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1" r:id="rId8"/>
    <p:sldId id="260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85728"/>
            <a:ext cx="8458200" cy="208598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необходимости горячего сбалансированного питания для учащихся.</a:t>
            </a:r>
            <a:endParaRPr lang="ru-RU" sz="3600" dirty="0"/>
          </a:p>
        </p:txBody>
      </p:sp>
      <p:pic>
        <p:nvPicPr>
          <p:cNvPr id="4" name="Рисунок 3" descr="pitanie_v_sad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714620"/>
            <a:ext cx="6623191" cy="36798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143248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фразой «школьное питание» стоит здоровье наших детей. По данным </a:t>
            </a:r>
            <a:r>
              <a:rPr lang="ru-RU" sz="24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валеологов</a:t>
            </a:r>
            <a:r>
              <a:rPr lang="ru-RU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болезни органов пищеварения у детей и    подростков занимают 3-е место. Поэтому важным фактором сохранения здоровья учеников является организация правильного питания не  только дома, но и в школе. Специалисты считают, что ухудшение здоровья детей связано с неполноценным питанием, гиповитаминозами,  химическими загрязнениями окружающей среды, отсутствием навыков и привычек здорового образа жизни.</a:t>
            </a:r>
            <a:endParaRPr lang="ru-RU" sz="2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98dieta pri gemorro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3267075"/>
            <a:ext cx="6096000" cy="3590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2357454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начале каждого нового учебного года планируется работа по данному направлению среди педагогов, учащихся школы,    организовывается работа по улучшению материально-технической базы школьной столовой, а также проводится организационно-аналитическая работа. На первых родительских собраниях вопрос  организации питания один из самых важных.</a:t>
            </a:r>
            <a:endParaRPr lang="ru-RU" sz="2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2066" y="2928934"/>
            <a:ext cx="4071934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/>
            <a:r>
              <a:rPr lang="ru-RU" sz="2000" dirty="0" smtClean="0">
                <a:latin typeface="Monotype Corsiva" pitchFamily="66" charset="0"/>
              </a:rPr>
              <a:t>«Только живая свежая пища может сделать человека способным воспринимать и понимать истину». </a:t>
            </a:r>
          </a:p>
          <a:p>
            <a:pPr algn="r" fontAlgn="base"/>
            <a:r>
              <a:rPr lang="ru-RU" sz="2000" dirty="0" smtClean="0">
                <a:latin typeface="Monotype Corsiva" pitchFamily="66" charset="0"/>
              </a:rPr>
              <a:t>Пифагор</a:t>
            </a:r>
          </a:p>
          <a:p>
            <a:pPr algn="r" fontAlgn="base"/>
            <a:endParaRPr lang="ru-RU" sz="2000" dirty="0" smtClean="0">
              <a:latin typeface="Monotype Corsiva" pitchFamily="66" charset="0"/>
            </a:endParaRPr>
          </a:p>
          <a:p>
            <a:pPr fontAlgn="base"/>
            <a:r>
              <a:rPr lang="ru-RU" sz="2000" dirty="0" smtClean="0">
                <a:latin typeface="Monotype Corsiva" pitchFamily="66" charset="0"/>
              </a:rPr>
              <a:t>«Какова пища — таков и ум, каков ум — таковы и мысли, каковы мысли —таково и поведение, каково поведение — такова и судьба». </a:t>
            </a:r>
          </a:p>
          <a:p>
            <a:pPr algn="r" fontAlgn="base"/>
            <a:r>
              <a:rPr lang="ru-RU" sz="2000" dirty="0" err="1" smtClean="0">
                <a:latin typeface="Monotype Corsiva" pitchFamily="66" charset="0"/>
              </a:rPr>
              <a:t>Шри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Сатья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Саи</a:t>
            </a:r>
            <a:r>
              <a:rPr lang="ru-RU" sz="2000" dirty="0" smtClean="0">
                <a:latin typeface="Monotype Corsiva" pitchFamily="66" charset="0"/>
              </a:rPr>
              <a:t> Баба</a:t>
            </a:r>
          </a:p>
          <a:p>
            <a:pPr algn="r" fontAlgn="base"/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19458" name="Picture 2" descr="http://www.chaikovskie.ru/files/n/4916/f8d8781a2551cce0c004d845c0e79f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6058"/>
            <a:ext cx="4953035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643050"/>
          </a:xfrm>
        </p:spPr>
        <p:txBody>
          <a:bodyPr>
            <a:noAutofit/>
          </a:bodyPr>
          <a:lstStyle/>
          <a:p>
            <a:pPr algn="ctr"/>
            <a:r>
              <a:rPr lang="ru-RU" sz="2800" cap="none" dirty="0" smtClean="0"/>
              <a:t/>
            </a:r>
            <a:br>
              <a:rPr lang="ru-RU" sz="2800" cap="none" dirty="0" smtClean="0"/>
            </a:br>
            <a: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каждой перемене учащиеся с 1 по 11 класс получают горячее сбалансированное и витаминизированное питание.</a:t>
            </a:r>
            <a:endParaRPr lang="ru-RU" sz="2800" cap="none" dirty="0"/>
          </a:p>
        </p:txBody>
      </p:sp>
      <p:pic>
        <p:nvPicPr>
          <p:cNvPr id="4" name="Содержимое 3" descr="20210906_0915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4062"/>
          <a:stretch>
            <a:fillRect/>
          </a:stretch>
        </p:blipFill>
        <p:spPr>
          <a:xfrm>
            <a:off x="1142976" y="2071678"/>
            <a:ext cx="7163499" cy="407988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2857520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школе охвачено горячим питанием </a:t>
            </a: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100</a:t>
            </a: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% </a:t>
            </a: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учащихся.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cap="none" dirty="0" smtClean="0"/>
              <a:t>Этот результат достигается только при слаженной работе администрации школы, классных руководителей и родителей учащихся.</a:t>
            </a:r>
            <a:endParaRPr lang="ru-RU" sz="2400" dirty="0"/>
          </a:p>
        </p:txBody>
      </p:sp>
      <p:pic>
        <p:nvPicPr>
          <p:cNvPr id="21506" name="Picture 2" descr="https://pixy.org/src/418/418968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286124"/>
            <a:ext cx="3643338" cy="3324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2971800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отслеживания качества приготовленных блюд, в школе создана </a:t>
            </a:r>
            <a:r>
              <a:rPr lang="ru-RU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бракеражная</a:t>
            </a: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общественная комиссия.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http://img01.kupiprodai.ru/062017/1496612682777.gif"/>
          <p:cNvPicPr>
            <a:picLocks noChangeAspect="1" noChangeArrowheads="1"/>
          </p:cNvPicPr>
          <p:nvPr/>
        </p:nvPicPr>
        <p:blipFill>
          <a:blip r:embed="rId2"/>
          <a:srcRect r="7843" b="6860"/>
          <a:stretch>
            <a:fillRect/>
          </a:stretch>
        </p:blipFill>
        <p:spPr bwMode="auto">
          <a:xfrm>
            <a:off x="1928794" y="2643182"/>
            <a:ext cx="5572164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4143404" cy="2928958"/>
          </a:xfrm>
        </p:spPr>
        <p:txBody>
          <a:bodyPr>
            <a:noAutofit/>
          </a:bodyPr>
          <a:lstStyle/>
          <a:p>
            <a: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Также родители учащихся могут </a:t>
            </a:r>
            <a:r>
              <a:rPr lang="ru-RU" sz="28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продегустировать</a:t>
            </a:r>
            <a: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блюда из меню и внести свои предложения и пожелания</a:t>
            </a:r>
            <a:endParaRPr lang="ru-RU" sz="28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20210906_0916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333" b="14583"/>
          <a:stretch>
            <a:fillRect/>
          </a:stretch>
        </p:blipFill>
        <p:spPr>
          <a:xfrm>
            <a:off x="4357686" y="214290"/>
            <a:ext cx="4572000" cy="2643206"/>
          </a:xfrm>
        </p:spPr>
      </p:pic>
      <p:pic>
        <p:nvPicPr>
          <p:cNvPr id="5" name="Рисунок 4" descr="20210907_132258.jpg"/>
          <p:cNvPicPr>
            <a:picLocks noChangeAspect="1"/>
          </p:cNvPicPr>
          <p:nvPr/>
        </p:nvPicPr>
        <p:blipFill>
          <a:blip r:embed="rId3" cstate="print"/>
          <a:srcRect l="7031" t="12500" r="5468" b="6250"/>
          <a:stretch>
            <a:fillRect/>
          </a:stretch>
        </p:blipFill>
        <p:spPr>
          <a:xfrm>
            <a:off x="0" y="2857496"/>
            <a:ext cx="3791709" cy="2640654"/>
          </a:xfrm>
          <a:prstGeom prst="rect">
            <a:avLst/>
          </a:prstGeom>
        </p:spPr>
      </p:pic>
      <p:pic>
        <p:nvPicPr>
          <p:cNvPr id="7" name="Рисунок 6" descr="20210907_132321.jpg"/>
          <p:cNvPicPr>
            <a:picLocks noChangeAspect="1"/>
          </p:cNvPicPr>
          <p:nvPr/>
        </p:nvPicPr>
        <p:blipFill>
          <a:blip r:embed="rId4" cstate="print"/>
          <a:srcRect t="4166" r="12500" b="6250"/>
          <a:stretch>
            <a:fillRect/>
          </a:stretch>
        </p:blipFill>
        <p:spPr>
          <a:xfrm>
            <a:off x="5857852" y="3000372"/>
            <a:ext cx="3286148" cy="2523302"/>
          </a:xfrm>
          <a:prstGeom prst="rect">
            <a:avLst/>
          </a:prstGeom>
        </p:spPr>
      </p:pic>
      <p:pic>
        <p:nvPicPr>
          <p:cNvPr id="6" name="Рисунок 5" descr="20210907_132313.jpg"/>
          <p:cNvPicPr>
            <a:picLocks noChangeAspect="1"/>
          </p:cNvPicPr>
          <p:nvPr/>
        </p:nvPicPr>
        <p:blipFill>
          <a:blip r:embed="rId5" cstate="print"/>
          <a:srcRect t="4166" r="1562" b="9375"/>
          <a:stretch>
            <a:fillRect/>
          </a:stretch>
        </p:blipFill>
        <p:spPr>
          <a:xfrm>
            <a:off x="3071802" y="4357694"/>
            <a:ext cx="3434187" cy="22622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8839200" cy="21431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Предлагаемое меню разнообразно, в рационе достаточно свежих овощей, салатов. Вся пища приготавливается согласно перспективного двухнедельного меню. </a:t>
            </a:r>
            <a:r>
              <a:rPr lang="ru-RU" sz="2800" cap="none" dirty="0" smtClean="0"/>
              <a:t/>
            </a:r>
            <a:br>
              <a:rPr lang="ru-RU" sz="2800" cap="none" dirty="0" smtClean="0"/>
            </a:br>
            <a:r>
              <a:rPr lang="ru-RU" sz="2800" cap="none" dirty="0" smtClean="0"/>
              <a:t/>
            </a:r>
            <a:br>
              <a:rPr lang="ru-RU" sz="2800" cap="none" dirty="0" smtClean="0"/>
            </a:br>
            <a:r>
              <a:rPr lang="ru-RU" sz="2800" dirty="0" smtClean="0"/>
              <a:t>Плюсы горячего питания в школе: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2689203"/>
            <a:ext cx="7329510" cy="416879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Меню разнообразное и сбалансированное</a:t>
            </a:r>
          </a:p>
          <a:p>
            <a:r>
              <a:rPr lang="ru-RU" sz="2800" dirty="0" smtClean="0"/>
              <a:t>Ведет к улучшению показателей уровня здоровья детей</a:t>
            </a:r>
          </a:p>
          <a:p>
            <a:r>
              <a:rPr lang="ru-RU" sz="2800" dirty="0" smtClean="0"/>
              <a:t>Способствует профилактике заболеваний, повышению работоспособности и успеваемости, физическому и умственному развитию детей и подростков</a:t>
            </a:r>
            <a:endParaRPr lang="ru-RU" sz="3600" dirty="0" smtClean="0"/>
          </a:p>
        </p:txBody>
      </p:sp>
      <p:pic>
        <p:nvPicPr>
          <p:cNvPr id="2050" name="Picture 2" descr="https://deodom.ru/public/d13-thumbd13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3357562"/>
            <a:ext cx="1905000" cy="2952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3143248"/>
          </a:xfrm>
        </p:spPr>
        <p:txBody>
          <a:bodyPr>
            <a:noAutofit/>
          </a:bodyPr>
          <a:lstStyle/>
          <a:p>
            <a:pPr algn="ctr"/>
            <a:r>
              <a:rPr lang="ru-RU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Сластями, печеньями и конфетами нельзя вырастить из детей здоровых людей. Подобно телесной пище, духовная тоже должна быть простой и питательной. </a:t>
            </a:r>
            <a:r>
              <a:rPr lang="ru-RU" sz="2800" b="1" cap="none" dirty="0" smtClean="0">
                <a:latin typeface="Monotype Corsiva" pitchFamily="66" charset="0"/>
              </a:rPr>
              <a:t/>
            </a:r>
            <a:br>
              <a:rPr lang="ru-RU" sz="2800" b="1" cap="none" dirty="0" smtClean="0">
                <a:latin typeface="Monotype Corsiva" pitchFamily="66" charset="0"/>
              </a:rPr>
            </a:br>
            <a:endParaRPr lang="ru-RU" sz="2800" b="1" cap="none" dirty="0">
              <a:latin typeface="Monotype Corsiva" pitchFamily="66" charset="0"/>
            </a:endParaRPr>
          </a:p>
        </p:txBody>
      </p:sp>
      <p:pic>
        <p:nvPicPr>
          <p:cNvPr id="20482" name="Picture 2" descr="цитаты о питании и здоровье для дет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071810"/>
            <a:ext cx="7000876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</TotalTime>
  <Words>168</Words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За фразой «школьное питание» стоит здоровье наших детей. По данным валеологов, болезни органов пищеварения у детей и    подростков занимают 3-е место. Поэтому важным фактором сохранения здоровья учеников является организация правильного питания не  только дома, но и в школе. Специалисты считают, что ухудшение здоровья детей связано с неполноценным питанием, гиповитаминозами,  химическими загрязнениями окружающей среды, отсутствием навыков и привычек здорового образа жизни.</vt:lpstr>
      <vt:lpstr>В начале каждого нового учебного года планируется работа по данному направлению среди педагогов, учащихся школы,    организовывается работа по улучшению материально-технической базы школьной столовой, а также проводится организационно-аналитическая работа. На первых родительских собраниях вопрос  организации питания один из самых важных.</vt:lpstr>
      <vt:lpstr>  На каждой перемене учащиеся с 1 по 11 класс получают горячее сбалансированное и витаминизированное питание.</vt:lpstr>
      <vt:lpstr>В школе охвачено горячим питанием 100% учащихся.   Этот результат достигается только при слаженной работе администрации школы, классных руководителей и родителей учащихся.</vt:lpstr>
      <vt:lpstr>Для отслеживания качества приготовленных блюд, в школе создана бракеражная и общественная комиссия.</vt:lpstr>
      <vt:lpstr>Также родители учащихся могут продегустировать блюда из меню и внести свои предложения и пожелания</vt:lpstr>
      <vt:lpstr>Предлагаемое меню разнообразно, в рационе достаточно свежих овощей, салатов. Вся пища приготавливается согласно перспективного двухнедельного меню.   Плюсы горячего питания в школе: </vt:lpstr>
      <vt:lpstr>Сластями, печеньями и конфетами нельзя вырастить из детей здоровых людей. Подобно телесной пище, духовная тоже должна быть простой и питательной.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Kristina</dc:creator>
  <cp:lastModifiedBy>Евгения Владимировна</cp:lastModifiedBy>
  <cp:revision>4</cp:revision>
  <dcterms:created xsi:type="dcterms:W3CDTF">2021-09-07T07:17:28Z</dcterms:created>
  <dcterms:modified xsi:type="dcterms:W3CDTF">2021-09-07T11:44:53Z</dcterms:modified>
</cp:coreProperties>
</file>