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70" r:id="rId7"/>
    <p:sldId id="264" r:id="rId8"/>
    <p:sldId id="265" r:id="rId9"/>
    <p:sldId id="266" r:id="rId10"/>
    <p:sldId id="271" r:id="rId11"/>
    <p:sldId id="267" r:id="rId12"/>
    <p:sldId id="259" r:id="rId13"/>
    <p:sldId id="26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centr.ggtu.ru/index.php/programmy/11-materialy/88-onlajn-kursy-povysheniya-kvalifikatsii" TargetMode="External"/><Relationship Id="rId13" Type="http://schemas.openxmlformats.org/officeDocument/2006/relationships/hyperlink" Target="https://gimnazia133.my1.ru/FG/Bank_zadanii/estestvennonauchnaja_gramotnost.doc" TargetMode="External"/><Relationship Id="rId3" Type="http://schemas.openxmlformats.org/officeDocument/2006/relationships/hyperlink" Target="https://media.prosv.ru/static/files/Mediateka_UserGuide.pdf" TargetMode="External"/><Relationship Id="rId7" Type="http://schemas.openxmlformats.org/officeDocument/2006/relationships/hyperlink" Target="https://profcentr.ggtu.ru/index.php/programmy/11-materialy/81-master-klassy-pisa" TargetMode="External"/><Relationship Id="rId12" Type="http://schemas.openxmlformats.org/officeDocument/2006/relationships/hyperlink" Target="https://gimnazia133.my1.ru/FG/Bank_zadanii/finansovaja_gramotnost.doc" TargetMode="External"/><Relationship Id="rId2" Type="http://schemas.openxmlformats.org/officeDocument/2006/relationships/hyperlink" Target="https://media.prosv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fcentr.ggtu.ru/index.php/dokumenty/43-bank-zadanij-pisa" TargetMode="External"/><Relationship Id="rId11" Type="http://schemas.openxmlformats.org/officeDocument/2006/relationships/hyperlink" Target="https://gimnazia133.my1.ru/FG/Bank_zadanii/matematicheskaja_gramotnost.doc" TargetMode="External"/><Relationship Id="rId5" Type="http://schemas.openxmlformats.org/officeDocument/2006/relationships/hyperlink" Target="http://skiv.instrao.ru/bank-zadaniy/" TargetMode="External"/><Relationship Id="rId10" Type="http://schemas.openxmlformats.org/officeDocument/2006/relationships/hyperlink" Target="https://gimnazia133.my1.ru/FG/Bank_zadanii/chitatelskaja_gramotnost.doc" TargetMode="External"/><Relationship Id="rId4" Type="http://schemas.openxmlformats.org/officeDocument/2006/relationships/hyperlink" Target="https://fg.resh.edu.ru/" TargetMode="External"/><Relationship Id="rId9" Type="http://schemas.openxmlformats.org/officeDocument/2006/relationships/hyperlink" Target="https://profcentr.ggtu.ru/images/documents/izd_function.pdf" TargetMode="External"/><Relationship Id="rId14" Type="http://schemas.openxmlformats.org/officeDocument/2006/relationships/hyperlink" Target="https://gimnazia133.my1.ru/index/bank_zadanij_dlja_nachalnoj_shkoly/0-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mnazia133.my1.ru/FG/metod_rekom/metodicheskie_rekomendacii_dlja_uchitelej_i_rodite.pdf" TargetMode="External"/><Relationship Id="rId7" Type="http://schemas.openxmlformats.org/officeDocument/2006/relationships/hyperlink" Target="https://gimnazia133.my1.ru/FG/metod_rekom/fg_dlja_pedagoga.pdf" TargetMode="External"/><Relationship Id="rId2" Type="http://schemas.openxmlformats.org/officeDocument/2006/relationships/hyperlink" Target="https://gimnazia133.my1.ru/FG/metod_rekom/metodicheskie_materialy_sipkro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mnazia133.my1.ru/FG/metod_rekom/sbornik_inf-materialov.pdf" TargetMode="External"/><Relationship Id="rId5" Type="http://schemas.openxmlformats.org/officeDocument/2006/relationships/hyperlink" Target="https://gimnazia133.my1.ru/FG/metod_rekom/rekomendacii_po_formirovaniju_chitatelskoj_gramotn.pdf" TargetMode="External"/><Relationship Id="rId4" Type="http://schemas.openxmlformats.org/officeDocument/2006/relationships/hyperlink" Target="https://gimnazia133.my1.ru/FG/metod_rekom/rekomendacii_po_fg_dlja_nachalnoj_shkoly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" TargetMode="External"/><Relationship Id="rId2" Type="http://schemas.openxmlformats.org/officeDocument/2006/relationships/hyperlink" Target="https://fipi.ru/otkrytyy-bank-zadaniy-dlya-otsenki-yestestvennonauchnoy-gramotnost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662" r="-264"/>
          <a:stretch/>
        </p:blipFill>
        <p:spPr>
          <a:xfrm>
            <a:off x="2797502" y="1891862"/>
            <a:ext cx="6861505" cy="34443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2191" y="-104813"/>
            <a:ext cx="6815669" cy="1515533"/>
          </a:xfrm>
        </p:spPr>
        <p:txBody>
          <a:bodyPr/>
          <a:lstStyle/>
          <a:p>
            <a:r>
              <a:rPr lang="ru-RU" sz="3600" dirty="0" smtClean="0"/>
              <a:t>Формирование функциональной грамотности на уроках географии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97805" y="5537198"/>
            <a:ext cx="6815669" cy="1320802"/>
          </a:xfrm>
        </p:spPr>
        <p:txBody>
          <a:bodyPr/>
          <a:lstStyle/>
          <a:p>
            <a:r>
              <a:rPr lang="ru-RU" dirty="0" err="1" smtClean="0"/>
              <a:t>Передельская</a:t>
            </a:r>
            <a:r>
              <a:rPr lang="ru-RU" dirty="0" smtClean="0"/>
              <a:t> Т.В. учитель географии </a:t>
            </a:r>
          </a:p>
          <a:p>
            <a:r>
              <a:rPr lang="ru-RU" dirty="0" smtClean="0"/>
              <a:t>МАОУ СОШ № 5 г. Туапсе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8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082" y="861356"/>
            <a:ext cx="8986354" cy="527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6810704" y="5087007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57150">
                  <a:solidFill>
                    <a:schemeClr val="tx1"/>
                  </a:solidFill>
                </a:ln>
              </a:rPr>
              <a:t>1</a:t>
            </a:r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18570" y="4992413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759005" y="4887310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733" y="30359"/>
            <a:ext cx="10886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Выберите участок, который больше всего подходит для ночевки во время похода. Обоснуйте свой ответ, приведя два довода.</a:t>
            </a:r>
            <a:endParaRPr lang="ru-RU" sz="2400" dirty="0"/>
          </a:p>
        </p:txBody>
      </p:sp>
      <p:sp>
        <p:nvSpPr>
          <p:cNvPr id="8" name="Крест 7"/>
          <p:cNvSpPr/>
          <p:nvPr/>
        </p:nvSpPr>
        <p:spPr>
          <a:xfrm rot="2933805">
            <a:off x="6897088" y="5078797"/>
            <a:ext cx="420414" cy="420414"/>
          </a:xfrm>
          <a:prstGeom prst="plus">
            <a:avLst>
              <a:gd name="adj" fmla="val 37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 rot="2933805">
            <a:off x="8704953" y="5000623"/>
            <a:ext cx="420414" cy="420414"/>
          </a:xfrm>
          <a:prstGeom prst="plus">
            <a:avLst>
              <a:gd name="adj" fmla="val 37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5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752" y="1414682"/>
            <a:ext cx="97641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303030"/>
                </a:solidFill>
                <a:latin typeface="Arial" panose="020B0604020202020204" pitchFamily="34" charset="0"/>
              </a:rPr>
              <a:t>Функциональная </a:t>
            </a:r>
            <a:r>
              <a:rPr lang="ru-RU" sz="2800" dirty="0">
                <a:solidFill>
                  <a:srgbClr val="303030"/>
                </a:solidFill>
                <a:latin typeface="Arial" panose="020B0604020202020204" pitchFamily="34" charset="0"/>
              </a:rPr>
              <a:t>грамотность – это способность применять приобретённые знания, умения и навыки для решения жизненных задач в различных сферах. </a:t>
            </a:r>
            <a:endParaRPr lang="ru-RU" sz="2800" dirty="0" smtClean="0">
              <a:solidFill>
                <a:srgbClr val="303030"/>
              </a:solidFill>
              <a:latin typeface="Arial" panose="020B0604020202020204" pitchFamily="34" charset="0"/>
            </a:endParaRPr>
          </a:p>
          <a:p>
            <a:pPr algn="just"/>
            <a:endParaRPr lang="ru-RU" sz="2800" dirty="0">
              <a:solidFill>
                <a:srgbClr val="30303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800" dirty="0" smtClean="0">
                <a:solidFill>
                  <a:srgbClr val="303030"/>
                </a:solidFill>
                <a:latin typeface="Arial" panose="020B0604020202020204" pitchFamily="34" charset="0"/>
              </a:rPr>
              <a:t>Её </a:t>
            </a:r>
            <a:r>
              <a:rPr lang="ru-RU" sz="2800" dirty="0">
                <a:solidFill>
                  <a:srgbClr val="303030"/>
                </a:solidFill>
                <a:latin typeface="Arial" panose="020B0604020202020204" pitchFamily="34" charset="0"/>
              </a:rPr>
              <a:t>смысл – в </a:t>
            </a:r>
            <a:r>
              <a:rPr lang="ru-RU" sz="2800" dirty="0" err="1">
                <a:solidFill>
                  <a:srgbClr val="303030"/>
                </a:solidFill>
                <a:latin typeface="Arial" panose="020B0604020202020204" pitchFamily="34" charset="0"/>
              </a:rPr>
              <a:t>метапредметности</a:t>
            </a:r>
            <a:r>
              <a:rPr lang="ru-RU" sz="2800" dirty="0">
                <a:solidFill>
                  <a:srgbClr val="303030"/>
                </a:solidFill>
                <a:latin typeface="Arial" panose="020B0604020202020204" pitchFamily="34" charset="0"/>
              </a:rPr>
              <a:t>, в осознанном выходе за границы конкретного предмета, а точнее – синтезировании всех предметных знаний для решения конкретной задачи.</a:t>
            </a:r>
            <a:endParaRPr lang="ru-RU" sz="2800" b="0" i="0" dirty="0">
              <a:solidFill>
                <a:srgbClr val="30303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034" y="673362"/>
            <a:ext cx="104893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Банк тренировочных заданий, диагностических работ по функциональной грамотности: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449580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hlinkClick r:id="rId2"/>
              </a:rPr>
              <a:t>Медиатека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2"/>
              </a:rPr>
              <a:t> (prosv.ru). Электронные учебники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hlinkClick r:id="rId2"/>
              </a:rPr>
              <a:t>Медиатеке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2"/>
              </a:rPr>
              <a:t>. 1000 учебников с интерактивными объектами и удобной навигацией. Можно использовать через сайт или мобильное приложение.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3"/>
              </a:rPr>
              <a:t>Доступ к электронным учебникам издательства «Просвещение»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4"/>
              </a:rPr>
              <a:t>Электронный банк заданий по функциональной грамотности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5"/>
              </a:rPr>
              <a:t>Сетевой комплекс информационного взаимодействия субъектов Российской Федерации в проекте «Мониторинг формирования функциональной грамотности учащихся»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6"/>
              </a:rPr>
              <a:t>Банк заданий PISA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7"/>
              </a:rPr>
              <a:t>Мастер-классы PISA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8"/>
              </a:rPr>
              <a:t>Онлайн-курсы повышения квалификации при подготовке к PISA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8"/>
              </a:rPr>
              <a:t>Издания центра ГГТУ Учитель будущего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hlinkClick r:id="rId9"/>
              </a:rPr>
              <a:t>Функциональная грамотность в современном образовании. Сборник заданий для подготовки к международному сравнительному исследованию PISA</a:t>
            </a:r>
            <a:r>
              <a:rPr lang="ru-RU" dirty="0">
                <a:solidFill>
                  <a:srgbClr val="0070C0"/>
                </a:solidFill>
                <a:latin typeface="Roboto-Regular"/>
              </a:rPr>
              <a:t>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10"/>
              </a:rPr>
              <a:t>Читательская грамотность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11"/>
              </a:rPr>
              <a:t>Математическая грамотность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12"/>
              </a:rPr>
              <a:t>Финансовая грамотность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13"/>
              </a:rPr>
              <a:t>Естественнонаучная грамотность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indent="449580"/>
            <a:r>
              <a:rPr lang="ru-RU" dirty="0">
                <a:solidFill>
                  <a:srgbClr val="000000"/>
                </a:solidFill>
                <a:latin typeface="Times New Roman, serif"/>
              </a:rPr>
              <a:t>5. </a:t>
            </a:r>
            <a:r>
              <a:rPr lang="ru-RU" u="sng" dirty="0">
                <a:solidFill>
                  <a:srgbClr val="005D68"/>
                </a:solidFill>
                <a:latin typeface="Times New Roman, serif"/>
                <a:hlinkClick r:id="rId14"/>
              </a:rPr>
              <a:t>Банк заданий для начальной школы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4413" y="1216343"/>
            <a:ext cx="8313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Методические рекомендации для педагогов по формированию функциональной грамотности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indent="449580"/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2"/>
              </a:rPr>
              <a:t>Методические рекомендации СИПКРО для педагогов  по формированию функциональной грамотности.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3"/>
              </a:rPr>
              <a:t>Методические рекомендации для учителей и родителей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4"/>
              </a:rPr>
              <a:t>Рекомендации по  формированию функциональной грамотности для учителей начальной школы.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5"/>
              </a:rPr>
              <a:t>Рекомендации по формированию читательской грамотности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6"/>
              </a:rPr>
              <a:t>Сборник информационных  материалов по формированию функциональной грамотности для учителя.</a:t>
            </a:r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6. </a:t>
            </a:r>
            <a:r>
              <a:rPr lang="ru-RU" u="sng" dirty="0">
                <a:solidFill>
                  <a:srgbClr val="005D68"/>
                </a:solidFill>
                <a:latin typeface="Times New Roman" panose="02020603050405020304" pitchFamily="18" charset="0"/>
                <a:hlinkClick r:id="rId7"/>
              </a:rPr>
              <a:t>Функциональная грамотность для педагога.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737" y="678452"/>
            <a:ext cx="87551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Открытый банк заданий для оценки естественнонаучной грамотности (VII-IX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классы)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800" dirty="0"/>
          </a:p>
          <a:p>
            <a:r>
              <a:rPr lang="ru-RU" dirty="0"/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5571" y="3979293"/>
            <a:ext cx="10615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3"/>
              </a:rPr>
              <a:t>Сетевой </a:t>
            </a:r>
            <a:r>
              <a:rPr lang="ru-RU" sz="2400" dirty="0">
                <a:hlinkClick r:id="rId3"/>
              </a:rPr>
              <a:t>комплекс информационного взаимодействия </a:t>
            </a:r>
            <a:r>
              <a:rPr lang="ru-RU" sz="2400" dirty="0" smtClean="0">
                <a:hlinkClick r:id="rId3"/>
              </a:rPr>
              <a:t>субъектов РФ </a:t>
            </a:r>
            <a:r>
              <a:rPr lang="ru-RU" sz="2400" dirty="0">
                <a:hlinkClick r:id="rId3"/>
              </a:rPr>
              <a:t>в проекте «Мониторинг </a:t>
            </a:r>
            <a:r>
              <a:rPr lang="ru-RU" sz="2400" dirty="0" smtClean="0">
                <a:hlinkClick r:id="rId3"/>
              </a:rPr>
              <a:t>формирования функциональной </a:t>
            </a:r>
            <a:r>
              <a:rPr lang="ru-RU" sz="2400" dirty="0">
                <a:hlinkClick r:id="rId3"/>
              </a:rPr>
              <a:t>грамотности </a:t>
            </a:r>
            <a:r>
              <a:rPr lang="ru-RU" sz="2400" dirty="0" smtClean="0">
                <a:hlinkClick r:id="rId3"/>
              </a:rPr>
              <a:t>учащихся»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089" y="4925904"/>
            <a:ext cx="4779287" cy="1212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730" y="1721043"/>
            <a:ext cx="5538134" cy="22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717" y="945931"/>
            <a:ext cx="875511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Что такое «функциональная грамотность»?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400" dirty="0" smtClean="0"/>
              <a:t>Одно </a:t>
            </a:r>
            <a:r>
              <a:rPr lang="ru-RU" sz="2400" dirty="0"/>
              <a:t>из наиболее распространенных определений функциональной грамотности дал советский и российский лингвист и психолог Алексей Алексеевич Леонтьев: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pPr algn="just"/>
            <a:r>
              <a:rPr lang="ru-RU" sz="2400" b="1" dirty="0"/>
              <a:t>«Функциональная грамотность 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400" b="1" dirty="0" smtClean="0"/>
              <a:t>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46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082" y="861356"/>
            <a:ext cx="8986354" cy="527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6810704" y="5087007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57150">
                  <a:solidFill>
                    <a:schemeClr val="tx1"/>
                  </a:solidFill>
                </a:ln>
              </a:rPr>
              <a:t>1</a:t>
            </a:r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18570" y="4992413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759005" y="4887310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733" y="30359"/>
            <a:ext cx="10886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Выберите участок, который больше всего подходит для ночевки во время похода. Обоснуйте свой ответ, приведя два довода.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215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565" y="1257026"/>
            <a:ext cx="9942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03030"/>
                </a:solidFill>
                <a:latin typeface="Arial" panose="020B0604020202020204" pitchFamily="34" charset="0"/>
              </a:rPr>
              <a:t>Природный 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газ не имеет ни цвета, ни вкуса, ни запаха. Но когда включаешь газовую горелку, то чувствуешь неприятный запах.</a:t>
            </a:r>
          </a:p>
          <a:p>
            <a:pPr algn="just"/>
            <a:endParaRPr lang="ru-RU" dirty="0">
              <a:solidFill>
                <a:srgbClr val="30303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303030"/>
                </a:solidFill>
                <a:latin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происходит потому, что уже после добычи в него добавляют специальное вещество – </a:t>
            </a:r>
            <a:r>
              <a:rPr lang="ru-RU" dirty="0" err="1">
                <a:solidFill>
                  <a:srgbClr val="303030"/>
                </a:solidFill>
                <a:latin typeface="Arial" panose="020B0604020202020204" pitchFamily="34" charset="0"/>
              </a:rPr>
              <a:t>одорант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, запах которого как раз и неприятен. </a:t>
            </a:r>
            <a:r>
              <a:rPr lang="ru-RU" dirty="0" err="1">
                <a:solidFill>
                  <a:srgbClr val="303030"/>
                </a:solidFill>
                <a:latin typeface="Arial" panose="020B0604020202020204" pitchFamily="34" charset="0"/>
              </a:rPr>
              <a:t>Одорант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 необходим, чтобы предупредить человека об утечке – ведь газ взрывоопасен и ядовит для людей</a:t>
            </a:r>
            <a:r>
              <a:rPr lang="ru-RU" dirty="0" smtClean="0">
                <a:solidFill>
                  <a:srgbClr val="30303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ru-RU" b="0" i="0" dirty="0">
              <a:solidFill>
                <a:srgbClr val="30303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При получении от поставщиков </a:t>
            </a:r>
            <a:r>
              <a:rPr lang="ru-RU" dirty="0" err="1">
                <a:solidFill>
                  <a:srgbClr val="303030"/>
                </a:solidFill>
                <a:latin typeface="Arial" panose="020B0604020202020204" pitchFamily="34" charset="0"/>
              </a:rPr>
              <a:t>неодоризованного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 газа его </a:t>
            </a:r>
            <a:r>
              <a:rPr lang="ru-RU" dirty="0" err="1">
                <a:solidFill>
                  <a:srgbClr val="303030"/>
                </a:solidFill>
                <a:latin typeface="Arial" panose="020B0604020202020204" pitchFamily="34" charset="0"/>
              </a:rPr>
              <a:t>одорируют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 на ГРС, от которых газ поступает в сеть </a:t>
            </a:r>
            <a:r>
              <a:rPr lang="ru-RU" dirty="0" smtClean="0">
                <a:solidFill>
                  <a:srgbClr val="303030"/>
                </a:solidFill>
                <a:latin typeface="Arial" panose="020B0604020202020204" pitchFamily="34" charset="0"/>
              </a:rPr>
              <a:t>потребителей,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т.е. магистральные газопроводы могут не иметь запаха.</a:t>
            </a:r>
            <a:endParaRPr lang="ru-RU" b="1" i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591503" y="4750675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57150">
                  <a:solidFill>
                    <a:schemeClr val="tx1"/>
                  </a:solidFill>
                </a:ln>
              </a:rPr>
              <a:t>1</a:t>
            </a:r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Крест 3"/>
          <p:cNvSpPr/>
          <p:nvPr/>
        </p:nvSpPr>
        <p:spPr>
          <a:xfrm rot="2933805">
            <a:off x="5843750" y="4740164"/>
            <a:ext cx="420414" cy="420414"/>
          </a:xfrm>
          <a:prstGeom prst="plus">
            <a:avLst>
              <a:gd name="adj" fmla="val 37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0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566" y="1078351"/>
            <a:ext cx="97641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Летом 1982 года на участке газопровода Уренгой — Сургут — Челябинск произошел крупнейший взрыв газа, мощность которого равнялась взрыву небольшой ядерной боеголовки. По утверждению американских специалистов, пламя было хорошо видно из космоса, а у советских пожарных на ликвидацию возгорания ушло не менее 2 месяцев.</a:t>
            </a:r>
          </a:p>
          <a:p>
            <a:pPr algn="just"/>
            <a:endParaRPr lang="ru-RU" dirty="0">
              <a:solidFill>
                <a:srgbClr val="30303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Эта техногенная катастрофа покрыта мраком, так как в то время в Советском Союзе подобные происшествия замалчивались, поэтому власти не признали факт аварии. Она произошла в малонаселенной местности, отдалённой от больших городов, что и позволило скрыть все улики. Лишь во времена перестройки были открыты архивы, благодаря которым выяснились масштабы трагедии.</a:t>
            </a:r>
          </a:p>
          <a:p>
            <a:pPr algn="just"/>
            <a:endParaRPr lang="ru-RU" dirty="0">
              <a:solidFill>
                <a:srgbClr val="30303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Причинами техногенной катастрофы стали человеческая халатность и небрежность при выполнении соединения веток газопровода.</a:t>
            </a:r>
            <a:endParaRPr lang="ru-RU" b="0" i="0" dirty="0">
              <a:solidFill>
                <a:srgbClr val="30303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591503" y="4750675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57150">
                  <a:solidFill>
                    <a:schemeClr val="tx1"/>
                  </a:solidFill>
                </a:ln>
              </a:rPr>
              <a:t>1</a:t>
            </a:r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Крест 3"/>
          <p:cNvSpPr/>
          <p:nvPr/>
        </p:nvSpPr>
        <p:spPr>
          <a:xfrm rot="2933805">
            <a:off x="5843750" y="4740164"/>
            <a:ext cx="420414" cy="420414"/>
          </a:xfrm>
          <a:prstGeom prst="plus">
            <a:avLst>
              <a:gd name="adj" fmla="val 37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0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082" y="861356"/>
            <a:ext cx="8986354" cy="527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6810704" y="5087007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57150">
                  <a:solidFill>
                    <a:schemeClr val="tx1"/>
                  </a:solidFill>
                </a:ln>
              </a:rPr>
              <a:t>1</a:t>
            </a:r>
            <a:endParaRPr lang="ru-RU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618570" y="4992413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759005" y="4887310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733" y="30359"/>
            <a:ext cx="10886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Выберите участок, который больше всего подходит для ночевки во время похода. Обоснуйте свой ответ, приведя два довода.</a:t>
            </a:r>
            <a:endParaRPr lang="ru-RU" sz="2400" dirty="0"/>
          </a:p>
        </p:txBody>
      </p:sp>
      <p:sp>
        <p:nvSpPr>
          <p:cNvPr id="8" name="Крест 7"/>
          <p:cNvSpPr/>
          <p:nvPr/>
        </p:nvSpPr>
        <p:spPr>
          <a:xfrm rot="2933805">
            <a:off x="6897088" y="5078797"/>
            <a:ext cx="420414" cy="420414"/>
          </a:xfrm>
          <a:prstGeom prst="plus">
            <a:avLst>
              <a:gd name="adj" fmla="val 37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9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317" y="4168392"/>
            <a:ext cx="107310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Высоковольтные ЛЭП – это именно источники электромагнитного поля промышленной частоты – 50 Гц. Их провода – своего рода антенны для радиоволн огромной длины – 6 млн м, эти волны именуют «</a:t>
            </a:r>
            <a:r>
              <a:rPr lang="ru-RU" dirty="0" err="1">
                <a:solidFill>
                  <a:srgbClr val="303030"/>
                </a:solidFill>
                <a:latin typeface="Arial" panose="020B0604020202020204" pitchFamily="34" charset="0"/>
              </a:rPr>
              <a:t>мегаметровыми</a:t>
            </a:r>
            <a:r>
              <a:rPr lang="ru-RU" dirty="0" smtClean="0">
                <a:solidFill>
                  <a:srgbClr val="303030"/>
                </a:solidFill>
                <a:latin typeface="Arial" panose="020B0604020202020204" pitchFamily="34" charset="0"/>
              </a:rPr>
              <a:t>».</a:t>
            </a:r>
          </a:p>
          <a:p>
            <a:pPr algn="just"/>
            <a:endParaRPr lang="ru-RU" b="0" i="0" dirty="0">
              <a:solidFill>
                <a:srgbClr val="30303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Электромагнитные поля ЛЭП являются очень сильными факторами влияния на состояние всех биологических объектов, попадающих в зону их воздействия. </a:t>
            </a:r>
          </a:p>
          <a:p>
            <a:pPr algn="just"/>
            <a:endParaRPr lang="ru-RU" b="0" i="0" dirty="0">
              <a:solidFill>
                <a:srgbClr val="30303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62" y="94593"/>
            <a:ext cx="6267450" cy="388882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142483" y="2711669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5" name="Крест 4"/>
          <p:cNvSpPr/>
          <p:nvPr/>
        </p:nvSpPr>
        <p:spPr>
          <a:xfrm rot="2933805">
            <a:off x="10394730" y="2701158"/>
            <a:ext cx="420414" cy="420414"/>
          </a:xfrm>
          <a:prstGeom prst="plus">
            <a:avLst>
              <a:gd name="adj" fmla="val 37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6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771" y="984437"/>
            <a:ext cx="96379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666666"/>
              </a:solidFill>
              <a:latin typeface="Roboto"/>
            </a:endParaRPr>
          </a:p>
          <a:p>
            <a:pPr algn="just"/>
            <a:r>
              <a:rPr lang="ru-RU" dirty="0" smtClean="0">
                <a:solidFill>
                  <a:srgbClr val="666666"/>
                </a:solidFill>
                <a:latin typeface="Roboto"/>
              </a:rPr>
              <a:t>Например</a:t>
            </a:r>
            <a:r>
              <a:rPr lang="ru-RU" dirty="0">
                <a:solidFill>
                  <a:srgbClr val="666666"/>
                </a:solidFill>
                <a:latin typeface="Roboto"/>
              </a:rPr>
              <a:t>, в зоне наибольшего действия электрического поля, вблизи высоковольтных опор ЛЭП </a:t>
            </a:r>
            <a:r>
              <a:rPr lang="ru-RU" dirty="0" smtClean="0">
                <a:solidFill>
                  <a:srgbClr val="666666"/>
                </a:solidFill>
                <a:latin typeface="Roboto"/>
              </a:rPr>
              <a:t>у </a:t>
            </a:r>
            <a:r>
              <a:rPr lang="ru-RU" dirty="0">
                <a:solidFill>
                  <a:srgbClr val="666666"/>
                </a:solidFill>
                <a:latin typeface="Roboto"/>
              </a:rPr>
              <a:t>насекомых проявляются изменения в поведении: </a:t>
            </a:r>
            <a:endParaRPr lang="ru-RU" dirty="0" smtClean="0">
              <a:solidFill>
                <a:srgbClr val="666666"/>
              </a:solidFill>
              <a:latin typeface="Roboto"/>
            </a:endParaRPr>
          </a:p>
          <a:p>
            <a:pPr algn="just"/>
            <a:endParaRPr lang="ru-RU" dirty="0" smtClean="0">
              <a:solidFill>
                <a:srgbClr val="666666"/>
              </a:solidFill>
              <a:latin typeface="Roboto"/>
            </a:endParaRPr>
          </a:p>
          <a:p>
            <a:pPr algn="just"/>
            <a:r>
              <a:rPr lang="ru-RU" dirty="0" smtClean="0">
                <a:solidFill>
                  <a:srgbClr val="666666"/>
                </a:solidFill>
                <a:latin typeface="Roboto"/>
              </a:rPr>
              <a:t>так </a:t>
            </a:r>
            <a:r>
              <a:rPr lang="ru-RU" dirty="0">
                <a:solidFill>
                  <a:srgbClr val="666666"/>
                </a:solidFill>
                <a:latin typeface="Roboto"/>
              </a:rPr>
              <a:t>у пчел фиксируется повышенная агрессивность, беспокойство, снижение работоспособности и продуктивности, склонность к потере маток</a:t>
            </a:r>
            <a:r>
              <a:rPr lang="ru-RU" dirty="0" smtClean="0">
                <a:solidFill>
                  <a:srgbClr val="666666"/>
                </a:solidFill>
                <a:latin typeface="Roboto"/>
              </a:rPr>
              <a:t>;</a:t>
            </a:r>
          </a:p>
          <a:p>
            <a:pPr algn="just"/>
            <a:endParaRPr lang="ru-RU" dirty="0">
              <a:solidFill>
                <a:srgbClr val="666666"/>
              </a:solidFill>
              <a:latin typeface="Roboto"/>
            </a:endParaRPr>
          </a:p>
          <a:p>
            <a:pPr algn="just"/>
            <a:r>
              <a:rPr lang="ru-RU" dirty="0" smtClean="0">
                <a:solidFill>
                  <a:srgbClr val="666666"/>
                </a:solidFill>
                <a:latin typeface="Roboto"/>
              </a:rPr>
              <a:t> </a:t>
            </a:r>
            <a:r>
              <a:rPr lang="ru-RU" dirty="0">
                <a:solidFill>
                  <a:srgbClr val="666666"/>
                </a:solidFill>
                <a:latin typeface="Roboto"/>
              </a:rPr>
              <a:t>у жуков, комаров, бабочек и других летающих насекомых наблюдается изменение поведенческих реакций, в том числе изменение направления движения в сторону с меньшим уровнем поля. </a:t>
            </a:r>
            <a:endParaRPr lang="ru-RU" dirty="0" smtClean="0">
              <a:solidFill>
                <a:srgbClr val="666666"/>
              </a:solidFill>
              <a:latin typeface="Roboto"/>
            </a:endParaRPr>
          </a:p>
          <a:p>
            <a:pPr algn="just"/>
            <a:endParaRPr lang="ru-RU" dirty="0" smtClean="0">
              <a:solidFill>
                <a:srgbClr val="666666"/>
              </a:solidFill>
              <a:latin typeface="Roboto"/>
            </a:endParaRPr>
          </a:p>
          <a:p>
            <a:pPr algn="just"/>
            <a:r>
              <a:rPr lang="ru-RU" dirty="0" smtClean="0">
                <a:solidFill>
                  <a:srgbClr val="666666"/>
                </a:solidFill>
                <a:latin typeface="Roboto"/>
              </a:rPr>
              <a:t>У </a:t>
            </a:r>
            <a:r>
              <a:rPr lang="ru-RU" dirty="0">
                <a:solidFill>
                  <a:srgbClr val="666666"/>
                </a:solidFill>
                <a:latin typeface="Roboto"/>
              </a:rPr>
              <a:t>растений часто встречаются аномалии развития - меняются формы и размеры цветков, листьев, стеблей, появляются лишние лепестки. </a:t>
            </a:r>
          </a:p>
        </p:txBody>
      </p:sp>
      <p:sp>
        <p:nvSpPr>
          <p:cNvPr id="3" name="Овал 2"/>
          <p:cNvSpPr/>
          <p:nvPr/>
        </p:nvSpPr>
        <p:spPr>
          <a:xfrm>
            <a:off x="8008884" y="5087006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4" name="Крест 3"/>
          <p:cNvSpPr/>
          <p:nvPr/>
        </p:nvSpPr>
        <p:spPr>
          <a:xfrm rot="2933805">
            <a:off x="8261131" y="5076495"/>
            <a:ext cx="420414" cy="420414"/>
          </a:xfrm>
          <a:prstGeom prst="plus">
            <a:avLst>
              <a:gd name="adj" fmla="val 37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9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566" y="1078351"/>
            <a:ext cx="9764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Туристам, рыболовам, охотникам, владельцам дачных участков и остальным лицам, находящимся в охранных зонах ЛЭП, в целях сохранения собственной жизни и здоровья необходимо строго соблюдать следующие требования</a:t>
            </a:r>
            <a:r>
              <a:rPr lang="ru-RU" dirty="0" smtClean="0">
                <a:solidFill>
                  <a:srgbClr val="303030"/>
                </a:solidFill>
                <a:latin typeface="Arial" panose="020B0604020202020204" pitchFamily="34" charset="0"/>
              </a:rPr>
              <a:t>:</a:t>
            </a:r>
          </a:p>
          <a:p>
            <a:pPr algn="just"/>
            <a:endParaRPr lang="ru-RU" dirty="0">
              <a:solidFill>
                <a:srgbClr val="30303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1.Не залезать на опоры ЛЭП.</a:t>
            </a: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2.Не в ком случае не делать </a:t>
            </a:r>
            <a:r>
              <a:rPr lang="ru-RU" dirty="0" err="1">
                <a:solidFill>
                  <a:srgbClr val="303030"/>
                </a:solidFill>
                <a:latin typeface="Arial" panose="020B0604020202020204" pitchFamily="34" charset="0"/>
              </a:rPr>
              <a:t>набросы</a:t>
            </a:r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 различных предметов на провода ВЛ.</a:t>
            </a: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3.Не приближаться к оборванному проводу ЛЭП, лежащему на земле или к дереву, на котором завис провод.</a:t>
            </a: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4.Запрещено организовывать различные игры вблизи опор ЛЭП и под проводами: футбол, запуск воздушных змеев и т.д.</a:t>
            </a: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5.Запрещено ловить рыбу вблизи опор ЛЭП и под проводами.</a:t>
            </a: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6.Перемещаться под проводами ЛЭП с поднятой удочкой.</a:t>
            </a: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7.Запрещено разводить костры и устраивать палаточные туристические городки вблизи опор ЛЭП и под проводами.</a:t>
            </a:r>
          </a:p>
          <a:p>
            <a:pPr algn="just"/>
            <a:r>
              <a:rPr lang="ru-RU" dirty="0">
                <a:solidFill>
                  <a:srgbClr val="303030"/>
                </a:solidFill>
                <a:latin typeface="Arial" panose="020B0604020202020204" pitchFamily="34" charset="0"/>
              </a:rPr>
              <a:t>8.Запрещено залезать на деревья вблизи опор ЛЭП, особенно если кроны деревьев расположены очень близко к проводам.</a:t>
            </a:r>
            <a:endParaRPr lang="ru-RU" b="0" i="0" dirty="0">
              <a:solidFill>
                <a:srgbClr val="30303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963807" y="5496911"/>
            <a:ext cx="462455" cy="3993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57150">
                  <a:solidFill>
                    <a:schemeClr val="tx1"/>
                  </a:solidFill>
                </a:ln>
              </a:rPr>
              <a:t>2</a:t>
            </a:r>
          </a:p>
        </p:txBody>
      </p:sp>
      <p:sp>
        <p:nvSpPr>
          <p:cNvPr id="4" name="Крест 3"/>
          <p:cNvSpPr/>
          <p:nvPr/>
        </p:nvSpPr>
        <p:spPr>
          <a:xfrm rot="2933805">
            <a:off x="10216054" y="5486400"/>
            <a:ext cx="420414" cy="420414"/>
          </a:xfrm>
          <a:prstGeom prst="plus">
            <a:avLst>
              <a:gd name="adj" fmla="val 376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Другая 4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0070C0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556223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776</TotalTime>
  <Words>934</Words>
  <Application>Microsoft Office PowerPoint</Application>
  <PresentationFormat>Широкоэкранный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Garamond</vt:lpstr>
      <vt:lpstr>Roboto</vt:lpstr>
      <vt:lpstr>Roboto-Regular</vt:lpstr>
      <vt:lpstr>Times New Roman</vt:lpstr>
      <vt:lpstr>Times New Roman, serif</vt:lpstr>
      <vt:lpstr>verdana</vt:lpstr>
      <vt:lpstr>Натуральные материалы</vt:lpstr>
      <vt:lpstr>Формирование функциональной грамотности на уроках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СОШ 5 г. Туапсе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Передельская Т.В. Формирование функциональной грамотности на уроках географии</dc:subject>
  <dc:creator>Передельская Т.В.</dc:creator>
  <cp:lastModifiedBy>Win 10</cp:lastModifiedBy>
  <cp:revision>18</cp:revision>
  <dcterms:created xsi:type="dcterms:W3CDTF">2021-12-09T06:48:11Z</dcterms:created>
  <dcterms:modified xsi:type="dcterms:W3CDTF">2022-01-27T13:22:01Z</dcterms:modified>
</cp:coreProperties>
</file>