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0" r:id="rId4"/>
    <p:sldId id="257" r:id="rId5"/>
    <p:sldId id="265" r:id="rId6"/>
    <p:sldId id="261" r:id="rId7"/>
    <p:sldId id="262" r:id="rId8"/>
    <p:sldId id="266" r:id="rId9"/>
    <p:sldId id="267" r:id="rId10"/>
    <p:sldId id="268" r:id="rId11"/>
    <p:sldId id="270" r:id="rId12"/>
    <p:sldId id="272" r:id="rId13"/>
    <p:sldId id="274" r:id="rId14"/>
    <p:sldId id="275" r:id="rId15"/>
    <p:sldId id="276" r:id="rId16"/>
    <p:sldId id="278" r:id="rId17"/>
    <p:sldId id="264" r:id="rId18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4" autoAdjust="0"/>
    <p:restoredTop sz="94660"/>
  </p:normalViewPr>
  <p:slideViewPr>
    <p:cSldViewPr>
      <p:cViewPr varScale="1">
        <p:scale>
          <a:sx n="89" d="100"/>
          <a:sy n="89" d="100"/>
        </p:scale>
        <p:origin x="112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93390-EB43-45EE-8F57-BE4AD01613E8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.n.misenko@minobr.krasnodar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-10489"/>
            <a:ext cx="9120110" cy="106322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образования, науки и молодежной </a:t>
            </a:r>
            <a:b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 Краснодарского края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651312"/>
            <a:ext cx="7344816" cy="185869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 организации проведения итогового собеседования по русскому языку для обучающихся с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ОВЗ, </a:t>
            </a:r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детей-инвалидов, инвалидов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5" y="-10490"/>
            <a:ext cx="883473" cy="8839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7" name="Подзаголовок 11"/>
          <p:cNvSpPr txBox="1">
            <a:spLocks/>
          </p:cNvSpPr>
          <p:nvPr/>
        </p:nvSpPr>
        <p:spPr>
          <a:xfrm>
            <a:off x="2255800" y="4869160"/>
            <a:ext cx="4608512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Мисенко Светлана Николаевна,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 отдела оценки качества образования и государственной итоговой аттестации министерства образования, науки и молодёжной политики Краснодарского края</a:t>
            </a:r>
            <a:endParaRPr 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252" y="5967283"/>
            <a:ext cx="1739835" cy="50013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Краснодар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января 2022 года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3" y="16942"/>
            <a:ext cx="9091478" cy="12518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участников итогового собеседования, 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претендующие на снижение критериев оценивания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12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рекомендаций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п.1.2.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Приказа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МОНиМП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КК № 3977 от 29.12.2021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2" y="1284658"/>
            <a:ext cx="8784974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414496"/>
              </p:ext>
            </p:extLst>
          </p:nvPr>
        </p:nvGraphicFramePr>
        <p:xfrm>
          <a:off x="89655" y="1268760"/>
          <a:ext cx="8784974" cy="2952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858"/>
                <a:gridCol w="1073223"/>
                <a:gridCol w="755374"/>
                <a:gridCol w="1315007"/>
                <a:gridCol w="792088"/>
                <a:gridCol w="792088"/>
                <a:gridCol w="881947"/>
                <a:gridCol w="990261"/>
                <a:gridCol w="1152128"/>
              </a:tblGrid>
              <a:tr h="5347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участников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Подкатегория участников ИС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проведения ИС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Задания, которые могут быть выполнены участниками в зависимости от категории, особенности участия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Максимальное количество баллов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Минимальное количество баллов, необходимое для получения зачета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05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Чтение текста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Пересказ текста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Монологическое высказывание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Диалог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9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Глухие, позднооглохшие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4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владеющие </a:t>
                      </a:r>
                      <a:r>
                        <a:rPr lang="ru-RU" sz="1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сурдопереводом</a:t>
                      </a:r>
                      <a:endParaRPr lang="ru-RU" sz="1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письменная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выдать текст для самостоятельного прочтения без оценивания по критериям к заданию № 1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пересказ </a:t>
                      </a: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 в письменной форме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Монолог</a:t>
                      </a:r>
                      <a:r>
                        <a:rPr lang="ru-RU" sz="12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письменной форме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диалог в письменной форме, допускается использование карточки экзаменатора-собеседника</a:t>
                      </a:r>
                      <a:endParaRPr lang="ru-RU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711727"/>
              </p:ext>
            </p:extLst>
          </p:nvPr>
        </p:nvGraphicFramePr>
        <p:xfrm>
          <a:off x="93585" y="4230519"/>
          <a:ext cx="8784974" cy="198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858"/>
                <a:gridCol w="1055372"/>
                <a:gridCol w="809939"/>
                <a:gridCol w="1296144"/>
                <a:gridCol w="792088"/>
                <a:gridCol w="792088"/>
                <a:gridCol w="864096"/>
                <a:gridCol w="990261"/>
                <a:gridCol w="1152128"/>
              </a:tblGrid>
              <a:tr h="1345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Слабослышашие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Устная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том числе с помощью ассистента-</a:t>
                      </a:r>
                      <a:r>
                        <a:rPr lang="ru-RU" sz="1100" b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сурдопереводчика</a:t>
                      </a: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текста про себя или вслух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устный пересказ текста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Устное</a:t>
                      </a:r>
                      <a:r>
                        <a:rPr lang="ru-RU" sz="12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монологическое высказывание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Устный диалог; допускается использование карточки экзаменатора-собеседника для формулирования устных ответов на вопросы</a:t>
                      </a:r>
                      <a:r>
                        <a:rPr lang="ru-RU" sz="1000" b="0" kern="120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диалога </a:t>
                      </a:r>
                      <a:endParaRPr lang="ru-RU" sz="10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639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3" y="16942"/>
            <a:ext cx="9091478" cy="12518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участников итогового собеседования, 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претендующие на снижение критериев оценивания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12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рекомендаций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п.1.2.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Приказа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МОНиМП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КК № 3977 от 29.12.2021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706451"/>
              </p:ext>
            </p:extLst>
          </p:nvPr>
        </p:nvGraphicFramePr>
        <p:xfrm>
          <a:off x="251522" y="1556792"/>
          <a:ext cx="8784974" cy="259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858"/>
                <a:gridCol w="1055372"/>
                <a:gridCol w="864096"/>
                <a:gridCol w="792088"/>
                <a:gridCol w="864096"/>
                <a:gridCol w="864096"/>
                <a:gridCol w="936104"/>
                <a:gridCol w="1224136"/>
                <a:gridCol w="1152128"/>
              </a:tblGrid>
              <a:tr h="5347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участников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Подкатегория участников ИС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проведения ИС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Задания, которые могут быть выполнены участниками в зависимости от категории, особенности участия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Максимальное количество баллов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Минимальное количество баллов, необходимое для получения зачета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05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Чтение текста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Пересказ текста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Монологическое высказывание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Диалог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9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Слепые,</a:t>
                      </a:r>
                      <a:r>
                        <a:rPr lang="ru-RU" sz="1400" b="1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baseline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поздноослепшие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Владеющие шрифтом Брайля</a:t>
                      </a:r>
                      <a:endParaRPr lang="ru-RU" sz="1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Устная </a:t>
                      </a: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текста про себя </a:t>
                      </a:r>
                      <a:r>
                        <a:rPr lang="ru-RU" sz="20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вслух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устный пересказ текста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Устное монологическое высказывание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Устный диалог</a:t>
                      </a:r>
                      <a:endParaRPr lang="ru-RU" sz="11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639106"/>
              </p:ext>
            </p:extLst>
          </p:nvPr>
        </p:nvGraphicFramePr>
        <p:xfrm>
          <a:off x="251522" y="4120530"/>
          <a:ext cx="8784974" cy="1108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858"/>
                <a:gridCol w="1055372"/>
                <a:gridCol w="864096"/>
                <a:gridCol w="792088"/>
                <a:gridCol w="864096"/>
                <a:gridCol w="864096"/>
                <a:gridCol w="936104"/>
                <a:gridCol w="1224136"/>
                <a:gridCol w="1152128"/>
              </a:tblGrid>
              <a:tr h="1108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Слепые,</a:t>
                      </a:r>
                      <a:r>
                        <a:rPr lang="ru-RU" sz="1400" b="1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baseline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поздноослепшие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ладеющие шрифтом Брайля</a:t>
                      </a:r>
                      <a:endParaRPr lang="ru-RU" sz="1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Устная </a:t>
                      </a: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участвуют в выполнении задания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участвуют в выполнении задания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Устное монологическое высказывание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Устный диалог</a:t>
                      </a:r>
                      <a:endParaRPr lang="ru-RU" sz="11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76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3" y="16942"/>
            <a:ext cx="9091478" cy="12518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участников итогового собеседования, 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претендующие на снижение критериев оценивания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12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рекомендаций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п.1.2.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Приказа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МОНиМП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КК № 3977 от 29.12.2021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287037"/>
              </p:ext>
            </p:extLst>
          </p:nvPr>
        </p:nvGraphicFramePr>
        <p:xfrm>
          <a:off x="251522" y="1556792"/>
          <a:ext cx="8784974" cy="3115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858"/>
                <a:gridCol w="1055372"/>
                <a:gridCol w="864096"/>
                <a:gridCol w="792088"/>
                <a:gridCol w="864096"/>
                <a:gridCol w="864096"/>
                <a:gridCol w="936104"/>
                <a:gridCol w="1224136"/>
                <a:gridCol w="1152128"/>
              </a:tblGrid>
              <a:tr h="5347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участников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Подкатегория участников ИС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проведения ИС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Задания, которые могут быть выполнены участниками в зависимости от категории, особенности участия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Максимальное количество баллов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Минимальное количество баллов, необходимое для получения зачета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05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Чтение текста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Пересказ текста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Монологическое высказывание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Диалог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2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Слабовидящие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Устная </a:t>
                      </a: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текста про себя </a:t>
                      </a:r>
                      <a:r>
                        <a:rPr lang="ru-RU" sz="20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вслух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устный пересказ текста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Устное монологическое высказывание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Устный диалог</a:t>
                      </a:r>
                      <a:endParaRPr lang="ru-RU" sz="11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756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3" y="16942"/>
            <a:ext cx="9091478" cy="12518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участников итогового собеседования, 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претендующие на снижение критериев оценивания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12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рекомендаций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п.1.2.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Приказа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МОНиМП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КК № 3977 от 29.12.2021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2" y="1284658"/>
            <a:ext cx="8784974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038646"/>
              </p:ext>
            </p:extLst>
          </p:nvPr>
        </p:nvGraphicFramePr>
        <p:xfrm>
          <a:off x="251522" y="1556792"/>
          <a:ext cx="8784974" cy="3444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6"/>
                <a:gridCol w="1051034"/>
                <a:gridCol w="658295"/>
                <a:gridCol w="1315007"/>
                <a:gridCol w="792088"/>
                <a:gridCol w="792088"/>
                <a:gridCol w="648072"/>
                <a:gridCol w="1224136"/>
                <a:gridCol w="1152128"/>
              </a:tblGrid>
              <a:tr h="5347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участников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Подкатегория участников ИС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проведения ИС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Задания, которые могут быть выполнены участниками в зависимости от категории, особенности участия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Максимальное количество баллов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Минимальное количество баллов, необходимое для получения зачета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05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Чтение текста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Пересказ текста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Монологическое высказывание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Диалог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2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Участники</a:t>
                      </a:r>
                      <a:r>
                        <a:rPr lang="ru-RU" sz="1200" b="1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тяжелыми нарушениями  речи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письменная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выдать текст для самостоятельного прочтения без оценивания по критериям к заданию № 1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пересказ </a:t>
                      </a: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 в письменной форме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Монолог</a:t>
                      </a:r>
                      <a:r>
                        <a:rPr lang="ru-RU" sz="1200" b="1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письменной форме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диалог в письменной форме, допускается использование карточки экзаменатора-собеседника</a:t>
                      </a:r>
                      <a:endParaRPr lang="ru-RU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158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3" y="16942"/>
            <a:ext cx="9091478" cy="12518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участников итогового собеседования, 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претендующие на снижение критериев оценивания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12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рекомендаций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п.1.2.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Приказа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МОНиМП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КК № 3977 от 29.12.2021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314225"/>
              </p:ext>
            </p:extLst>
          </p:nvPr>
        </p:nvGraphicFramePr>
        <p:xfrm>
          <a:off x="251522" y="1556792"/>
          <a:ext cx="8784974" cy="259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858"/>
                <a:gridCol w="1055372"/>
                <a:gridCol w="864096"/>
                <a:gridCol w="792088"/>
                <a:gridCol w="864096"/>
                <a:gridCol w="864096"/>
                <a:gridCol w="936104"/>
                <a:gridCol w="1224136"/>
                <a:gridCol w="1152128"/>
              </a:tblGrid>
              <a:tr h="5347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участников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Подкатегория участников ИС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проведения ИС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Задания, которые могут быть выполнены участниками в зависимости от категории, особенности участия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Максимальное количество баллов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Минимальное количество баллов, необходимое для получения зачета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05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Чтение текста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Пересказ текста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Монологическое высказывание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Диалог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9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 с НОДА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 отсутствии </a:t>
                      </a:r>
                      <a:r>
                        <a:rPr lang="ru-RU" sz="13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сопутствующих заболеваний</a:t>
                      </a:r>
                      <a:endParaRPr lang="ru-RU" sz="13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Устная </a:t>
                      </a: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текста про себя </a:t>
                      </a:r>
                      <a:r>
                        <a:rPr lang="ru-RU" sz="20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вслух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устный пересказ текста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Устное монологическое высказывание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Устный диалог</a:t>
                      </a:r>
                      <a:endParaRPr lang="ru-RU" sz="11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855651"/>
              </p:ext>
            </p:extLst>
          </p:nvPr>
        </p:nvGraphicFramePr>
        <p:xfrm>
          <a:off x="251522" y="4186884"/>
          <a:ext cx="8784974" cy="14023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858"/>
                <a:gridCol w="1055372"/>
                <a:gridCol w="864096"/>
                <a:gridCol w="792088"/>
                <a:gridCol w="864096"/>
                <a:gridCol w="864096"/>
                <a:gridCol w="936104"/>
                <a:gridCol w="1224136"/>
                <a:gridCol w="1152128"/>
              </a:tblGrid>
              <a:tr h="1402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 с НОДА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 наличие </a:t>
                      </a:r>
                      <a:r>
                        <a:rPr lang="ru-RU" sz="1300" b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сопутствующих заболеваний (ТНР, слепой и др.)</a:t>
                      </a:r>
                      <a:endParaRPr lang="ru-RU" sz="13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Устная 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(или) </a:t>
                      </a: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письменная </a:t>
                      </a: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сопутствующим заболеванием</a:t>
                      </a:r>
                      <a:endParaRPr lang="ru-RU" sz="11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сопутствующим заболеванием</a:t>
                      </a:r>
                      <a:endParaRPr lang="ru-RU" sz="11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сопутствующим заболеванием</a:t>
                      </a:r>
                      <a:endParaRPr lang="ru-RU" sz="11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сопутствующим заболеванием</a:t>
                      </a:r>
                      <a:endParaRPr lang="ru-RU" sz="11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сопутствующим заболеванием</a:t>
                      </a:r>
                      <a:endParaRPr lang="ru-RU" sz="11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соответствии с сопутствующим заболеванием</a:t>
                      </a:r>
                      <a:endParaRPr lang="ru-RU" sz="11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753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3" y="16942"/>
            <a:ext cx="9091478" cy="12518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участников итогового собеседования, 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претендующие на снижение критериев оценивания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12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рекомендаций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п.1.2.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Приказа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МОНиМП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КК № 3977 от 29.12.2021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255871"/>
              </p:ext>
            </p:extLst>
          </p:nvPr>
        </p:nvGraphicFramePr>
        <p:xfrm>
          <a:off x="33164" y="1263392"/>
          <a:ext cx="8784974" cy="24176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858"/>
                <a:gridCol w="1057706"/>
                <a:gridCol w="861762"/>
                <a:gridCol w="792088"/>
                <a:gridCol w="864096"/>
                <a:gridCol w="864096"/>
                <a:gridCol w="936104"/>
                <a:gridCol w="1224136"/>
                <a:gridCol w="1152128"/>
              </a:tblGrid>
              <a:tr h="51779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участников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Подкатегория участников ИС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проведения ИС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Задания, которые могут быть выполнены участниками в зависимости от категории, особенности участия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Максимальное количество баллов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Минимальное количество баллов, необходимое для получения зачета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629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Чтение текста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Пересказ текста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Монологическое высказывание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Диалог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4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 с РАС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3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Устная </a:t>
                      </a: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текста про себя </a:t>
                      </a:r>
                      <a:r>
                        <a:rPr lang="ru-RU" sz="20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вслух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участвуют</a:t>
                      </a:r>
                      <a:r>
                        <a:rPr lang="ru-RU" sz="12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выполнении задания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Устное монологическое высказывание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Устный диалог</a:t>
                      </a:r>
                      <a:endParaRPr lang="ru-RU" sz="11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530800"/>
              </p:ext>
            </p:extLst>
          </p:nvPr>
        </p:nvGraphicFramePr>
        <p:xfrm>
          <a:off x="33164" y="3717033"/>
          <a:ext cx="8784974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858"/>
                <a:gridCol w="1055372"/>
                <a:gridCol w="864096"/>
                <a:gridCol w="792088"/>
                <a:gridCol w="864096"/>
                <a:gridCol w="864096"/>
                <a:gridCol w="936104"/>
                <a:gridCol w="1224136"/>
                <a:gridCol w="1152128"/>
              </a:tblGrid>
              <a:tr h="792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 с ЗПР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3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Устная </a:t>
                      </a: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текста про себя </a:t>
                      </a:r>
                      <a:r>
                        <a:rPr lang="ru-RU" sz="20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вслух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устный пересказ текста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Устное монологическое высказывание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Устный диалог</a:t>
                      </a:r>
                      <a:endParaRPr lang="ru-RU" sz="11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530021"/>
              </p:ext>
            </p:extLst>
          </p:nvPr>
        </p:nvGraphicFramePr>
        <p:xfrm>
          <a:off x="0" y="4667417"/>
          <a:ext cx="8784974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858"/>
                <a:gridCol w="1055372"/>
                <a:gridCol w="864096"/>
                <a:gridCol w="792088"/>
                <a:gridCol w="864096"/>
                <a:gridCol w="864096"/>
                <a:gridCol w="936104"/>
                <a:gridCol w="1224136"/>
                <a:gridCol w="1152128"/>
              </a:tblGrid>
              <a:tr h="792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иными заболеваниями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3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Устная </a:t>
                      </a: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текста про себя </a:t>
                      </a:r>
                      <a:r>
                        <a:rPr lang="ru-RU" sz="20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вслух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устный пересказ текста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Устное монологическое высказывание</a:t>
                      </a:r>
                      <a:endParaRPr lang="ru-RU" sz="12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Устный диалог</a:t>
                      </a:r>
                      <a:endParaRPr lang="ru-RU" sz="11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190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3" y="16942"/>
            <a:ext cx="9091478" cy="117981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396044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ru-RU" sz="20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endParaRPr lang="ru-RU" sz="2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Мисенко Светлана Николаевна, </a:t>
            </a:r>
          </a:p>
          <a:p>
            <a:pPr marL="0" indent="0" algn="ctr">
              <a:buNone/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консультант отдела оценки качества образования и государственной итоговой аттестации </a:t>
            </a:r>
          </a:p>
          <a:p>
            <a:pPr marL="0" indent="0" algn="ctr">
              <a:buNone/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8-861-298-25-58,</a:t>
            </a:r>
          </a:p>
          <a:p>
            <a:pPr marL="0" indent="0" algn="ctr"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8-988-66-95-250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s.n.misenko@minobr.krasnodar.ru</a:t>
            </a:r>
            <a:endParaRPr lang="ru-RU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3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3" y="16942"/>
            <a:ext cx="9091478" cy="117981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и региональные </a:t>
            </a:r>
            <a:b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  <a:endParaRPr lang="en-US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773567" y="2162502"/>
            <a:ext cx="1995874" cy="3229794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t">
            <a:normAutofit fontScale="92500" lnSpcReduction="10000"/>
          </a:bodyPr>
          <a:lstStyle/>
          <a:p>
            <a:pPr algn="ctr"/>
            <a:endParaRPr lang="ru-RU" sz="800" b="1" dirty="0">
              <a:latin typeface="Arial Narrow" pitchFamily="34" charset="0"/>
            </a:endParaRPr>
          </a:p>
          <a:p>
            <a:pPr algn="ctr"/>
            <a:endParaRPr lang="ru-RU" sz="800" b="1" dirty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ru-RU" sz="1000" b="1" dirty="0" smtClean="0">
                <a:latin typeface="Arial Narrow" pitchFamily="34" charset="0"/>
              </a:rPr>
              <a:t>Министерство </a:t>
            </a:r>
            <a:r>
              <a:rPr lang="ru-RU" sz="1000" b="1" dirty="0">
                <a:latin typeface="Arial Narrow" pitchFamily="34" charset="0"/>
              </a:rPr>
              <a:t>образования,  науки</a:t>
            </a:r>
          </a:p>
          <a:p>
            <a:pPr marL="0" indent="0" algn="ctr">
              <a:buNone/>
            </a:pPr>
            <a:r>
              <a:rPr lang="ru-RU" sz="1000" b="1" dirty="0">
                <a:latin typeface="Arial Narrow" pitchFamily="34" charset="0"/>
              </a:rPr>
              <a:t>и молодёжной </a:t>
            </a:r>
            <a:r>
              <a:rPr lang="ru-RU" sz="1000" b="1" dirty="0" smtClean="0">
                <a:latin typeface="Arial Narrow" pitchFamily="34" charset="0"/>
              </a:rPr>
              <a:t>политики Краснодарского </a:t>
            </a:r>
            <a:r>
              <a:rPr lang="ru-RU" sz="1000" b="1" dirty="0">
                <a:latin typeface="Arial Narrow" pitchFamily="34" charset="0"/>
              </a:rPr>
              <a:t>края</a:t>
            </a:r>
          </a:p>
          <a:p>
            <a:pPr marL="0" indent="0" algn="ctr">
              <a:buNone/>
            </a:pPr>
            <a:endParaRPr lang="ru-RU" sz="400" b="1" dirty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ПИСЬМО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200" b="1" dirty="0">
                <a:solidFill>
                  <a:srgbClr val="FF0000"/>
                </a:solidFill>
                <a:latin typeface="Arial Narrow" pitchFamily="34" charset="0"/>
              </a:rPr>
              <a:t>от </a:t>
            </a:r>
            <a:r>
              <a:rPr lang="ru-RU" sz="1200" b="1" dirty="0" smtClean="0">
                <a:solidFill>
                  <a:srgbClr val="FF0000"/>
                </a:solidFill>
                <a:latin typeface="Arial Narrow" pitchFamily="34" charset="0"/>
              </a:rPr>
              <a:t>6.10.2021 года    </a:t>
            </a:r>
            <a:r>
              <a:rPr lang="ru-RU" sz="1200" b="1" dirty="0">
                <a:solidFill>
                  <a:srgbClr val="FF0000"/>
                </a:solidFill>
                <a:latin typeface="Arial Narrow" pitchFamily="34" charset="0"/>
              </a:rPr>
              <a:t>№ </a:t>
            </a:r>
            <a:r>
              <a:rPr lang="ru-RU" sz="1200" b="1" dirty="0" smtClean="0">
                <a:solidFill>
                  <a:srgbClr val="FF0000"/>
                </a:solidFill>
                <a:latin typeface="Arial Narrow" pitchFamily="34" charset="0"/>
              </a:rPr>
              <a:t>47-01-13-22558/21</a:t>
            </a:r>
            <a:endParaRPr lang="ru-RU" sz="1200" b="1" dirty="0">
              <a:solidFill>
                <a:srgbClr val="FF0000"/>
              </a:solidFill>
              <a:latin typeface="Arial Narrow" pitchFamily="34" charset="0"/>
            </a:endParaRPr>
          </a:p>
          <a:p>
            <a:pPr algn="ctr">
              <a:tabLst>
                <a:tab pos="1346597" algn="l"/>
              </a:tabLst>
            </a:pPr>
            <a:endParaRPr lang="ru-RU" sz="600" dirty="0">
              <a:latin typeface="Arial Narrow" pitchFamily="34" charset="0"/>
            </a:endParaRPr>
          </a:p>
          <a:p>
            <a:pPr marL="0" indent="0" algn="ctr">
              <a:buNone/>
              <a:tabLst>
                <a:tab pos="1346597" algn="l"/>
              </a:tabLst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мониторинге документов обучающихся 9 классов, планирующих прохождение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ГИА-9 в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 ГВЭ и/или ОГЭ,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ГВЭ, </a:t>
            </a:r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особых условиях в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4" descr="ГербКубани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653528" y="2165657"/>
            <a:ext cx="235952" cy="29888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" name="Блок-схема: документ 10"/>
          <p:cNvSpPr/>
          <p:nvPr/>
        </p:nvSpPr>
        <p:spPr>
          <a:xfrm>
            <a:off x="2666317" y="1570112"/>
            <a:ext cx="1905684" cy="3229794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t"/>
          <a:lstStyle/>
          <a:p>
            <a:pPr algn="ctr"/>
            <a:endParaRPr lang="ru-RU" sz="800" b="1" dirty="0">
              <a:latin typeface="Arial Narrow" pitchFamily="34" charset="0"/>
            </a:endParaRPr>
          </a:p>
          <a:p>
            <a:pPr algn="ctr"/>
            <a:endParaRPr lang="ru-RU" sz="800" b="1" dirty="0">
              <a:latin typeface="Arial Narrow" pitchFamily="34" charset="0"/>
            </a:endParaRPr>
          </a:p>
          <a:p>
            <a:pPr algn="ctr"/>
            <a:endParaRPr lang="ru-RU" sz="1000" b="1" dirty="0">
              <a:latin typeface="Arial Narrow" pitchFamily="34" charset="0"/>
            </a:endParaRPr>
          </a:p>
          <a:p>
            <a:pPr algn="ctr"/>
            <a:r>
              <a:rPr lang="ru-RU" sz="1000" b="1" dirty="0" smtClean="0">
                <a:latin typeface="Arial Narrow" pitchFamily="34" charset="0"/>
              </a:rPr>
              <a:t>Федеральная служба по надзору в сфере образования  и науки</a:t>
            </a:r>
            <a:endParaRPr lang="ru-RU" sz="1000" b="1" dirty="0">
              <a:latin typeface="Arial Narrow" pitchFamily="34" charset="0"/>
            </a:endParaRP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ПИСЬМО</a:t>
            </a:r>
          </a:p>
          <a:p>
            <a:pPr algn="ctr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>
                <a:solidFill>
                  <a:srgbClr val="FF0000"/>
                </a:solidFill>
                <a:latin typeface="Arial Narrow" pitchFamily="34" charset="0"/>
              </a:rPr>
              <a:t>от </a:t>
            </a:r>
            <a:r>
              <a:rPr lang="ru-RU" sz="1200" b="1" dirty="0" smtClean="0">
                <a:solidFill>
                  <a:srgbClr val="FF0000"/>
                </a:solidFill>
                <a:latin typeface="Arial Narrow" pitchFamily="34" charset="0"/>
              </a:rPr>
              <a:t>30.11.2021 года  № 04-454</a:t>
            </a:r>
            <a:endParaRPr lang="ru-RU" sz="600" dirty="0">
              <a:latin typeface="Arial Narrow" pitchFamily="34" charset="0"/>
            </a:endParaRPr>
          </a:p>
          <a:p>
            <a:pPr algn="ctr"/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Методические рекомендации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по организации и проведению итогового собеседования по русскому языку в 2022 году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>
              <a:latin typeface="Arial Narrow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9749" y="1639319"/>
            <a:ext cx="360040" cy="357120"/>
          </a:xfrm>
          <a:prstGeom prst="rect">
            <a:avLst/>
          </a:prstGeom>
        </p:spPr>
      </p:pic>
      <p:sp>
        <p:nvSpPr>
          <p:cNvPr id="13" name="Блок-схема: документ 12"/>
          <p:cNvSpPr/>
          <p:nvPr/>
        </p:nvSpPr>
        <p:spPr>
          <a:xfrm>
            <a:off x="465849" y="1340768"/>
            <a:ext cx="2017919" cy="3168352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t"/>
          <a:lstStyle/>
          <a:p>
            <a:pPr algn="ctr"/>
            <a:endParaRPr lang="ru-RU" sz="800" b="1" dirty="0">
              <a:latin typeface="Arial Narrow" pitchFamily="34" charset="0"/>
            </a:endParaRPr>
          </a:p>
          <a:p>
            <a:pPr algn="ctr"/>
            <a:endParaRPr lang="ru-RU" sz="800" b="1" dirty="0">
              <a:latin typeface="Arial Narrow" pitchFamily="34" charset="0"/>
            </a:endParaRPr>
          </a:p>
          <a:p>
            <a:pPr algn="ctr"/>
            <a:r>
              <a:rPr lang="ru-RU" sz="800" b="1" dirty="0">
                <a:latin typeface="Arial Narrow" pitchFamily="34" charset="0"/>
              </a:rPr>
              <a:t>Министерство </a:t>
            </a:r>
            <a:r>
              <a:rPr lang="ru-RU" sz="800" b="1" dirty="0" smtClean="0">
                <a:latin typeface="Arial Narrow" pitchFamily="34" charset="0"/>
              </a:rPr>
              <a:t>просвещения</a:t>
            </a:r>
            <a:r>
              <a:rPr lang="ru-RU" sz="800" b="1" dirty="0">
                <a:latin typeface="Arial Narrow" pitchFamily="34" charset="0"/>
              </a:rPr>
              <a:t/>
            </a:r>
            <a:br>
              <a:rPr lang="ru-RU" sz="800" b="1" dirty="0">
                <a:latin typeface="Arial Narrow" pitchFamily="34" charset="0"/>
              </a:rPr>
            </a:br>
            <a:r>
              <a:rPr lang="ru-RU" sz="800" b="1" dirty="0">
                <a:latin typeface="Arial Narrow" pitchFamily="34" charset="0"/>
              </a:rPr>
              <a:t>Российской Федерации </a:t>
            </a:r>
            <a:endParaRPr lang="ru-RU" sz="800" b="1" dirty="0" smtClean="0">
              <a:latin typeface="Arial Narrow" pitchFamily="34" charset="0"/>
            </a:endParaRPr>
          </a:p>
          <a:p>
            <a:pPr algn="ctr"/>
            <a:r>
              <a:rPr lang="ru-RU" sz="800" b="1" dirty="0" smtClean="0">
                <a:latin typeface="Arial Narrow" pitchFamily="34" charset="0"/>
              </a:rPr>
              <a:t>Федеральная </a:t>
            </a:r>
            <a:r>
              <a:rPr lang="ru-RU" sz="800" b="1" dirty="0">
                <a:latin typeface="Arial Narrow" pitchFamily="34" charset="0"/>
              </a:rPr>
              <a:t>служба по надзору в сфере </a:t>
            </a:r>
            <a:endParaRPr lang="ru-RU" sz="800" b="1" dirty="0" smtClean="0">
              <a:latin typeface="Arial Narrow" pitchFamily="34" charset="0"/>
            </a:endParaRPr>
          </a:p>
          <a:p>
            <a:pPr algn="ctr"/>
            <a:r>
              <a:rPr lang="ru-RU" sz="800" b="1" dirty="0" smtClean="0">
                <a:latin typeface="Arial Narrow" pitchFamily="34" charset="0"/>
              </a:rPr>
              <a:t>образования  </a:t>
            </a:r>
            <a:r>
              <a:rPr lang="ru-RU" sz="800" b="1" dirty="0">
                <a:latin typeface="Arial Narrow" pitchFamily="34" charset="0"/>
              </a:rPr>
              <a:t>и </a:t>
            </a:r>
            <a:r>
              <a:rPr lang="ru-RU" sz="800" b="1" dirty="0" smtClean="0">
                <a:latin typeface="Arial Narrow" pitchFamily="34" charset="0"/>
              </a:rPr>
              <a:t>науки</a:t>
            </a:r>
          </a:p>
          <a:p>
            <a:pPr algn="ctr"/>
            <a:endParaRPr lang="ru-RU" sz="800" b="1" dirty="0">
              <a:latin typeface="Arial Narrow" pitchFamily="34" charset="0"/>
            </a:endParaRPr>
          </a:p>
          <a:p>
            <a:pPr algn="ctr"/>
            <a:endParaRPr lang="ru-RU" sz="400" b="1" dirty="0">
              <a:latin typeface="Arial Narrow" pitchFamily="34" charset="0"/>
            </a:endParaRPr>
          </a:p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ПРИКАЗ</a:t>
            </a:r>
          </a:p>
          <a:p>
            <a:pPr algn="ctr"/>
            <a:endParaRPr lang="ru-RU" sz="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1346597" algn="l"/>
              </a:tabLst>
            </a:pPr>
            <a:r>
              <a:rPr lang="ru-RU" sz="12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от 7.11.2018 года                </a:t>
            </a:r>
            <a:r>
              <a:rPr lang="ru-RU" sz="1200" b="1" dirty="0">
                <a:solidFill>
                  <a:srgbClr val="FF0000"/>
                </a:solidFill>
                <a:latin typeface="Arial Narrow" panose="020B0606020202030204" pitchFamily="34" charset="0"/>
              </a:rPr>
              <a:t>№ </a:t>
            </a:r>
            <a:r>
              <a:rPr lang="ru-RU" sz="12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189/1513</a:t>
            </a:r>
            <a:endParaRPr lang="ru-RU" sz="12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algn="ctr"/>
            <a:endParaRPr lang="ru-RU" sz="800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проведения государственной итоговой аттестации по образовательным программам основного общего образования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s://docs.edu.gov.ru/application/frontend/skin/default/assets/images/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106" y="1468718"/>
            <a:ext cx="347526" cy="34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5755" y="1369920"/>
            <a:ext cx="360040" cy="357120"/>
          </a:xfrm>
          <a:prstGeom prst="rect">
            <a:avLst/>
          </a:prstGeom>
        </p:spPr>
      </p:pic>
      <p:sp>
        <p:nvSpPr>
          <p:cNvPr id="15" name="Объект 7"/>
          <p:cNvSpPr txBox="1">
            <a:spLocks/>
          </p:cNvSpPr>
          <p:nvPr/>
        </p:nvSpPr>
        <p:spPr>
          <a:xfrm>
            <a:off x="4665719" y="1851047"/>
            <a:ext cx="1995874" cy="3229794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rtlCol="0" anchor="t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800" b="1" dirty="0" smtClean="0">
              <a:latin typeface="Arial Narrow" pitchFamily="34" charset="0"/>
            </a:endParaRPr>
          </a:p>
          <a:p>
            <a:pPr algn="ctr"/>
            <a:endParaRPr lang="ru-RU" sz="800" b="1" dirty="0" smtClean="0">
              <a:latin typeface="Arial Narrow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1000" b="1" dirty="0" smtClean="0">
                <a:latin typeface="Arial Narrow" pitchFamily="34" charset="0"/>
              </a:rPr>
              <a:t>Министерство образования,  науки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1000" b="1" dirty="0" smtClean="0">
                <a:latin typeface="Arial Narrow" pitchFamily="34" charset="0"/>
              </a:rPr>
              <a:t>и молодёжной политики Краснодарского края</a:t>
            </a:r>
          </a:p>
          <a:p>
            <a:pPr marL="0" indent="0" algn="ctr">
              <a:buNone/>
            </a:pPr>
            <a:endParaRPr lang="ru-RU" sz="400" b="1" dirty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ПРИКАЗ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1200" b="1" dirty="0" smtClean="0">
                <a:solidFill>
                  <a:srgbClr val="FF0000"/>
                </a:solidFill>
                <a:latin typeface="Arial Narrow" pitchFamily="34" charset="0"/>
              </a:rPr>
              <a:t>от 29.12.2021 года    № 3977</a:t>
            </a:r>
            <a:endParaRPr lang="ru-RU" sz="600" dirty="0" smtClean="0">
              <a:latin typeface="Arial Narrow" pitchFamily="34" charset="0"/>
            </a:endParaRPr>
          </a:p>
          <a:p>
            <a:pPr marL="0" indent="0" algn="ctr">
              <a:buFont typeface="Arial" pitchFamily="34" charset="0"/>
              <a:buNone/>
              <a:tabLst>
                <a:tab pos="1346597" algn="l"/>
              </a:tabLst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приказ министерства…от 26.01.2021 № 184 «Об утверждении Порядка проведения и проверки итогового собеседования по русскому языку в Краснодарском крае»»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4" descr="ГербКубани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545680" y="1817879"/>
            <a:ext cx="235952" cy="298887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058157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672"/>
            <a:ext cx="9144000" cy="135444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Выпускники с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ОВЗ,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дети-инвалиды, инвалиды </a:t>
            </a:r>
            <a:b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итоговое собеседование  - статистика</a:t>
            </a:r>
            <a:endParaRPr lang="en-US" sz="2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20908"/>
              </p:ext>
            </p:extLst>
          </p:nvPr>
        </p:nvGraphicFramePr>
        <p:xfrm>
          <a:off x="493061" y="1371382"/>
          <a:ext cx="8422111" cy="4717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520"/>
                <a:gridCol w="1391946"/>
                <a:gridCol w="1097165"/>
                <a:gridCol w="1170310"/>
                <a:gridCol w="73144"/>
                <a:gridCol w="219433"/>
                <a:gridCol w="365722"/>
                <a:gridCol w="1513080"/>
                <a:gridCol w="1075664"/>
                <a:gridCol w="1115912"/>
                <a:gridCol w="36215"/>
              </a:tblGrid>
              <a:tr h="6846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образование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0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сдающих со </a:t>
                      </a:r>
                      <a:r>
                        <a:rPr lang="ru-RU" sz="1000" b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спецусловиями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r>
                        <a:rPr lang="ru-RU" sz="10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понижением критериев оценивания на ИС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образование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0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сдающих со </a:t>
                      </a:r>
                      <a:r>
                        <a:rPr lang="ru-RU" sz="1000" b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спецусловиями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r>
                        <a:rPr lang="ru-RU" sz="10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понижением критериев оценивания на ИС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г. Анапа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67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Крымский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79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357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г. Армавир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59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Курганинский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84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872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г. Геленджик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Кущевский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г. Горячий Ключ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Лабинский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872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г. Краснодар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477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294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р. Ленинградский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г. Новороссийск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р. Мостовский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872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г. Сочи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р. </a:t>
                      </a:r>
                      <a:r>
                        <a:rPr lang="ru-RU" sz="1000" b="1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Новокубанский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Абинский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р. </a:t>
                      </a:r>
                      <a:r>
                        <a:rPr lang="ru-RU" sz="1000" b="1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Новопокровский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872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Апшеронский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р. </a:t>
                      </a:r>
                      <a:r>
                        <a:rPr lang="ru-RU" sz="1000" b="1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Отрадненский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Белоглинский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Павловский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152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Белореченский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Приморско-Ахтарский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585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Брюховецкий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Северский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77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297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Выселковский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Славянский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73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Гулькевичский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Староминский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71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Динской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р. Тбилисский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872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Ейский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Темрюкский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Кавказский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61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Тимашевский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872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Калининский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Тихорецкий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1135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Каневской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Туапсинский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/>
                </a:tc>
              </a:tr>
              <a:tr h="1981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Кореновский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Успенский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Красноармейский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Усть-Лабинский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Крыловский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р. Щербиновский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6" marR="5126" marT="5126" marB="0" anchor="ctr"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220988"/>
              </p:ext>
            </p:extLst>
          </p:nvPr>
        </p:nvGraphicFramePr>
        <p:xfrm>
          <a:off x="493060" y="6119048"/>
          <a:ext cx="4078940" cy="535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4684"/>
                <a:gridCol w="1086358"/>
                <a:gridCol w="1217898"/>
              </a:tblGrid>
              <a:tr h="2405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52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необоснованно </a:t>
                      </a:r>
                      <a:endParaRPr lang="ru-RU" sz="12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  <a:endParaRPr lang="ru-RU" sz="12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3" y="16942"/>
            <a:ext cx="9091478" cy="12518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проведения </a:t>
            </a:r>
            <a:b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собеседования </a:t>
            </a:r>
            <a:b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п.9 методических рекомендаций </a:t>
            </a:r>
            <a:r>
              <a:rPr lang="ru-RU" sz="20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0324" y="1352472"/>
            <a:ext cx="8280920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8704" y="1625673"/>
            <a:ext cx="4091287" cy="142443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9.2. </a:t>
            </a:r>
            <a:r>
              <a:rPr lang="ru-RU" sz="1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 итогового собеседования с ОВЗ, участников итогового собеседования – детей-инвалидов и инвалидов, а также тех, кто обучался по состоянию здоровья на дому, </a:t>
            </a:r>
            <a:r>
              <a:rPr lang="ru-RU" sz="13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 </a:t>
            </a:r>
            <a:r>
              <a:rPr lang="ru-RU" sz="13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организуется в </a:t>
            </a:r>
            <a:r>
              <a:rPr lang="ru-RU" sz="1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условиях, учитывающих состояние их здоровья, особенности психофизического развития</a:t>
            </a:r>
            <a:r>
              <a:rPr lang="ru-RU" sz="13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3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93178" y="1625673"/>
            <a:ext cx="4271309" cy="13884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9.3. </a:t>
            </a:r>
            <a:r>
              <a:rPr lang="ru-RU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для организации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итогового собеседования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дому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медицинской организации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заключение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организации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ПМПК.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37716" y="3224645"/>
            <a:ext cx="6354564" cy="155263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355975" y="4988911"/>
            <a:ext cx="4464496" cy="10438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r>
              <a:rPr lang="ru-RU" sz="13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Для участников итогового собеседования с ОВЗ, участников итогового собеседования - детей-инвалидов </a:t>
            </a:r>
            <a:r>
              <a:rPr lang="ru-RU" sz="13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ru-RU" sz="13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инвалидов </a:t>
            </a:r>
            <a:r>
              <a:rPr lang="ru-RU" sz="13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наличии соответствующего заключения ПМПК</a:t>
            </a:r>
            <a:r>
              <a:rPr lang="ru-RU" sz="13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может быть организована 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отдельная аудитория проведения</a:t>
            </a:r>
            <a:r>
              <a:rPr lang="ru-RU" sz="13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3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итогового собеседования.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5516" y="3188676"/>
            <a:ext cx="6876764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>
              <a:spcAft>
                <a:spcPts val="0"/>
              </a:spcAft>
            </a:pPr>
            <a:r>
              <a:rPr lang="ru-RU" sz="13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9.4. </a:t>
            </a:r>
            <a:r>
              <a:rPr lang="ru-RU" sz="13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Для участников итогового собеседования с ОВЗ, детей-инвалидов </a:t>
            </a:r>
            <a:br>
              <a:rPr lang="ru-RU" sz="13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3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 инвалидов обеспечиваются следующие </a:t>
            </a:r>
            <a:r>
              <a:rPr lang="ru-RU" sz="13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условия</a:t>
            </a:r>
            <a:r>
              <a:rPr lang="ru-RU" sz="13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проведения итогового собеседования:</a:t>
            </a:r>
          </a:p>
          <a:p>
            <a:pPr marL="457200" indent="450215">
              <a:spcAft>
                <a:spcPts val="0"/>
              </a:spcAft>
            </a:pPr>
            <a:r>
              <a:rPr lang="ru-RU" sz="13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беспрепятственный доступ участников итогового собеседования в аудитории, туалетные и иные помещения, …);</a:t>
            </a:r>
          </a:p>
          <a:p>
            <a:pPr indent="450215">
              <a:spcAft>
                <a:spcPts val="0"/>
              </a:spcAft>
            </a:pPr>
            <a:r>
              <a:rPr lang="ru-RU" sz="13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13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увеличение продолжительности итогового собеседования на 30 минут; </a:t>
            </a:r>
          </a:p>
          <a:p>
            <a:pPr indent="450215">
              <a:spcAft>
                <a:spcPts val="0"/>
              </a:spcAft>
            </a:pPr>
            <a:r>
              <a:rPr lang="ru-RU" sz="13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питания и перерывов для проведения необходимых лечебных </a:t>
            </a:r>
            <a:br>
              <a:rPr lang="ru-RU" sz="13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3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и профилактических мероприятий во время проведения итогового собеседования.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3635970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3" y="16942"/>
            <a:ext cx="9091478" cy="12518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 организации проведения </a:t>
            </a:r>
            <a:b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 </a:t>
            </a:r>
            <a:b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п.9 методических рекомендаций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1" y="4835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43463" y="1474143"/>
            <a:ext cx="5152873" cy="149389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9.5.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 итогового собеседования с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ОВЗ, детей-инвалидов и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инвалидов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обеспечивается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</a:t>
            </a:r>
            <a:r>
              <a:rPr lang="ru-RU" sz="1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учитывающих состояние здоровья, особенности психофизического развития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78151" y="4172415"/>
            <a:ext cx="3088383" cy="13144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итоговом собеседовании необходимых для выполнения заданий </a:t>
            </a:r>
            <a:r>
              <a:rPr lang="ru-RU" sz="1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технических </a:t>
            </a:r>
            <a:r>
              <a:rPr lang="ru-RU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endParaRPr lang="ru-RU" sz="1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00963" y="3331654"/>
            <a:ext cx="4470188" cy="168152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присутствие ассистентов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оказывающих указанным выше категориям участников итогового собеседования необходимую техническую помощь с учетом состояния их здоровья, особенностей психофизического развития и индивидуальных возможностей, помогающих им занять рабочее место, передвигаться, прочитать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337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3" y="16942"/>
            <a:ext cx="9091478" cy="12518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b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 </a:t>
            </a:r>
            <a:b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п.9.5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рекомендаций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33614"/>
            <a:ext cx="8280920" cy="17195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1230" y="1705569"/>
            <a:ext cx="3961853" cy="124801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слабослышащих: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 аудитории проведения итогового собеседования звукоусиливающей аппаратурой как коллективного, так и индивидуального пользования.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33984" y="3770444"/>
            <a:ext cx="3096344" cy="9547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глухих и </a:t>
            </a: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слабослышащих: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при необходимости ассистента-</a:t>
            </a:r>
            <a:r>
              <a:rPr lang="ru-RU" sz="1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сурдопереводчика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87524" y="7389440"/>
            <a:ext cx="4536504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21413" y="2966819"/>
            <a:ext cx="4032449" cy="122413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слепых: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КИМ итогового собеседования рельефно-точечным шрифтом Брайля или в виде электронного документа, доступного с помощью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компьютера. </a:t>
            </a:r>
            <a:endParaRPr 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092280" y="7355135"/>
            <a:ext cx="3240360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endParaRPr lang="ru-RU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521414" y="1440726"/>
            <a:ext cx="4032448" cy="11654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1445735"/>
            <a:ext cx="403244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4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Указанным участникам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предоставляется </a:t>
            </a:r>
            <a:r>
              <a:rPr lang="ru-RU" sz="14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право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выполнить </a:t>
            </a:r>
            <a:r>
              <a:rPr lang="ru-RU" sz="14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только те задания КИМ итогового собеседования, которые с учетом особенностей психофизического развития посильны им для выполнения.</a:t>
            </a:r>
            <a:endParaRPr lang="ru-RU" sz="1400" b="1" i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392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3" y="16942"/>
            <a:ext cx="9091478" cy="12518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 организации проведения </a:t>
            </a:r>
            <a:b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 </a:t>
            </a:r>
            <a:b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п.9.5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рекомендаций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43608"/>
            <a:ext cx="8280920" cy="27568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7524" y="1340793"/>
            <a:ext cx="4788532" cy="303299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слабовидящих:</a:t>
            </a:r>
            <a:endParaRPr lang="ru-RU" sz="1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копирование КИМ итогового собеседования в день проведения итогового собеседования в присутствии члена комиссии по проведению итогового собеседования </a:t>
            </a:r>
            <a:b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увеличенном размере;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обеспечение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аудитории проведения итогового собеседования увеличительными устройствами; 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индивидуальное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равномерное освещение не менее 300 люкс (возможно использование индивидуальных светодиодных средств освещения (настольные лампы) </a:t>
            </a:r>
            <a:b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регулировкой освещения в динамическом диапазоне до 600 люкс, но не ниже 300 люкс при отсутствии динамической регулировки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61880" y="1674074"/>
            <a:ext cx="3744416" cy="244591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 с расстройствами аутистического спектра:</a:t>
            </a:r>
            <a:endParaRPr lang="ru-RU" sz="13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в качестве экзаменатора-собеседника дефектолога, психолога </a:t>
            </a:r>
            <a:br>
              <a:rPr lang="ru-RU" sz="1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педагога, с которым указанный участник итогового собеседования знаком. </a:t>
            </a:r>
            <a:br>
              <a:rPr lang="ru-RU" sz="1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исключительных случаях при необходимости и при наличии необходимых компетенций в качестве экзаменатора-собеседника может быть привлечен родитель участника итогового </a:t>
            </a:r>
            <a:r>
              <a:rPr lang="ru-RU" sz="1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собеседования</a:t>
            </a:r>
            <a:endParaRPr lang="ru-RU" sz="13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47664" y="4497161"/>
            <a:ext cx="5769967" cy="81927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нарушениями </a:t>
            </a: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опорно-двигательного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аппарата: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использование компьютера со специализированным программным обеспечением (для ответов в письменной форме).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350331" y="5435919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4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Указанным участникам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предоставляется </a:t>
            </a:r>
            <a:r>
              <a:rPr lang="ru-RU" sz="14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право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выполнить </a:t>
            </a:r>
            <a:r>
              <a:rPr lang="ru-RU" sz="14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только те задания КИМ итогового собеседования, которые с учетом особенностей психофизического развития посильны им для выполнения.</a:t>
            </a:r>
            <a:endParaRPr lang="ru-RU" sz="1400" b="1" i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55776" y="5471936"/>
            <a:ext cx="6419291" cy="6666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606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3" y="16942"/>
            <a:ext cx="9091478" cy="12518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 организации проведения </a:t>
            </a:r>
            <a:b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 </a:t>
            </a:r>
            <a:b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п.9.7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рекомендаций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5616" y="1916832"/>
            <a:ext cx="7272808" cy="31683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Участники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собеседования,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психофизического развития которых не позволяют им выполнить задания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КИМ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собеседования в устной форме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выполнять задания</a:t>
            </a:r>
            <a:r>
              <a:rPr lang="ru-RU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u="sng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КИМ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 </a:t>
            </a:r>
            <a:r>
              <a:rPr lang="ru-RU" sz="16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письменной форме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соответствующих рекомендаций ПМПК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итогового собеседования в письменной форме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использование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черновиков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листов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бумаги со штампом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организации, на базе которой участник проходит итоговое собеседование.</a:t>
            </a:r>
          </a:p>
        </p:txBody>
      </p:sp>
    </p:spTree>
    <p:extLst>
      <p:ext uri="{BB962C8B-B14F-4D97-AF65-F5344CB8AC3E}">
        <p14:creationId xmlns:p14="http://schemas.microsoft.com/office/powerpoint/2010/main" val="2955715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33" y="16942"/>
            <a:ext cx="9091478" cy="12518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участников итогового собеседования, 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претендующие на снижение критериев оценивания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12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рекомендаций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п.1.2.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Приказа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МОНиМП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КК № 3977 от 29.12.2021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3" y="-13672"/>
            <a:ext cx="883473" cy="8839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8" b="17920"/>
          <a:stretch/>
        </p:blipFill>
        <p:spPr>
          <a:xfrm>
            <a:off x="8097304" y="16942"/>
            <a:ext cx="1022807" cy="64653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755200"/>
              </p:ext>
            </p:extLst>
          </p:nvPr>
        </p:nvGraphicFramePr>
        <p:xfrm>
          <a:off x="251522" y="1556792"/>
          <a:ext cx="8784974" cy="3115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858"/>
                <a:gridCol w="1170302"/>
                <a:gridCol w="658295"/>
                <a:gridCol w="1315007"/>
                <a:gridCol w="792088"/>
                <a:gridCol w="792088"/>
                <a:gridCol w="648072"/>
                <a:gridCol w="1224136"/>
                <a:gridCol w="1152128"/>
              </a:tblGrid>
              <a:tr h="5347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участников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Подкатегория участников ИС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проведения ИС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Задания, которые могут быть выполнены участниками в зависимости от категории, особенности участия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Максимальное количество баллов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Минимальное количество баллов, необходимое для получения зачета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05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Чтение текста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Пересказ текста 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Монологическое высказывание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Диалог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2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Глухие, позднооглохшие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владеющие </a:t>
                      </a:r>
                      <a:r>
                        <a:rPr lang="ru-RU" sz="1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сурдопереводом</a:t>
                      </a:r>
                      <a:endParaRPr lang="ru-RU" sz="1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устная</a:t>
                      </a: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выдать текст для самостоятельного прочтения без оценивания по критериям к заданию № 1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пересказ </a:t>
                      </a: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текста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монологическое </a:t>
                      </a: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высказывание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диалог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71" marR="56971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Левая фигурная скобка 14"/>
          <p:cNvSpPr/>
          <p:nvPr/>
        </p:nvSpPr>
        <p:spPr>
          <a:xfrm rot="16200000">
            <a:off x="4463989" y="3094997"/>
            <a:ext cx="360040" cy="4104456"/>
          </a:xfrm>
          <a:prstGeom prst="leftBrace">
            <a:avLst/>
          </a:prstGeom>
          <a:ln w="57150" cap="sq">
            <a:solidFill>
              <a:srgbClr val="00B05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131840" y="5360672"/>
            <a:ext cx="5184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</a:t>
            </a:r>
            <a:r>
              <a:rPr lang="ru-RU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сурдоперевода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28184" y="5307965"/>
            <a:ext cx="18691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ассистента-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сурдопереводчика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225167"/>
      </p:ext>
    </p:extLst>
  </p:cSld>
  <p:clrMapOvr>
    <a:masterClrMapping/>
  </p:clrMapOvr>
</p:sld>
</file>

<file path=ppt/theme/theme1.xml><?xml version="1.0" encoding="utf-8"?>
<a:theme xmlns:a="http://schemas.openxmlformats.org/drawingml/2006/main" name="4_aksesua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15783FE-50CA-484F-AF57-29198C702E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в клетку с канцелярскими принадлежностями</Template>
  <TotalTime>494</TotalTime>
  <Words>1637</Words>
  <Application>Microsoft Office PowerPoint</Application>
  <PresentationFormat>Экран (4:3)</PresentationFormat>
  <Paragraphs>528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Arial Cyr</vt:lpstr>
      <vt:lpstr>Arial Narrow</vt:lpstr>
      <vt:lpstr>Calibri</vt:lpstr>
      <vt:lpstr>Times New Roman</vt:lpstr>
      <vt:lpstr>4_aksesuary</vt:lpstr>
      <vt:lpstr>Министерство образования, науки и молодежной  политики Краснодарского края</vt:lpstr>
      <vt:lpstr>Федеральные и региональные  нормативные документы</vt:lpstr>
      <vt:lpstr>Выпускники с ОВЗ, дети-инвалиды, инвалиды  на итоговое собеседование  - статистика</vt:lpstr>
      <vt:lpstr>Особенности  организации проведения  итогового собеседования  (п.9 методических рекомендаций Рособрнадзора) </vt:lpstr>
      <vt:lpstr>Особенности  организации проведения  итогового собеседования  (п.9 методических рекомендаций Рособрнадзора) </vt:lpstr>
      <vt:lpstr>Особенности  организации проведения  итогового собеседования  (п.9.5 методических рекомендаций Рособрнадзора) </vt:lpstr>
      <vt:lpstr>Особенности  организации проведения  итогового собеседования  (п.9.5 методических рекомендаций Рособрнадзора) </vt:lpstr>
      <vt:lpstr>Особенности  организации проведения  итогового собеседования  (п.9.7 методических рекомендаций Рособрнадзора)  </vt:lpstr>
      <vt:lpstr>Категории участников итогового собеседования,  претендующие на снижение критериев оценивания (приложение № 12 методических рекомендаций Рособрнадзора,  п.1.2. Приказа МОНиМП КК № 3977 от 29.12.2021)</vt:lpstr>
      <vt:lpstr>Категории участников итогового собеседования,  претендующие на снижение критериев оценивания (приложение № 12 методических рекомендаций Рособрнадзора,  п.1.2. Приказа МОНиМП КК № 3977 от 29.12.2021)</vt:lpstr>
      <vt:lpstr>Категории участников итогового собеседования,  претендующие на снижение критериев оценивания (приложение № 12 методических рекомендаций Рособрнадзора,  п.1.2. Приказа МОНиМП КК № 3977 от 29.12.2021)</vt:lpstr>
      <vt:lpstr>Категории участников итогового собеседования,  претендующие на снижение критериев оценивания (приложение № 12 методических рекомендаций Рособрнадзора,  п.1.2. Приказа МОНиМП КК № 3977 от 29.12.2021)</vt:lpstr>
      <vt:lpstr>Категории участников итогового собеседования,  претендующие на снижение критериев оценивания (приложение № 12 методических рекомендаций Рособрнадзора,  п.1.2. Приказа МОНиМП КК № 3977 от 29.12.2021)</vt:lpstr>
      <vt:lpstr>Категории участников итогового собеседования,  претендующие на снижение критериев оценивания (приложение № 12 методических рекомендаций Рособрнадзора,  п.1.2. Приказа МОНиМП КК № 3977 от 29.12.2021)</vt:lpstr>
      <vt:lpstr>Категории участников итогового собеседования,  претендующие на снижение критериев оценивания (приложение № 12 методических рекомендаций Рособрнадзора,  п.1.2. Приказа МОНиМП КК № 3977 от 29.12.2021)</vt:lpstr>
      <vt:lpstr>Контакты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приеме документов выпускников  с ОВЗ, детей-инвалидов, инвалидов для создания  на ГИА-9  особых условий</dc:title>
  <dc:subject>Шаблон оформления</dc:subject>
  <dc:creator>Мисенко Светлана Николаевна</dc:creator>
  <cp:keywords/>
  <dc:description>Шаблон оформления
Корпорация Майкрософт</dc:description>
  <cp:lastModifiedBy>Q17</cp:lastModifiedBy>
  <cp:revision>63</cp:revision>
  <cp:lastPrinted>2022-01-19T09:54:47Z</cp:lastPrinted>
  <dcterms:created xsi:type="dcterms:W3CDTF">2019-01-21T12:28:13Z</dcterms:created>
  <dcterms:modified xsi:type="dcterms:W3CDTF">2022-01-19T10:36:07Z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TC019087009991</vt:lpwstr>
  </property>
</Properties>
</file>