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8" r:id="rId2"/>
    <p:sldId id="281" r:id="rId3"/>
    <p:sldId id="282" r:id="rId4"/>
    <p:sldId id="283" r:id="rId5"/>
    <p:sldId id="259" r:id="rId6"/>
    <p:sldId id="297" r:id="rId7"/>
    <p:sldId id="303" r:id="rId8"/>
    <p:sldId id="280" r:id="rId9"/>
    <p:sldId id="296" r:id="rId10"/>
    <p:sldId id="304" r:id="rId11"/>
    <p:sldId id="305" r:id="rId12"/>
    <p:sldId id="306" r:id="rId13"/>
    <p:sldId id="291" r:id="rId14"/>
    <p:sldId id="272"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33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A95151-953E-42E7-8F72-53954EB052B7}" type="datetimeFigureOut">
              <a:rPr lang="ru-RU" smtClean="0"/>
              <a:pPr/>
              <a:t>25.01.2022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F159F6-04F9-4C44-8C10-5B7073179628}" type="slidenum">
              <a:rPr lang="ru-RU" smtClean="0"/>
              <a:pPr/>
              <a:t>‹#›</a:t>
            </a:fld>
            <a:endParaRPr lang="ru-RU"/>
          </a:p>
        </p:txBody>
      </p:sp>
    </p:spTree>
    <p:extLst>
      <p:ext uri="{BB962C8B-B14F-4D97-AF65-F5344CB8AC3E}">
        <p14:creationId xmlns:p14="http://schemas.microsoft.com/office/powerpoint/2010/main" xmlns="" val="2625574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gradFill flip="none" rotWithShape="1">
          <a:gsLst>
            <a:gs pos="0">
              <a:srgbClr val="CCCCFF">
                <a:alpha val="90000"/>
              </a:srgbClr>
            </a:gs>
            <a:gs pos="17999">
              <a:srgbClr val="99CCFF"/>
            </a:gs>
            <a:gs pos="36000">
              <a:srgbClr val="9966FF"/>
            </a:gs>
            <a:gs pos="61000">
              <a:srgbClr val="CC99FF"/>
            </a:gs>
            <a:gs pos="82001">
              <a:srgbClr val="99CCFF"/>
            </a:gs>
            <a:gs pos="100000">
              <a:srgbClr val="CCCCFF"/>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5" name="Нижний колонтитул 4"/>
          <p:cNvSpPr>
            <a:spLocks noGrp="1"/>
          </p:cNvSpPr>
          <p:nvPr>
            <p:ph type="ftr" sz="quarter" idx="11"/>
          </p:nvPr>
        </p:nvSpPr>
        <p:spPr/>
        <p:txBody>
          <a:bodyPr/>
          <a:lstStyle/>
          <a:p>
            <a:r>
              <a:rPr lang="ru-RU" dirty="0" smtClean="0">
                <a:solidFill>
                  <a:prstClr val="black">
                    <a:tint val="75000"/>
                  </a:prstClr>
                </a:solidFill>
              </a:rPr>
              <a:t>Белозёрова Татьяна</a:t>
            </a:r>
            <a:endParaRPr lang="ru-RU" dirty="0">
              <a:solidFill>
                <a:prstClr val="black">
                  <a:tint val="75000"/>
                </a:prstClr>
              </a:solidFill>
            </a:endParaRPr>
          </a:p>
        </p:txBody>
      </p:sp>
      <p:pic>
        <p:nvPicPr>
          <p:cNvPr id="13" name="Рисунок 12" descr="3664216-tree-branch-with-green-leaves-isolated-on-white-background.jpg"/>
          <p:cNvPicPr>
            <a:picLocks noChangeAspect="1"/>
          </p:cNvPicPr>
          <p:nvPr userDrawn="1"/>
        </p:nvPicPr>
        <p:blipFill>
          <a:blip r:embed="rId2" cstate="print">
            <a:clrChange>
              <a:clrFrom>
                <a:srgbClr val="FFFFFF"/>
              </a:clrFrom>
              <a:clrTo>
                <a:srgbClr val="FFFFFF">
                  <a:alpha val="0"/>
                </a:srgbClr>
              </a:clrTo>
            </a:clrChange>
          </a:blip>
          <a:stretch>
            <a:fillRect/>
          </a:stretch>
        </p:blipFill>
        <p:spPr>
          <a:xfrm rot="5743990">
            <a:off x="6588478" y="3587014"/>
            <a:ext cx="3320380" cy="2174058"/>
          </a:xfrm>
          <a:prstGeom prst="rect">
            <a:avLst/>
          </a:prstGeom>
        </p:spPr>
      </p:pic>
      <p:pic>
        <p:nvPicPr>
          <p:cNvPr id="12" name="Рисунок 11" descr="3664216-tree-branch-with-green-leaves-isolated-on-white-background.jpg"/>
          <p:cNvPicPr>
            <a:picLocks noChangeAspect="1"/>
          </p:cNvPicPr>
          <p:nvPr userDrawn="1"/>
        </p:nvPicPr>
        <p:blipFill>
          <a:blip r:embed="rId2" cstate="print">
            <a:clrChange>
              <a:clrFrom>
                <a:srgbClr val="FFFFFF"/>
              </a:clrFrom>
              <a:clrTo>
                <a:srgbClr val="FFFFFF">
                  <a:alpha val="0"/>
                </a:srgbClr>
              </a:clrTo>
            </a:clrChange>
          </a:blip>
          <a:stretch>
            <a:fillRect/>
          </a:stretch>
        </p:blipFill>
        <p:spPr>
          <a:xfrm rot="1123179">
            <a:off x="5562575" y="4840417"/>
            <a:ext cx="3320380" cy="2174058"/>
          </a:xfrm>
          <a:prstGeom prst="rect">
            <a:avLst/>
          </a:prstGeom>
        </p:spPr>
      </p:pic>
      <p:pic>
        <p:nvPicPr>
          <p:cNvPr id="9" name="Рисунок 8" descr="21369512_1.jpg"/>
          <p:cNvPicPr>
            <a:picLocks noChangeAspect="1"/>
          </p:cNvPicPr>
          <p:nvPr userDrawn="1"/>
        </p:nvPicPr>
        <p:blipFill>
          <a:blip r:embed="rId3" cstate="print">
            <a:clrChange>
              <a:clrFrom>
                <a:srgbClr val="FFFFFF"/>
              </a:clrFrom>
              <a:clrTo>
                <a:srgbClr val="FFFFFF">
                  <a:alpha val="0"/>
                </a:srgbClr>
              </a:clrTo>
            </a:clrChange>
          </a:blip>
          <a:stretch>
            <a:fillRect/>
          </a:stretch>
        </p:blipFill>
        <p:spPr>
          <a:xfrm>
            <a:off x="0" y="0"/>
            <a:ext cx="2638995" cy="3060059"/>
          </a:xfrm>
          <a:prstGeom prst="rect">
            <a:avLst/>
          </a:prstGeom>
        </p:spPr>
      </p:pic>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83A0CE0-ADAD-4E36-8D25-50E013CF772E}" type="datetime1">
              <a:rPr lang="ru-RU" smtClean="0">
                <a:solidFill>
                  <a:prstClr val="black">
                    <a:tint val="75000"/>
                  </a:prstClr>
                </a:solidFill>
              </a:rPr>
              <a:pPr/>
              <a:t>25.01.2022</a:t>
            </a:fld>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15CAD216-9ECB-4413-8B91-4942FFB1E26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xmlns="" val="205152647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F14F39-62FE-4FCA-A959-8F3FACC567FC}" type="datetime1">
              <a:rPr lang="ru-RU" smtClean="0">
                <a:solidFill>
                  <a:prstClr val="black">
                    <a:tint val="75000"/>
                  </a:prstClr>
                </a:solidFill>
              </a:rPr>
              <a:pPr/>
              <a:t>25.01.2022</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r>
              <a:rPr lang="ru-RU" smtClean="0">
                <a:solidFill>
                  <a:prstClr val="black">
                    <a:tint val="75000"/>
                  </a:prstClr>
                </a:solidFill>
              </a:rPr>
              <a:t>Белозёрова Татьяна</a:t>
            </a:r>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15CAD216-9ECB-4413-8B91-4942FFB1E26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xmlns="" val="1941492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4F498CF-8A8D-46D8-93B6-FD0BF7F61687}" type="datetime1">
              <a:rPr lang="ru-RU" smtClean="0">
                <a:solidFill>
                  <a:prstClr val="black">
                    <a:tint val="75000"/>
                  </a:prstClr>
                </a:solidFill>
              </a:rPr>
              <a:pPr/>
              <a:t>25.01.2022</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r>
              <a:rPr lang="ru-RU" smtClean="0">
                <a:solidFill>
                  <a:prstClr val="black">
                    <a:tint val="75000"/>
                  </a:prstClr>
                </a:solidFill>
              </a:rPr>
              <a:t>Белозёрова Татьяна</a:t>
            </a:r>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15CAD216-9ECB-4413-8B91-4942FFB1E26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xmlns="" val="2914640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Pr>
        <a:gradFill>
          <a:gsLst>
            <a:gs pos="22000">
              <a:srgbClr val="CCCCFF">
                <a:alpha val="81000"/>
              </a:srgbClr>
            </a:gs>
            <a:gs pos="17999">
              <a:srgbClr val="99CCFF"/>
            </a:gs>
            <a:gs pos="36000">
              <a:srgbClr val="9966FF"/>
            </a:gs>
            <a:gs pos="61000">
              <a:srgbClr val="CC99FF"/>
            </a:gs>
            <a:gs pos="82001">
              <a:srgbClr val="99CCFF"/>
            </a:gs>
            <a:gs pos="100000">
              <a:srgbClr val="CCCCFF"/>
            </a:gs>
          </a:gsLst>
          <a:path path="circle">
            <a:fillToRect l="100000" t="100000"/>
          </a:path>
        </a:gradFill>
        <a:effectLst/>
      </p:bgPr>
    </p:bg>
    <p:spTree>
      <p:nvGrpSpPr>
        <p:cNvPr id="1" name=""/>
        <p:cNvGrpSpPr/>
        <p:nvPr/>
      </p:nvGrpSpPr>
      <p:grpSpPr>
        <a:xfrm>
          <a:off x="0" y="0"/>
          <a:ext cx="0" cy="0"/>
          <a:chOff x="0" y="0"/>
          <a:chExt cx="0" cy="0"/>
        </a:xfrm>
      </p:grpSpPr>
      <p:pic>
        <p:nvPicPr>
          <p:cNvPr id="8" name="Рисунок 7" descr="3664216-tree-branch-with-green-leaves-isolated-on-white-background.jpg"/>
          <p:cNvPicPr>
            <a:picLocks noChangeAspect="1"/>
          </p:cNvPicPr>
          <p:nvPr userDrawn="1"/>
        </p:nvPicPr>
        <p:blipFill>
          <a:blip r:embed="rId2" cstate="print">
            <a:clrChange>
              <a:clrFrom>
                <a:srgbClr val="FFFFFF"/>
              </a:clrFrom>
              <a:clrTo>
                <a:srgbClr val="FFFFFF">
                  <a:alpha val="0"/>
                </a:srgbClr>
              </a:clrTo>
            </a:clrChange>
          </a:blip>
          <a:stretch>
            <a:fillRect/>
          </a:stretch>
        </p:blipFill>
        <p:spPr>
          <a:xfrm rot="11693913">
            <a:off x="426733" y="-81681"/>
            <a:ext cx="2600994" cy="1703032"/>
          </a:xfrm>
          <a:prstGeom prst="rect">
            <a:avLst/>
          </a:prstGeom>
        </p:spPr>
      </p:pic>
      <p:pic>
        <p:nvPicPr>
          <p:cNvPr id="9" name="Рисунок 8" descr="3664216-tree-branch-with-green-leaves-isolated-on-white-background.jpg"/>
          <p:cNvPicPr>
            <a:picLocks noChangeAspect="1"/>
          </p:cNvPicPr>
          <p:nvPr userDrawn="1"/>
        </p:nvPicPr>
        <p:blipFill>
          <a:blip r:embed="rId2" cstate="print">
            <a:clrChange>
              <a:clrFrom>
                <a:srgbClr val="FFFFFF"/>
              </a:clrFrom>
              <a:clrTo>
                <a:srgbClr val="FFFFFF">
                  <a:alpha val="0"/>
                </a:srgbClr>
              </a:clrTo>
            </a:clrChange>
          </a:blip>
          <a:stretch>
            <a:fillRect/>
          </a:stretch>
        </p:blipFill>
        <p:spPr>
          <a:xfrm rot="14763100" flipV="1">
            <a:off x="-555511" y="696020"/>
            <a:ext cx="2600994" cy="1658073"/>
          </a:xfrm>
          <a:prstGeom prst="rect">
            <a:avLst/>
          </a:prstGeom>
        </p:spPr>
      </p:pic>
      <p:pic>
        <p:nvPicPr>
          <p:cNvPr id="7" name="Рисунок 6" descr="20782-otkrytki-beregite-zemlyu.jpg"/>
          <p:cNvPicPr>
            <a:picLocks noChangeAspect="1"/>
          </p:cNvPicPr>
          <p:nvPr userDrawn="1"/>
        </p:nvPicPr>
        <p:blipFill>
          <a:blip r:embed="rId3" cstate="print">
            <a:clrChange>
              <a:clrFrom>
                <a:srgbClr val="FFFFFF"/>
              </a:clrFrom>
              <a:clrTo>
                <a:srgbClr val="FFFFFF">
                  <a:alpha val="0"/>
                </a:srgbClr>
              </a:clrTo>
            </a:clrChange>
          </a:blip>
          <a:stretch>
            <a:fillRect/>
          </a:stretch>
        </p:blipFill>
        <p:spPr>
          <a:xfrm>
            <a:off x="5322590" y="3686230"/>
            <a:ext cx="3821410" cy="3171770"/>
          </a:xfrm>
          <a:prstGeom prst="rect">
            <a:avLst/>
          </a:prstGeom>
        </p:spPr>
      </p:pic>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10"/>
          </p:nvPr>
        </p:nvSpPr>
        <p:spPr/>
        <p:txBody>
          <a:bodyPr/>
          <a:lstStyle/>
          <a:p>
            <a:fld id="{E4F7A136-59F6-4668-8E14-E6DF2A2C8CB6}" type="datetime1">
              <a:rPr lang="ru-RU" smtClean="0">
                <a:solidFill>
                  <a:prstClr val="black">
                    <a:tint val="75000"/>
                  </a:prstClr>
                </a:solidFill>
              </a:rPr>
              <a:pPr/>
              <a:t>25.01.2022</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r>
              <a:rPr lang="ru-RU" smtClean="0">
                <a:solidFill>
                  <a:prstClr val="black">
                    <a:tint val="75000"/>
                  </a:prstClr>
                </a:solidFill>
              </a:rPr>
              <a:t>Белозёрова Татьяна</a:t>
            </a:r>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15CAD216-9ECB-4413-8B91-4942FFB1E26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xmlns="" val="37692433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E24A676-A7BA-4ADD-A43B-F1737573C155}" type="datetime1">
              <a:rPr lang="ru-RU" smtClean="0">
                <a:solidFill>
                  <a:prstClr val="black">
                    <a:tint val="75000"/>
                  </a:prstClr>
                </a:solidFill>
              </a:rPr>
              <a:pPr/>
              <a:t>25.01.2022</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r>
              <a:rPr lang="ru-RU" smtClean="0">
                <a:solidFill>
                  <a:prstClr val="black">
                    <a:tint val="75000"/>
                  </a:prstClr>
                </a:solidFill>
              </a:rPr>
              <a:t>Белозёрова Татьяна</a:t>
            </a:r>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15CAD216-9ECB-4413-8B91-4942FFB1E26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xmlns="" val="1684509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2808656-5C9B-4BB0-84C3-E0AA2A79BFAB}" type="datetime1">
              <a:rPr lang="ru-RU" smtClean="0">
                <a:solidFill>
                  <a:prstClr val="black">
                    <a:tint val="75000"/>
                  </a:prstClr>
                </a:solidFill>
              </a:rPr>
              <a:pPr/>
              <a:t>25.01.2022</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r>
              <a:rPr lang="ru-RU" smtClean="0">
                <a:solidFill>
                  <a:prstClr val="black">
                    <a:tint val="75000"/>
                  </a:prstClr>
                </a:solidFill>
              </a:rPr>
              <a:t>Белозёрова Татьяна</a:t>
            </a:r>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15CAD216-9ECB-4413-8B91-4942FFB1E26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xmlns="" val="2220150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2EAECC6-BCED-49DA-BD74-C2561AFC5677}" type="datetime1">
              <a:rPr lang="ru-RU" smtClean="0">
                <a:solidFill>
                  <a:prstClr val="black">
                    <a:tint val="75000"/>
                  </a:prstClr>
                </a:solidFill>
              </a:rPr>
              <a:pPr/>
              <a:t>25.01.2022</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r>
              <a:rPr lang="ru-RU" smtClean="0">
                <a:solidFill>
                  <a:prstClr val="black">
                    <a:tint val="75000"/>
                  </a:prstClr>
                </a:solidFill>
              </a:rPr>
              <a:t>Белозёрова Татьяна</a:t>
            </a:r>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15CAD216-9ECB-4413-8B91-4942FFB1E26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xmlns="" val="3474017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1BAC495-7892-48EB-A153-726F6BECDE85}" type="datetime1">
              <a:rPr lang="ru-RU" smtClean="0">
                <a:solidFill>
                  <a:prstClr val="black">
                    <a:tint val="75000"/>
                  </a:prstClr>
                </a:solidFill>
              </a:rPr>
              <a:pPr/>
              <a:t>25.01.2022</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r>
              <a:rPr lang="ru-RU" smtClean="0">
                <a:solidFill>
                  <a:prstClr val="black">
                    <a:tint val="75000"/>
                  </a:prstClr>
                </a:solidFill>
              </a:rPr>
              <a:t>Белозёрова Татьяна</a:t>
            </a:r>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15CAD216-9ECB-4413-8B91-4942FFB1E26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xmlns="" val="1623952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E2AE33C-8B1B-4F7F-A720-78A31DA7CDC4}" type="datetime1">
              <a:rPr lang="ru-RU" smtClean="0">
                <a:solidFill>
                  <a:prstClr val="black">
                    <a:tint val="75000"/>
                  </a:prstClr>
                </a:solidFill>
              </a:rPr>
              <a:pPr/>
              <a:t>25.01.2022</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r>
              <a:rPr lang="ru-RU" smtClean="0">
                <a:solidFill>
                  <a:prstClr val="black">
                    <a:tint val="75000"/>
                  </a:prstClr>
                </a:solidFill>
              </a:rPr>
              <a:t>Белозёрова Татьяна</a:t>
            </a:r>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15CAD216-9ECB-4413-8B91-4942FFB1E26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xmlns="" val="3341304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99F01C6-50F7-47A8-B1DC-96063FFD8538}" type="datetime1">
              <a:rPr lang="ru-RU" smtClean="0">
                <a:solidFill>
                  <a:prstClr val="black">
                    <a:tint val="75000"/>
                  </a:prstClr>
                </a:solidFill>
              </a:rPr>
              <a:pPr/>
              <a:t>25.01.2022</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r>
              <a:rPr lang="ru-RU" smtClean="0">
                <a:solidFill>
                  <a:prstClr val="black">
                    <a:tint val="75000"/>
                  </a:prstClr>
                </a:solidFill>
              </a:rPr>
              <a:t>Белозёрова Татьяна</a:t>
            </a:r>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15CAD216-9ECB-4413-8B91-4942FFB1E26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xmlns="" val="2561089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8A4BA71-46E5-4DF0-9536-463088D6F551}" type="datetime1">
              <a:rPr lang="ru-RU" smtClean="0">
                <a:solidFill>
                  <a:prstClr val="black">
                    <a:tint val="75000"/>
                  </a:prstClr>
                </a:solidFill>
              </a:rPr>
              <a:pPr/>
              <a:t>25.01.2022</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r>
              <a:rPr lang="ru-RU" smtClean="0">
                <a:solidFill>
                  <a:prstClr val="black">
                    <a:tint val="75000"/>
                  </a:prstClr>
                </a:solidFill>
              </a:rPr>
              <a:t>Белозёрова Татьяна</a:t>
            </a:r>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15CAD216-9ECB-4413-8B91-4942FFB1E26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xmlns="" val="3466748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9CE83B-5052-4846-9762-85EEF08E3555}" type="datetime1">
              <a:rPr lang="ru-RU" smtClean="0">
                <a:solidFill>
                  <a:prstClr val="black">
                    <a:tint val="75000"/>
                  </a:prstClr>
                </a:solidFill>
              </a:rPr>
              <a:pPr/>
              <a:t>25.01.2022</a:t>
            </a:fld>
            <a:endParaRPr lang="ru-RU">
              <a:solidFill>
                <a:prstClr val="black">
                  <a:tint val="75000"/>
                </a:prst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ru-RU" smtClean="0">
                <a:solidFill>
                  <a:prstClr val="black">
                    <a:tint val="75000"/>
                  </a:prstClr>
                </a:solidFill>
              </a:rPr>
              <a:t>Белозёрова Татьяна</a:t>
            </a:r>
            <a:endParaRPr lang="ru-RU">
              <a:solidFill>
                <a:prstClr val="black">
                  <a:tint val="75000"/>
                </a:prstClr>
              </a:solidFill>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CAD216-9ECB-4413-8B91-4942FFB1E26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xmlns="" val="8139745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pPr lvl="0"/>
            <a:r>
              <a:rPr lang="ru-RU" kern="10" dirty="0">
                <a:solidFill>
                  <a:srgbClr val="808000"/>
                </a:solidFill>
                <a:effectLst>
                  <a:outerShdw dist="45791" dir="2021404" algn="ctr" rotWithShape="0">
                    <a:srgbClr val="B2B2B2">
                      <a:alpha val="79999"/>
                    </a:srgbClr>
                  </a:outerShdw>
                </a:effectLst>
                <a:latin typeface="Century Schoolbook"/>
              </a:rPr>
              <a:t/>
            </a:r>
            <a:br>
              <a:rPr lang="ru-RU" kern="10" dirty="0">
                <a:solidFill>
                  <a:srgbClr val="808000"/>
                </a:solidFill>
                <a:effectLst>
                  <a:outerShdw dist="45791" dir="2021404" algn="ctr" rotWithShape="0">
                    <a:srgbClr val="B2B2B2">
                      <a:alpha val="79999"/>
                    </a:srgbClr>
                  </a:outerShdw>
                </a:effectLst>
                <a:latin typeface="Century Schoolbook"/>
              </a:rPr>
            </a:br>
            <a:endParaRPr lang="ru-RU" dirty="0"/>
          </a:p>
        </p:txBody>
      </p:sp>
      <p:sp>
        <p:nvSpPr>
          <p:cNvPr id="4" name="Прямоугольник 3"/>
          <p:cNvSpPr/>
          <p:nvPr/>
        </p:nvSpPr>
        <p:spPr>
          <a:xfrm>
            <a:off x="2331257" y="260648"/>
            <a:ext cx="6840760" cy="5693866"/>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ru-RU" sz="4000" b="1" cap="none" spc="0"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rPr>
              <a:t>Естественно-научная</a:t>
            </a:r>
            <a:r>
              <a:rPr lang="ru-RU" sz="40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rPr>
              <a:t> </a:t>
            </a:r>
          </a:p>
          <a:p>
            <a:pPr algn="ctr"/>
            <a:r>
              <a:rPr lang="ru-RU" sz="4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rPr>
              <a:t>г</a:t>
            </a:r>
            <a:r>
              <a:rPr lang="ru-RU" sz="4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rPr>
              <a:t>рамотность как компонент функциональной грамотности в преподавании биологии</a:t>
            </a:r>
          </a:p>
          <a:p>
            <a:pPr algn="ctr"/>
            <a:endParaRPr lang="ru-RU" sz="4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endParaRPr>
          </a:p>
          <a:p>
            <a:pPr algn="ctr"/>
            <a:endParaRPr lang="ru-RU" sz="4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endParaRPr>
          </a:p>
          <a:p>
            <a:r>
              <a:rPr lang="ru-RU"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rPr>
              <a:t>у</a:t>
            </a:r>
            <a:r>
              <a:rPr lang="ru-RU" sz="28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rPr>
              <a:t>читель биологии </a:t>
            </a:r>
          </a:p>
          <a:p>
            <a:r>
              <a:rPr lang="ru-RU" sz="28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rPr>
              <a:t>МАОУ СОШ № 5</a:t>
            </a:r>
          </a:p>
          <a:p>
            <a:r>
              <a:rPr lang="ru-RU" sz="28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rPr>
              <a:t>Пельтекьян</a:t>
            </a:r>
            <a:r>
              <a:rPr lang="ru-RU"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rPr>
              <a:t> С.В.</a:t>
            </a:r>
            <a:endParaRPr lang="ru-RU" sz="28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32123093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4000" dirty="0" smtClean="0">
                <a:latin typeface="Times New Roman" pitchFamily="18" charset="0"/>
                <a:cs typeface="Times New Roman" pitchFamily="18" charset="0"/>
              </a:rPr>
              <a:t>«Письмо с дырками»</a:t>
            </a:r>
            <a:r>
              <a:rPr lang="ru-RU" dirty="0" smtClean="0"/>
              <a:t/>
            </a:r>
            <a:br>
              <a:rPr lang="ru-RU" dirty="0" smtClean="0"/>
            </a:br>
            <a:endParaRPr lang="ru-RU" dirty="0"/>
          </a:p>
        </p:txBody>
      </p:sp>
      <p:sp>
        <p:nvSpPr>
          <p:cNvPr id="3" name="Содержимое 2"/>
          <p:cNvSpPr>
            <a:spLocks noGrp="1"/>
          </p:cNvSpPr>
          <p:nvPr>
            <p:ph idx="1"/>
          </p:nvPr>
        </p:nvSpPr>
        <p:spPr>
          <a:xfrm>
            <a:off x="457200" y="1000108"/>
            <a:ext cx="8229600" cy="5126055"/>
          </a:xfrm>
        </p:spPr>
        <p:txBody>
          <a:bodyPr>
            <a:normAutofit fontScale="77500" lnSpcReduction="20000"/>
          </a:bodyPr>
          <a:lstStyle/>
          <a:p>
            <a:r>
              <a:rPr lang="ru-RU" sz="3400" dirty="0" smtClean="0">
                <a:latin typeface="Times New Roman" pitchFamily="18" charset="0"/>
                <a:cs typeface="Times New Roman" pitchFamily="18" charset="0"/>
              </a:rPr>
              <a:t>Круговорот </a:t>
            </a:r>
            <a:r>
              <a:rPr lang="ru-RU" sz="3400" dirty="0" smtClean="0">
                <a:latin typeface="Times New Roman" pitchFamily="18" charset="0"/>
                <a:cs typeface="Times New Roman" pitchFamily="18" charset="0"/>
              </a:rPr>
              <a:t>веществ - это движение _________ веществ и энергии из _________ среды к одним организмам - ____________, от них к другим организмам - __________, а затем вновь в окружающую среду.</a:t>
            </a:r>
          </a:p>
          <a:p>
            <a:r>
              <a:rPr lang="ru-RU" sz="3400" dirty="0" smtClean="0">
                <a:latin typeface="Times New Roman" pitchFamily="18" charset="0"/>
                <a:cs typeface="Times New Roman" pitchFamily="18" charset="0"/>
              </a:rPr>
              <a:t>Природное сообщество - это </a:t>
            </a:r>
            <a:r>
              <a:rPr lang="ru-RU" sz="3400" dirty="0" err="1" smtClean="0">
                <a:latin typeface="Times New Roman" pitchFamily="18" charset="0"/>
                <a:cs typeface="Times New Roman" pitchFamily="18" charset="0"/>
              </a:rPr>
              <a:t>совокупность______</a:t>
            </a:r>
            <a:r>
              <a:rPr lang="ru-RU" sz="3400" dirty="0" smtClean="0">
                <a:latin typeface="Times New Roman" pitchFamily="18" charset="0"/>
                <a:cs typeface="Times New Roman" pitchFamily="18" charset="0"/>
              </a:rPr>
              <a:t> организмов и условий ________ среды. </a:t>
            </a:r>
          </a:p>
          <a:p>
            <a:r>
              <a:rPr lang="ru-RU" sz="3400" dirty="0" smtClean="0">
                <a:latin typeface="Times New Roman" pitchFamily="18" charset="0"/>
                <a:cs typeface="Times New Roman" pitchFamily="18" charset="0"/>
              </a:rPr>
              <a:t>Ответ: Круговорот веществ - это движение </a:t>
            </a:r>
            <a:r>
              <a:rPr lang="ru-RU" sz="3400" b="1" dirty="0" smtClean="0">
                <a:latin typeface="Times New Roman" pitchFamily="18" charset="0"/>
                <a:cs typeface="Times New Roman" pitchFamily="18" charset="0"/>
              </a:rPr>
              <a:t>органических </a:t>
            </a:r>
            <a:r>
              <a:rPr lang="ru-RU" sz="3400" dirty="0" smtClean="0">
                <a:latin typeface="Times New Roman" pitchFamily="18" charset="0"/>
                <a:cs typeface="Times New Roman" pitchFamily="18" charset="0"/>
              </a:rPr>
              <a:t>веществ и энергии из </a:t>
            </a:r>
            <a:r>
              <a:rPr lang="ru-RU" sz="3400" b="1" dirty="0" smtClean="0">
                <a:latin typeface="Times New Roman" pitchFamily="18" charset="0"/>
                <a:cs typeface="Times New Roman" pitchFamily="18" charset="0"/>
              </a:rPr>
              <a:t>окружающей</a:t>
            </a:r>
            <a:r>
              <a:rPr lang="ru-RU" sz="3400" dirty="0" smtClean="0">
                <a:latin typeface="Times New Roman" pitchFamily="18" charset="0"/>
                <a:cs typeface="Times New Roman" pitchFamily="18" charset="0"/>
              </a:rPr>
              <a:t> среды к одним организмам -</a:t>
            </a:r>
            <a:r>
              <a:rPr lang="ru-RU" sz="3400" b="1" dirty="0" smtClean="0">
                <a:latin typeface="Times New Roman" pitchFamily="18" charset="0"/>
                <a:cs typeface="Times New Roman" pitchFamily="18" charset="0"/>
              </a:rPr>
              <a:t>автотрофам</a:t>
            </a:r>
            <a:r>
              <a:rPr lang="ru-RU" sz="3400" dirty="0" smtClean="0">
                <a:latin typeface="Times New Roman" pitchFamily="18" charset="0"/>
                <a:cs typeface="Times New Roman" pitchFamily="18" charset="0"/>
              </a:rPr>
              <a:t>, от них к другим организмам - </a:t>
            </a:r>
            <a:r>
              <a:rPr lang="ru-RU" sz="3400" b="1" dirty="0" smtClean="0">
                <a:latin typeface="Times New Roman" pitchFamily="18" charset="0"/>
                <a:cs typeface="Times New Roman" pitchFamily="18" charset="0"/>
              </a:rPr>
              <a:t>гетеротрофам</a:t>
            </a:r>
            <a:r>
              <a:rPr lang="ru-RU" sz="3400" dirty="0" smtClean="0">
                <a:latin typeface="Times New Roman" pitchFamily="18" charset="0"/>
                <a:cs typeface="Times New Roman" pitchFamily="18" charset="0"/>
              </a:rPr>
              <a:t>, а затем вновь в окружающую среду.</a:t>
            </a:r>
          </a:p>
          <a:p>
            <a:r>
              <a:rPr lang="ru-RU" sz="3400" dirty="0" smtClean="0">
                <a:latin typeface="Times New Roman" pitchFamily="18" charset="0"/>
                <a:cs typeface="Times New Roman" pitchFamily="18" charset="0"/>
              </a:rPr>
              <a:t>Природное сообщество - это совокупность </a:t>
            </a:r>
            <a:r>
              <a:rPr lang="ru-RU" sz="3400" b="1" dirty="0" smtClean="0">
                <a:latin typeface="Times New Roman" pitchFamily="18" charset="0"/>
                <a:cs typeface="Times New Roman" pitchFamily="18" charset="0"/>
              </a:rPr>
              <a:t>живых</a:t>
            </a:r>
            <a:r>
              <a:rPr lang="ru-RU" sz="3400" dirty="0" smtClean="0">
                <a:latin typeface="Times New Roman" pitchFamily="18" charset="0"/>
                <a:cs typeface="Times New Roman" pitchFamily="18" charset="0"/>
              </a:rPr>
              <a:t> организмов и условий </a:t>
            </a:r>
            <a:r>
              <a:rPr lang="ru-RU" sz="3400" b="1" dirty="0" smtClean="0">
                <a:latin typeface="Times New Roman" pitchFamily="18" charset="0"/>
                <a:cs typeface="Times New Roman" pitchFamily="18" charset="0"/>
              </a:rPr>
              <a:t>абиотической</a:t>
            </a:r>
            <a:r>
              <a:rPr lang="ru-RU" sz="3400" dirty="0" smtClean="0">
                <a:latin typeface="Times New Roman" pitchFamily="18" charset="0"/>
                <a:cs typeface="Times New Roman" pitchFamily="18" charset="0"/>
              </a:rPr>
              <a:t> среды.</a:t>
            </a:r>
          </a:p>
          <a:p>
            <a:endParaRPr lang="ru-RU" dirty="0"/>
          </a:p>
        </p:txBody>
      </p:sp>
      <p:sp>
        <p:nvSpPr>
          <p:cNvPr id="4" name="Нижний колонтитул 3"/>
          <p:cNvSpPr>
            <a:spLocks noGrp="1"/>
          </p:cNvSpPr>
          <p:nvPr>
            <p:ph type="ftr" sz="quarter" idx="11"/>
          </p:nvPr>
        </p:nvSpPr>
        <p:spPr/>
        <p:txBody>
          <a:bodyPr/>
          <a:lstStyle/>
          <a:p>
            <a:endParaRPr lang="ru-RU" dirty="0">
              <a:solidFill>
                <a:prstClr val="black">
                  <a:tint val="75000"/>
                </a:prst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200" b="1" dirty="0" smtClean="0">
                <a:latin typeface="Times New Roman" pitchFamily="18" charset="0"/>
                <a:cs typeface="Times New Roman" pitchFamily="18" charset="0"/>
              </a:rPr>
              <a:t>10 класс. Проанализируйте график зависимости частоты рождения детей с синдромом Дауна от возраста матери</a:t>
            </a:r>
            <a:r>
              <a:rPr lang="ru-RU" dirty="0" smtClean="0"/>
              <a:t/>
            </a:r>
            <a:br>
              <a:rPr lang="ru-RU" dirty="0" smtClean="0"/>
            </a:br>
            <a:endParaRPr lang="ru-RU" dirty="0"/>
          </a:p>
        </p:txBody>
      </p:sp>
      <p:sp>
        <p:nvSpPr>
          <p:cNvPr id="4" name="Нижний колонтитул 3"/>
          <p:cNvSpPr>
            <a:spLocks noGrp="1"/>
          </p:cNvSpPr>
          <p:nvPr>
            <p:ph type="ftr" sz="quarter" idx="11"/>
          </p:nvPr>
        </p:nvSpPr>
        <p:spPr/>
        <p:txBody>
          <a:bodyPr/>
          <a:lstStyle/>
          <a:p>
            <a:endParaRPr lang="ru-RU" dirty="0">
              <a:solidFill>
                <a:prstClr val="black">
                  <a:tint val="75000"/>
                </a:prstClr>
              </a:solidFill>
            </a:endParaRPr>
          </a:p>
        </p:txBody>
      </p:sp>
      <p:pic>
        <p:nvPicPr>
          <p:cNvPr id="5" name="Содержимое 4" descr="https://theslide.ru/img/thumbs/1af33cab8668f8c11a08fa40a4d28328-800x.jpg"/>
          <p:cNvPicPr>
            <a:picLocks noGrp="1"/>
          </p:cNvPicPr>
          <p:nvPr>
            <p:ph idx="1"/>
          </p:nvPr>
        </p:nvPicPr>
        <p:blipFill>
          <a:blip r:embed="rId2" cstate="print">
            <a:extLst>
              <a:ext uri="{28A0092B-C50C-407E-A947-70E740481C1C}">
                <a14:useLocalDpi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1214414" y="1142985"/>
            <a:ext cx="6929486" cy="3143272"/>
          </a:xfrm>
          <a:prstGeom prst="rect">
            <a:avLst/>
          </a:prstGeom>
          <a:noFill/>
          <a:ln>
            <a:noFill/>
          </a:ln>
        </p:spPr>
      </p:pic>
      <p:sp>
        <p:nvSpPr>
          <p:cNvPr id="48129" name="Rectangle 1"/>
          <p:cNvSpPr>
            <a:spLocks noChangeArrowheads="1"/>
          </p:cNvSpPr>
          <p:nvPr/>
        </p:nvSpPr>
        <p:spPr bwMode="auto">
          <a:xfrm rot="10800000" flipV="1">
            <a:off x="880521" y="4248194"/>
            <a:ext cx="7191221"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39750" algn="l"/>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Выберите утверждения, которые можно сформулировать на основании анализа представленных данных.</a:t>
            </a:r>
            <a:endParaRPr kumimoji="0" lang="ru-RU" sz="1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539750" algn="l"/>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Нездоровый образ жизни матери оказывает влияние на рождение детей с синдромом Дауна.</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539750" algn="l"/>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 возрасте 45 лет у одной из 30 женщин появляется ребенок с синдромом Дауна</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539750" algn="l"/>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 возрастом частота рождения детей с синдромом Дауна уменьшается.</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539750" algn="l"/>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Наименьшая вероятность рождения больного ребенка у женщин в возрасте 20 лет.</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539750" algn="l"/>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 женщин до 18 лет шанс рождения ребенка с синдромом Дауна минимальный.</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39750" algn="l"/>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Ответ: 2,4</a:t>
            </a:r>
            <a:endParaRPr kumimoji="0" lang="ru-RU" sz="1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200" b="1" dirty="0" smtClean="0">
                <a:latin typeface="Times New Roman" pitchFamily="18" charset="0"/>
                <a:cs typeface="Times New Roman" pitchFamily="18" charset="0"/>
              </a:rPr>
              <a:t>10 - 11 класс. Кариограммы </a:t>
            </a:r>
            <a:r>
              <a:rPr lang="ru-RU" sz="2200" b="1" dirty="0" smtClean="0">
                <a:latin typeface="Times New Roman" pitchFamily="18" charset="0"/>
                <a:cs typeface="Times New Roman" pitchFamily="18" charset="0"/>
              </a:rPr>
              <a:t>используют для диагностики наследственных заболеваний. Соотнесите изображения кариотипов человека с их описаниями.</a:t>
            </a:r>
            <a:r>
              <a:rPr lang="ru-RU" dirty="0" smtClean="0"/>
              <a:t/>
            </a:r>
            <a:br>
              <a:rPr lang="ru-RU" dirty="0" smtClean="0"/>
            </a:br>
            <a:endParaRPr lang="ru-RU" dirty="0"/>
          </a:p>
        </p:txBody>
      </p:sp>
      <p:sp>
        <p:nvSpPr>
          <p:cNvPr id="4" name="Нижний колонтитул 3"/>
          <p:cNvSpPr>
            <a:spLocks noGrp="1"/>
          </p:cNvSpPr>
          <p:nvPr>
            <p:ph type="ftr" sz="quarter" idx="11"/>
          </p:nvPr>
        </p:nvSpPr>
        <p:spPr/>
        <p:txBody>
          <a:bodyPr/>
          <a:lstStyle/>
          <a:p>
            <a:endParaRPr lang="ru-RU" dirty="0">
              <a:solidFill>
                <a:prstClr val="black">
                  <a:tint val="75000"/>
                </a:prstClr>
              </a:solidFill>
            </a:endParaRPr>
          </a:p>
        </p:txBody>
      </p:sp>
      <p:pic>
        <p:nvPicPr>
          <p:cNvPr id="5" name="Содержимое 4" descr="https://present5.com/presentation/-78032137_332262221/image-28.jpg"/>
          <p:cNvPicPr>
            <a:picLocks noGrp="1"/>
          </p:cNvPicPr>
          <p:nvPr>
            <p:ph idx="1"/>
          </p:nvPr>
        </p:nvPicPr>
        <p:blipFill rotWithShape="1">
          <a:blip r:embed="rId2" cstate="print">
            <a:extLst>
              <a:ext uri="{28A0092B-C50C-407E-A947-70E740481C1C}">
                <a14:useLocalDpi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l="8340" t="28565" r="7363" b="14481"/>
          <a:stretch/>
        </p:blipFill>
        <p:spPr bwMode="auto">
          <a:xfrm>
            <a:off x="571472" y="1000109"/>
            <a:ext cx="1500198" cy="2500330"/>
          </a:xfrm>
          <a:prstGeom prst="rect">
            <a:avLst/>
          </a:prstGeom>
          <a:noFill/>
          <a:ln w="15875">
            <a:solidFill>
              <a:schemeClr val="accent1"/>
            </a:solidFill>
          </a:ln>
          <a:extLst>
            <a:ext uri="{53640926-AAD7-44D8-BBD7-CCE9431645EC}">
              <a14:shadowObscured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a:ext>
          </a:extLst>
        </p:spPr>
      </p:pic>
      <p:pic>
        <p:nvPicPr>
          <p:cNvPr id="6" name="Рисунок 5" descr="C:\Users\Максим\Desktop\генетика\img_user_file_583713a857165_1.jpg"/>
          <p:cNvPicPr/>
          <p:nvPr/>
        </p:nvPicPr>
        <p:blipFill rotWithShape="1">
          <a:blip r:embed="rId3" cstate="print">
            <a:extLst>
              <a:ext uri="{28A0092B-C50C-407E-A947-70E740481C1C}">
                <a14:useLocalDpi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t="18477" r="50486" b="7442"/>
          <a:stretch/>
        </p:blipFill>
        <p:spPr bwMode="auto">
          <a:xfrm>
            <a:off x="2571736" y="1000109"/>
            <a:ext cx="1857388" cy="2428891"/>
          </a:xfrm>
          <a:prstGeom prst="rect">
            <a:avLst/>
          </a:prstGeom>
          <a:noFill/>
          <a:ln w="15875">
            <a:solidFill>
              <a:schemeClr val="accent1"/>
            </a:solidFill>
          </a:ln>
          <a:extLst>
            <a:ext uri="{53640926-AAD7-44D8-BBD7-CCE9431645EC}">
              <a14:shadowObscured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a:ext>
          </a:extLst>
        </p:spPr>
      </p:pic>
      <p:pic>
        <p:nvPicPr>
          <p:cNvPr id="7" name="Рисунок 6" descr="https://i1.wp.com/kireev.today/wp-content/uploads/2015/10/Trisomia_62823-e1445788186728.jpg?w=805&amp;ssl=1"/>
          <p:cNvPicPr/>
          <p:nvPr/>
        </p:nvPicPr>
        <p:blipFill>
          <a:blip r:embed="rId4" cstate="print">
            <a:extLst>
              <a:ext uri="{28A0092B-C50C-407E-A947-70E740481C1C}">
                <a14:useLocalDpi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5072066" y="928670"/>
            <a:ext cx="2786082" cy="2500330"/>
          </a:xfrm>
          <a:prstGeom prst="rect">
            <a:avLst/>
          </a:prstGeom>
          <a:noFill/>
          <a:ln w="15875">
            <a:solidFill>
              <a:schemeClr val="accent1"/>
            </a:solidFill>
          </a:ln>
        </p:spPr>
      </p:pic>
      <p:sp>
        <p:nvSpPr>
          <p:cNvPr id="51201" name="Rectangle 1"/>
          <p:cNvSpPr>
            <a:spLocks noChangeArrowheads="1"/>
          </p:cNvSpPr>
          <p:nvPr/>
        </p:nvSpPr>
        <p:spPr bwMode="auto">
          <a:xfrm>
            <a:off x="0" y="3646107"/>
            <a:ext cx="91440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Описания кариотипов:</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Здоровая женщина (46, ХХ)</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Женщина с синдромом Дауна (47, ХХ, 21+)</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Женщина с синдромом Шерешевского-Тернера (45, ХО)</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9" name="Таблица 8"/>
          <p:cNvGraphicFramePr>
            <a:graphicFrameLocks noGrp="1"/>
          </p:cNvGraphicFramePr>
          <p:nvPr/>
        </p:nvGraphicFramePr>
        <p:xfrm>
          <a:off x="1142976" y="5643578"/>
          <a:ext cx="2214578" cy="714380"/>
        </p:xfrm>
        <a:graphic>
          <a:graphicData uri="http://schemas.openxmlformats.org/drawingml/2006/table">
            <a:tbl>
              <a:tblPr/>
              <a:tblGrid>
                <a:gridCol w="704288"/>
                <a:gridCol w="845134"/>
                <a:gridCol w="665156"/>
              </a:tblGrid>
              <a:tr h="357190">
                <a:tc>
                  <a:txBody>
                    <a:bodyPr/>
                    <a:lstStyle/>
                    <a:p>
                      <a:pPr>
                        <a:lnSpc>
                          <a:spcPct val="107000"/>
                        </a:lnSpc>
                        <a:spcAft>
                          <a:spcPts val="600"/>
                        </a:spcAft>
                      </a:pPr>
                      <a:r>
                        <a:rPr lang="ru-RU" sz="1600" b="1" dirty="0">
                          <a:latin typeface="Times New Roman"/>
                          <a:ea typeface="Calibri"/>
                          <a:cs typeface="Times New Roman"/>
                        </a:rPr>
                        <a:t>А</a:t>
                      </a:r>
                      <a:endParaRPr lang="ru-RU" sz="16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600"/>
                        </a:spcAft>
                      </a:pPr>
                      <a:r>
                        <a:rPr lang="ru-RU" sz="1600" b="1" dirty="0">
                          <a:latin typeface="Times New Roman"/>
                          <a:ea typeface="Calibri"/>
                          <a:cs typeface="Times New Roman"/>
                        </a:rPr>
                        <a:t>Б</a:t>
                      </a:r>
                      <a:endParaRPr lang="ru-RU" sz="16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600"/>
                        </a:spcAft>
                      </a:pPr>
                      <a:r>
                        <a:rPr lang="ru-RU" sz="1600" b="1">
                          <a:latin typeface="Times New Roman"/>
                          <a:ea typeface="Calibri"/>
                          <a:cs typeface="Times New Roman"/>
                        </a:rPr>
                        <a:t>В</a:t>
                      </a:r>
                      <a:endParaRPr lang="ru-RU" sz="16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190">
                <a:tc>
                  <a:txBody>
                    <a:bodyPr/>
                    <a:lstStyle/>
                    <a:p>
                      <a:pPr>
                        <a:lnSpc>
                          <a:spcPct val="107000"/>
                        </a:lnSpc>
                        <a:spcAft>
                          <a:spcPts val="600"/>
                        </a:spcAft>
                      </a:pPr>
                      <a:r>
                        <a:rPr lang="ru-RU" sz="1600" b="1" dirty="0">
                          <a:latin typeface="Times New Roman"/>
                          <a:ea typeface="Calibri"/>
                          <a:cs typeface="Times New Roman"/>
                        </a:rPr>
                        <a:t>3</a:t>
                      </a:r>
                      <a:endParaRPr lang="ru-RU" sz="16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600"/>
                        </a:spcAft>
                      </a:pPr>
                      <a:r>
                        <a:rPr lang="ru-RU" sz="1600" b="1" dirty="0">
                          <a:latin typeface="Times New Roman"/>
                          <a:ea typeface="Calibri"/>
                          <a:cs typeface="Times New Roman"/>
                        </a:rPr>
                        <a:t>1</a:t>
                      </a:r>
                      <a:endParaRPr lang="ru-RU" sz="16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600"/>
                        </a:spcAft>
                      </a:pPr>
                      <a:r>
                        <a:rPr lang="ru-RU" sz="1600" b="1" dirty="0">
                          <a:latin typeface="Times New Roman"/>
                          <a:ea typeface="Calibri"/>
                          <a:cs typeface="Times New Roman"/>
                        </a:rPr>
                        <a:t>2</a:t>
                      </a:r>
                      <a:endParaRPr lang="ru-RU" sz="16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marL="342900" lvl="0" indent="-342900">
              <a:lnSpc>
                <a:spcPct val="115000"/>
              </a:lnSpc>
              <a:spcBef>
                <a:spcPct val="20000"/>
              </a:spcBef>
              <a:spcAft>
                <a:spcPts val="750"/>
              </a:spcAft>
            </a:pPr>
            <a:r>
              <a:rPr lang="ru-RU" sz="1800" b="1" dirty="0" smtClean="0">
                <a:solidFill>
                  <a:srgbClr val="FF0000"/>
                </a:solidFill>
                <a:latin typeface="Times New Roman" pitchFamily="18" charset="0"/>
                <a:ea typeface="Times New Roman"/>
                <a:cs typeface="Times New Roman" pitchFamily="18" charset="0"/>
              </a:rPr>
              <a:t>РЕКОМЕНДАЦИИ УЧИТЕЛЮ:</a:t>
            </a:r>
            <a:r>
              <a:rPr lang="ru-RU" sz="1700" dirty="0">
                <a:solidFill>
                  <a:prstClr val="black"/>
                </a:solidFill>
                <a:ea typeface="Calibri"/>
                <a:cs typeface="Times New Roman"/>
              </a:rPr>
              <a:t/>
            </a:r>
            <a:br>
              <a:rPr lang="ru-RU" sz="1700" dirty="0">
                <a:solidFill>
                  <a:prstClr val="black"/>
                </a:solidFill>
                <a:ea typeface="Calibri"/>
                <a:cs typeface="Times New Roman"/>
              </a:rPr>
            </a:br>
            <a:endParaRPr lang="ru-RU" dirty="0"/>
          </a:p>
        </p:txBody>
      </p:sp>
      <p:sp>
        <p:nvSpPr>
          <p:cNvPr id="3" name="Объект 2"/>
          <p:cNvSpPr>
            <a:spLocks noGrp="1"/>
          </p:cNvSpPr>
          <p:nvPr>
            <p:ph idx="1"/>
          </p:nvPr>
        </p:nvSpPr>
        <p:spPr>
          <a:xfrm>
            <a:off x="611560" y="1124744"/>
            <a:ext cx="8229600" cy="4525963"/>
          </a:xfrm>
        </p:spPr>
        <p:txBody>
          <a:bodyPr>
            <a:normAutofit fontScale="70000" lnSpcReduction="20000"/>
          </a:bodyPr>
          <a:lstStyle/>
          <a:p>
            <a:pPr algn="just">
              <a:lnSpc>
                <a:spcPct val="115000"/>
              </a:lnSpc>
              <a:spcAft>
                <a:spcPts val="750"/>
              </a:spcAft>
            </a:pPr>
            <a:r>
              <a:rPr lang="ru-RU" dirty="0" smtClean="0">
                <a:solidFill>
                  <a:srgbClr val="000000"/>
                </a:solidFill>
                <a:ea typeface="Times New Roman"/>
                <a:cs typeface="Times New Roman"/>
              </a:rPr>
              <a:t>- </a:t>
            </a:r>
            <a:r>
              <a:rPr lang="ru-RU" sz="2900" dirty="0" smtClean="0">
                <a:solidFill>
                  <a:srgbClr val="000000"/>
                </a:solidFill>
                <a:latin typeface="Times New Roman" pitchFamily="18" charset="0"/>
                <a:ea typeface="Times New Roman"/>
                <a:cs typeface="Times New Roman" pitchFamily="18" charset="0"/>
              </a:rPr>
              <a:t>ОБРАТИТЬ ОСОБОЕ ВНИМАНИЕ НА ОТРАБОТКУ НАВЫКОВ ПРИМЕНЕНИЯ БИОЛОГИЧЕСКИХ ЗНАНИЙ ПРИ РЕШЕНИИ ПРАКТИЧЕСКИХ </a:t>
            </a:r>
            <a:r>
              <a:rPr lang="ru-RU" sz="2900" dirty="0" smtClean="0">
                <a:solidFill>
                  <a:srgbClr val="000000"/>
                </a:solidFill>
                <a:latin typeface="Times New Roman" pitchFamily="18" charset="0"/>
                <a:ea typeface="Times New Roman"/>
                <a:cs typeface="Times New Roman" pitchFamily="18" charset="0"/>
              </a:rPr>
              <a:t>ЗАДАЧ</a:t>
            </a:r>
            <a:endParaRPr lang="ru-RU" sz="2900" dirty="0" smtClean="0">
              <a:latin typeface="Times New Roman" pitchFamily="18" charset="0"/>
              <a:ea typeface="Calibri"/>
              <a:cs typeface="Times New Roman" pitchFamily="18" charset="0"/>
            </a:endParaRPr>
          </a:p>
          <a:p>
            <a:pPr algn="just">
              <a:lnSpc>
                <a:spcPct val="115000"/>
              </a:lnSpc>
              <a:spcAft>
                <a:spcPts val="750"/>
              </a:spcAft>
            </a:pPr>
            <a:r>
              <a:rPr lang="ru-RU" sz="2900" dirty="0" smtClean="0">
                <a:solidFill>
                  <a:srgbClr val="000000"/>
                </a:solidFill>
                <a:latin typeface="Times New Roman" pitchFamily="18" charset="0"/>
                <a:ea typeface="Times New Roman"/>
                <a:cs typeface="Times New Roman" pitchFamily="18" charset="0"/>
              </a:rPr>
              <a:t>- СТИМУЛИРОВАТЬ ПОЗНАВАТЕЛЬНУЮ ДЕЯТЕЛЬНОСТЬ УЧАЩИХСЯ КАК СРЕДСТВО САМОРАЗВИТИЯ И САМОРЕАЛИЗАЦИИ ЛИЧНОСТИ;</a:t>
            </a:r>
            <a:endParaRPr lang="ru-RU" sz="2900" dirty="0" smtClean="0">
              <a:latin typeface="Times New Roman" pitchFamily="18" charset="0"/>
              <a:ea typeface="Calibri"/>
              <a:cs typeface="Times New Roman" pitchFamily="18" charset="0"/>
            </a:endParaRPr>
          </a:p>
          <a:p>
            <a:pPr algn="just">
              <a:lnSpc>
                <a:spcPct val="115000"/>
              </a:lnSpc>
              <a:spcAft>
                <a:spcPts val="750"/>
              </a:spcAft>
            </a:pPr>
            <a:r>
              <a:rPr lang="ru-RU" sz="2900" b="1" dirty="0" smtClean="0">
                <a:solidFill>
                  <a:srgbClr val="000000"/>
                </a:solidFill>
                <a:latin typeface="Times New Roman" pitchFamily="18" charset="0"/>
                <a:ea typeface="Times New Roman"/>
                <a:cs typeface="Times New Roman" pitchFamily="18" charset="0"/>
              </a:rPr>
              <a:t>- </a:t>
            </a:r>
            <a:r>
              <a:rPr lang="ru-RU" sz="2900" dirty="0" smtClean="0">
                <a:solidFill>
                  <a:srgbClr val="000000"/>
                </a:solidFill>
                <a:latin typeface="Times New Roman" pitchFamily="18" charset="0"/>
                <a:ea typeface="Times New Roman"/>
                <a:cs typeface="Times New Roman" pitchFamily="18" charset="0"/>
              </a:rPr>
              <a:t>ВОСПИТЫВАТЬ У УЧАЩИХСЯ ПОЛОЖИТЕЛЬНОЕ ОТНОШЕНИЕ К УЧЕБНОЙ ДЕЯТЕЛЬНОСТИ;</a:t>
            </a:r>
            <a:endParaRPr lang="ru-RU" sz="2900" dirty="0" smtClean="0">
              <a:latin typeface="Times New Roman" pitchFamily="18" charset="0"/>
              <a:ea typeface="Calibri"/>
              <a:cs typeface="Times New Roman" pitchFamily="18" charset="0"/>
            </a:endParaRPr>
          </a:p>
          <a:p>
            <a:pPr algn="just">
              <a:lnSpc>
                <a:spcPct val="115000"/>
              </a:lnSpc>
              <a:spcAft>
                <a:spcPts val="750"/>
              </a:spcAft>
            </a:pPr>
            <a:r>
              <a:rPr lang="ru-RU" sz="2900" dirty="0" smtClean="0">
                <a:solidFill>
                  <a:srgbClr val="000000"/>
                </a:solidFill>
                <a:latin typeface="Times New Roman" pitchFamily="18" charset="0"/>
                <a:ea typeface="Times New Roman"/>
                <a:cs typeface="Times New Roman" pitchFamily="18" charset="0"/>
              </a:rPr>
              <a:t>- ОСУЩЕСТВЛЯТЬ ВЗАИМОДЕЙСТВИЕ МЕЖДУ СЕМЬЁЙ И ШКОЛОЙ С ЦЕЛЬЮ ОРГАНИЗАЦИИ СОВМЕСТНЫХ ДЕЙСТВИЙ ДЛЯ РЕШЕНИЯ УСПЕШНОСТИ ОБУЧЕНИЯ И ПОВЫШЕНИЯ КАЧЕСТВА ЗНАНИЙ ОБУЧАЮЩИХСЯ.</a:t>
            </a:r>
            <a:endParaRPr lang="ru-RU" sz="2900" dirty="0" smtClean="0">
              <a:latin typeface="Times New Roman" pitchFamily="18" charset="0"/>
              <a:ea typeface="Calibri"/>
              <a:cs typeface="Times New Roman" pitchFamily="18" charset="0"/>
            </a:endParaRPr>
          </a:p>
          <a:p>
            <a:endParaRPr lang="ru-RU" dirty="0"/>
          </a:p>
        </p:txBody>
      </p:sp>
      <p:sp>
        <p:nvSpPr>
          <p:cNvPr id="4" name="Нижний колонтитул 3"/>
          <p:cNvSpPr>
            <a:spLocks noGrp="1"/>
          </p:cNvSpPr>
          <p:nvPr>
            <p:ph type="ftr" sz="quarter" idx="11"/>
          </p:nvPr>
        </p:nvSpPr>
        <p:spPr/>
        <p:txBody>
          <a:bodyPr/>
          <a:lstStyle/>
          <a:p>
            <a:endParaRPr lang="ru-RU" dirty="0">
              <a:solidFill>
                <a:prstClr val="black">
                  <a:tint val="75000"/>
                </a:prstClr>
              </a:solidFill>
            </a:endParaRPr>
          </a:p>
        </p:txBody>
      </p:sp>
    </p:spTree>
    <p:extLst>
      <p:ext uri="{BB962C8B-B14F-4D97-AF65-F5344CB8AC3E}">
        <p14:creationId xmlns:p14="http://schemas.microsoft.com/office/powerpoint/2010/main" xmlns="" val="1590062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rot="20564632">
            <a:off x="2123728" y="1412776"/>
            <a:ext cx="6907661" cy="92333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ru-RU"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Спасибо за внимание!</a:t>
            </a:r>
            <a:endParaRPr lang="ru-RU"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xmlns="" val="2580404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39552" y="1714488"/>
            <a:ext cx="8229600" cy="4008227"/>
          </a:xfrm>
        </p:spPr>
        <p:txBody>
          <a:bodyPr>
            <a:normAutofit fontScale="55000" lnSpcReduction="20000"/>
          </a:bodyPr>
          <a:lstStyle/>
          <a:p>
            <a:r>
              <a:rPr lang="ru-RU" dirty="0" smtClean="0">
                <a:latin typeface="Times New Roman" pitchFamily="18" charset="0"/>
                <a:cs typeface="Times New Roman" pitchFamily="18" charset="0"/>
              </a:rPr>
              <a:t>Задания должны проверять следующие группы умений:</a:t>
            </a:r>
          </a:p>
          <a:p>
            <a:r>
              <a:rPr lang="ru-RU" dirty="0" smtClean="0">
                <a:latin typeface="Times New Roman" pitchFamily="18" charset="0"/>
                <a:cs typeface="Times New Roman" pitchFamily="18" charset="0"/>
              </a:rPr>
              <a:t>- распознавать проблемы, возникающие в окружающей действительности и которые можно решить средствами естественнонаучных знаний;</a:t>
            </a:r>
          </a:p>
          <a:p>
            <a:r>
              <a:rPr lang="ru-RU" dirty="0" smtClean="0">
                <a:latin typeface="Times New Roman" pitchFamily="18" charset="0"/>
                <a:cs typeface="Times New Roman" pitchFamily="18" charset="0"/>
              </a:rPr>
              <a:t>- формулировать суть проблемы;</a:t>
            </a:r>
          </a:p>
          <a:p>
            <a:r>
              <a:rPr lang="ru-RU" dirty="0" smtClean="0">
                <a:latin typeface="Times New Roman" pitchFamily="18" charset="0"/>
                <a:cs typeface="Times New Roman" pitchFamily="18" charset="0"/>
              </a:rPr>
              <a:t>- решать эти проблемы, используя естественнонаучные факты и методы;</a:t>
            </a:r>
          </a:p>
          <a:p>
            <a:r>
              <a:rPr lang="ru-RU" dirty="0" smtClean="0">
                <a:latin typeface="Times New Roman" pitchFamily="18" charset="0"/>
                <a:cs typeface="Times New Roman" pitchFamily="18" charset="0"/>
              </a:rPr>
              <a:t>- анализировать использованные методы решения;</a:t>
            </a:r>
          </a:p>
          <a:p>
            <a:r>
              <a:rPr lang="ru-RU" dirty="0" smtClean="0">
                <a:latin typeface="Times New Roman" pitchFamily="18" charset="0"/>
                <a:cs typeface="Times New Roman" pitchFamily="18" charset="0"/>
              </a:rPr>
              <a:t>- интерпретировать полученные результаты с учетом поставленной проблемы;</a:t>
            </a:r>
          </a:p>
          <a:p>
            <a:r>
              <a:rPr lang="ru-RU" dirty="0" smtClean="0">
                <a:latin typeface="Times New Roman" pitchFamily="18" charset="0"/>
                <a:cs typeface="Times New Roman" pitchFamily="18" charset="0"/>
              </a:rPr>
              <a:t>- формулировать и записывать результаты решения.</a:t>
            </a:r>
          </a:p>
          <a:p>
            <a:r>
              <a:rPr lang="ru-RU" dirty="0" smtClean="0">
                <a:latin typeface="Times New Roman" pitchFamily="18" charset="0"/>
                <a:cs typeface="Times New Roman" pitchFamily="18" charset="0"/>
              </a:rPr>
              <a:t>Типы заданий:</a:t>
            </a:r>
          </a:p>
          <a:p>
            <a:r>
              <a:rPr lang="ru-RU" dirty="0" smtClean="0">
                <a:latin typeface="Times New Roman" pitchFamily="18" charset="0"/>
                <a:cs typeface="Times New Roman" pitchFamily="18" charset="0"/>
              </a:rPr>
              <a:t>- выбор всех правильных ответов;</a:t>
            </a:r>
          </a:p>
          <a:p>
            <a:r>
              <a:rPr lang="ru-RU" dirty="0" smtClean="0">
                <a:latin typeface="Times New Roman" pitchFamily="18" charset="0"/>
                <a:cs typeface="Times New Roman" pitchFamily="18" charset="0"/>
              </a:rPr>
              <a:t>- исключение неправильных утверждений; </a:t>
            </a:r>
          </a:p>
          <a:p>
            <a:r>
              <a:rPr lang="ru-RU" dirty="0" smtClean="0">
                <a:latin typeface="Times New Roman" pitchFamily="18" charset="0"/>
                <a:cs typeface="Times New Roman" pitchFamily="18" charset="0"/>
              </a:rPr>
              <a:t>- задания на сопоставления.</a:t>
            </a:r>
          </a:p>
          <a:p>
            <a:pPr>
              <a:buNone/>
            </a:pPr>
            <a:endParaRPr lang="ru-RU" dirty="0"/>
          </a:p>
        </p:txBody>
      </p:sp>
      <p:sp>
        <p:nvSpPr>
          <p:cNvPr id="4" name="Нижний колонтитул 3"/>
          <p:cNvSpPr>
            <a:spLocks noGrp="1"/>
          </p:cNvSpPr>
          <p:nvPr>
            <p:ph type="ftr" sz="quarter" idx="11"/>
          </p:nvPr>
        </p:nvSpPr>
        <p:spPr/>
        <p:txBody>
          <a:bodyPr/>
          <a:lstStyle/>
          <a:p>
            <a:endParaRPr lang="ru-RU" dirty="0">
              <a:solidFill>
                <a:prstClr val="black">
                  <a:tint val="75000"/>
                </a:prstClr>
              </a:solidFill>
            </a:endParaRPr>
          </a:p>
        </p:txBody>
      </p:sp>
      <p:sp>
        <p:nvSpPr>
          <p:cNvPr id="6" name="Прямоугольник 5"/>
          <p:cNvSpPr/>
          <p:nvPr/>
        </p:nvSpPr>
        <p:spPr>
          <a:xfrm>
            <a:off x="2571736" y="285729"/>
            <a:ext cx="5929354" cy="1169551"/>
          </a:xfrm>
          <a:prstGeom prst="rect">
            <a:avLst/>
          </a:prstGeom>
        </p:spPr>
        <p:txBody>
          <a:bodyPr wrap="square">
            <a:spAutoFit/>
          </a:bodyPr>
          <a:lstStyle/>
          <a:p>
            <a:r>
              <a:rPr lang="ru-RU" sz="2800" dirty="0" smtClean="0">
                <a:latin typeface="Times New Roman" pitchFamily="18" charset="0"/>
                <a:cs typeface="Times New Roman" pitchFamily="18" charset="0"/>
              </a:rPr>
              <a:t>«Функциональная </a:t>
            </a:r>
            <a:r>
              <a:rPr lang="ru-RU" sz="2800" dirty="0" smtClean="0">
                <a:latin typeface="Times New Roman" pitchFamily="18" charset="0"/>
                <a:cs typeface="Times New Roman" pitchFamily="18" charset="0"/>
              </a:rPr>
              <a:t>грамотность -</a:t>
            </a:r>
            <a:r>
              <a:rPr lang="ru-RU" sz="2800" b="1" dirty="0" smtClean="0"/>
              <a:t> </a:t>
            </a:r>
            <a:r>
              <a:rPr lang="ru-RU" sz="1400" dirty="0" smtClean="0">
                <a:latin typeface="Times New Roman" pitchFamily="18" charset="0"/>
                <a:cs typeface="Times New Roman" pitchFamily="18" charset="0"/>
              </a:rPr>
              <a:t>это способность человека использовать приобретаемые в течение </a:t>
            </a:r>
            <a:r>
              <a:rPr lang="ru-RU" sz="1400" dirty="0" smtClean="0">
                <a:latin typeface="Times New Roman" pitchFamily="18" charset="0"/>
                <a:cs typeface="Times New Roman" pitchFamily="18" charset="0"/>
              </a:rPr>
              <a:t>жизни</a:t>
            </a:r>
          </a:p>
          <a:p>
            <a:r>
              <a:rPr lang="ru-RU" sz="1400" dirty="0" smtClean="0">
                <a:latin typeface="Times New Roman" pitchFamily="18" charset="0"/>
                <a:cs typeface="Times New Roman" pitchFamily="18" charset="0"/>
              </a:rPr>
              <a:t> знания для решения широкого диапазона жизненных задач в различных сферах человеческой деятельности, общения и социальных отношений.</a:t>
            </a:r>
            <a:r>
              <a:rPr lang="ru-RU" sz="1400" dirty="0" smtClean="0">
                <a:latin typeface="Times New Roman" pitchFamily="18" charset="0"/>
                <a:cs typeface="Times New Roman" pitchFamily="18" charset="0"/>
              </a:rPr>
              <a:t>»</a:t>
            </a:r>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xmlns="" val="4229841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643050"/>
          </a:xfrm>
        </p:spPr>
        <p:txBody>
          <a:bodyPr>
            <a:normAutofit fontScale="90000"/>
          </a:bodyPr>
          <a:lstStyle/>
          <a:p>
            <a:pPr marL="342900" indent="-342900" algn="l">
              <a:lnSpc>
                <a:spcPct val="115000"/>
              </a:lnSpc>
              <a:spcBef>
                <a:spcPct val="20000"/>
              </a:spcBef>
              <a:spcAft>
                <a:spcPts val="750"/>
              </a:spcAft>
            </a:pP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800" b="1" dirty="0" smtClean="0">
                <a:latin typeface="Times New Roman" pitchFamily="18" charset="0"/>
                <a:cs typeface="Times New Roman" pitchFamily="18" charset="0"/>
              </a:rPr>
              <a:t>                                        5 класс. </a:t>
            </a:r>
            <a:r>
              <a:rPr lang="ru-RU" sz="1800" dirty="0" smtClean="0">
                <a:latin typeface="Times New Roman" pitchFamily="18" charset="0"/>
                <a:cs typeface="Times New Roman" pitchFamily="18" charset="0"/>
              </a:rPr>
              <a:t>На </a:t>
            </a:r>
            <a:r>
              <a:rPr lang="ru-RU" sz="1800" dirty="0" smtClean="0">
                <a:latin typeface="Times New Roman" pitchFamily="18" charset="0"/>
                <a:cs typeface="Times New Roman" pitchFamily="18" charset="0"/>
              </a:rPr>
              <a:t>Руси издавна пекли хлеб из теста, заквашенного дрожжами. Дрожжи- это тоже грибы, только (это исключение) они представляют собой отдельные круглые клетки, которые при размножении (делении) легко расходятся. Выберите и расположите в правильном порядке пункты инструкции по проведению эксперимента, по выяснению  условий благоприятных для размножения дрожжей</a:t>
            </a:r>
            <a:r>
              <a:rPr lang="ru-RU" sz="1600" b="1" dirty="0" smtClean="0"/>
              <a:t> </a:t>
            </a:r>
            <a:r>
              <a:rPr lang="ru-RU" sz="1600" dirty="0" smtClean="0"/>
              <a:t/>
            </a:r>
            <a:br>
              <a:rPr lang="ru-RU" sz="1600" dirty="0" smtClean="0"/>
            </a:br>
            <a:r>
              <a:rPr lang="ru-RU" sz="1700" dirty="0">
                <a:solidFill>
                  <a:prstClr val="black"/>
                </a:solidFill>
                <a:ea typeface="Calibri"/>
                <a:cs typeface="Times New Roman"/>
              </a:rPr>
              <a:t/>
            </a:r>
            <a:br>
              <a:rPr lang="ru-RU" sz="1700" dirty="0">
                <a:solidFill>
                  <a:prstClr val="black"/>
                </a:solidFill>
                <a:ea typeface="Calibri"/>
                <a:cs typeface="Times New Roman"/>
              </a:rPr>
            </a:br>
            <a:endParaRPr lang="ru-RU" dirty="0"/>
          </a:p>
        </p:txBody>
      </p:sp>
      <p:sp>
        <p:nvSpPr>
          <p:cNvPr id="3" name="Объект 2"/>
          <p:cNvSpPr>
            <a:spLocks noGrp="1"/>
          </p:cNvSpPr>
          <p:nvPr>
            <p:ph idx="1"/>
          </p:nvPr>
        </p:nvSpPr>
        <p:spPr/>
        <p:txBody>
          <a:bodyPr>
            <a:normAutofit fontScale="77500" lnSpcReduction="20000"/>
          </a:bodyPr>
          <a:lstStyle/>
          <a:p>
            <a:r>
              <a:rPr lang="ru-RU" dirty="0" smtClean="0">
                <a:latin typeface="Times New Roman" pitchFamily="18" charset="0"/>
                <a:cs typeface="Times New Roman" pitchFamily="18" charset="0"/>
              </a:rPr>
              <a:t>А</a:t>
            </a:r>
            <a:r>
              <a:rPr lang="ru-RU" dirty="0" smtClean="0">
                <a:latin typeface="Times New Roman" pitchFamily="18" charset="0"/>
                <a:cs typeface="Times New Roman" pitchFamily="18" charset="0"/>
              </a:rPr>
              <a:t>. Взять три стакана.</a:t>
            </a:r>
          </a:p>
          <a:p>
            <a:r>
              <a:rPr lang="ru-RU" dirty="0" smtClean="0">
                <a:latin typeface="Times New Roman" pitchFamily="18" charset="0"/>
                <a:cs typeface="Times New Roman" pitchFamily="18" charset="0"/>
              </a:rPr>
              <a:t>Б. Поставить стаканы в холодное место.</a:t>
            </a:r>
          </a:p>
          <a:p>
            <a:r>
              <a:rPr lang="ru-RU" dirty="0" smtClean="0">
                <a:latin typeface="Times New Roman" pitchFamily="18" charset="0"/>
                <a:cs typeface="Times New Roman" pitchFamily="18" charset="0"/>
              </a:rPr>
              <a:t>В. В каждый из них положить 5г дрожжей и соль.</a:t>
            </a:r>
          </a:p>
          <a:p>
            <a:r>
              <a:rPr lang="ru-RU" dirty="0" smtClean="0">
                <a:latin typeface="Times New Roman" pitchFamily="18" charset="0"/>
                <a:cs typeface="Times New Roman" pitchFamily="18" charset="0"/>
              </a:rPr>
              <a:t>Г. В третий стакан налить воду температурой выше 54 градуса</a:t>
            </a:r>
          </a:p>
          <a:p>
            <a:r>
              <a:rPr lang="ru-RU" dirty="0" smtClean="0">
                <a:latin typeface="Times New Roman" pitchFamily="18" charset="0"/>
                <a:cs typeface="Times New Roman" pitchFamily="18" charset="0"/>
              </a:rPr>
              <a:t>Д. В второй стакан налить воду температурой 32-33 градуса</a:t>
            </a:r>
          </a:p>
          <a:p>
            <a:r>
              <a:rPr lang="ru-RU" dirty="0" smtClean="0">
                <a:latin typeface="Times New Roman" pitchFamily="18" charset="0"/>
                <a:cs typeface="Times New Roman" pitchFamily="18" charset="0"/>
              </a:rPr>
              <a:t>Е. В первый стакан добавить  холодную воду</a:t>
            </a:r>
          </a:p>
          <a:p>
            <a:r>
              <a:rPr lang="ru-RU" dirty="0" smtClean="0">
                <a:latin typeface="Times New Roman" pitchFamily="18" charset="0"/>
                <a:cs typeface="Times New Roman" pitchFamily="18" charset="0"/>
              </a:rPr>
              <a:t> Ж. Поставить колбы в теплое место.</a:t>
            </a:r>
          </a:p>
          <a:p>
            <a:r>
              <a:rPr lang="ru-RU" dirty="0" smtClean="0">
                <a:latin typeface="Times New Roman" pitchFamily="18" charset="0"/>
                <a:cs typeface="Times New Roman" pitchFamily="18" charset="0"/>
              </a:rPr>
              <a:t>З. В каждый из них положить 5 г дрожжей и сахар. </a:t>
            </a:r>
          </a:p>
          <a:p>
            <a:r>
              <a:rPr lang="ru-RU" dirty="0" smtClean="0">
                <a:latin typeface="Times New Roman" pitchFamily="18" charset="0"/>
                <a:cs typeface="Times New Roman" pitchFamily="18" charset="0"/>
              </a:rPr>
              <a:t>И.Взять четыре стакана</a:t>
            </a:r>
          </a:p>
          <a:p>
            <a:pPr>
              <a:buNone/>
            </a:pPr>
            <a:r>
              <a:rPr lang="ru-RU" b="1" dirty="0" smtClean="0">
                <a:latin typeface="Times New Roman" pitchFamily="18" charset="0"/>
                <a:cs typeface="Times New Roman" pitchFamily="18" charset="0"/>
              </a:rPr>
              <a:t>Ответ: А, З,Е,Д,Г,Ж</a:t>
            </a:r>
          </a:p>
          <a:p>
            <a:pPr>
              <a:lnSpc>
                <a:spcPct val="115000"/>
              </a:lnSpc>
              <a:spcAft>
                <a:spcPts val="750"/>
              </a:spcAft>
              <a:buNone/>
            </a:pPr>
            <a:endParaRPr lang="ru-RU" dirty="0"/>
          </a:p>
        </p:txBody>
      </p:sp>
      <p:sp>
        <p:nvSpPr>
          <p:cNvPr id="4" name="Нижний колонтитул 3"/>
          <p:cNvSpPr>
            <a:spLocks noGrp="1"/>
          </p:cNvSpPr>
          <p:nvPr>
            <p:ph type="ftr" sz="quarter" idx="11"/>
          </p:nvPr>
        </p:nvSpPr>
        <p:spPr/>
        <p:txBody>
          <a:bodyPr/>
          <a:lstStyle/>
          <a:p>
            <a:endParaRPr lang="ru-RU" dirty="0">
              <a:solidFill>
                <a:prstClr val="black">
                  <a:tint val="75000"/>
                </a:prstClr>
              </a:solidFill>
            </a:endParaRPr>
          </a:p>
        </p:txBody>
      </p:sp>
    </p:spTree>
    <p:extLst>
      <p:ext uri="{BB962C8B-B14F-4D97-AF65-F5344CB8AC3E}">
        <p14:creationId xmlns:p14="http://schemas.microsoft.com/office/powerpoint/2010/main" xmlns="" val="2356045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3"/>
          <p:cNvSpPr>
            <a:spLocks noGrp="1"/>
          </p:cNvSpPr>
          <p:nvPr>
            <p:ph type="ftr" sz="quarter" idx="11"/>
          </p:nvPr>
        </p:nvSpPr>
        <p:spPr/>
        <p:txBody>
          <a:bodyPr/>
          <a:lstStyle/>
          <a:p>
            <a:endParaRPr lang="ru-RU" dirty="0">
              <a:solidFill>
                <a:prstClr val="black">
                  <a:tint val="75000"/>
                </a:prstClr>
              </a:solidFill>
            </a:endParaRPr>
          </a:p>
        </p:txBody>
      </p:sp>
      <p:sp>
        <p:nvSpPr>
          <p:cNvPr id="30721" name="Rectangle 1"/>
          <p:cNvSpPr>
            <a:spLocks noChangeArrowheads="1"/>
          </p:cNvSpPr>
          <p:nvPr/>
        </p:nvSpPr>
        <p:spPr bwMode="auto">
          <a:xfrm>
            <a:off x="1285852" y="620755"/>
            <a:ext cx="750099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ru-RU" sz="1600" dirty="0" smtClean="0">
                <a:solidFill>
                  <a:srgbClr val="000000"/>
                </a:solidFill>
                <a:latin typeface="Times New Roman" pitchFamily="18" charset="0"/>
                <a:ea typeface="Times New Roman" pitchFamily="18" charset="0"/>
                <a:cs typeface="Times New Roman" pitchFamily="18" charset="0"/>
              </a:rPr>
              <a:t> </a:t>
            </a:r>
            <a:r>
              <a:rPr lang="ru-RU" sz="1600" dirty="0" smtClean="0">
                <a:solidFill>
                  <a:srgbClr val="000000"/>
                </a:solidFill>
                <a:latin typeface="Times New Roman" pitchFamily="18" charset="0"/>
                <a:ea typeface="Times New Roman" pitchFamily="18" charset="0"/>
                <a:cs typeface="Times New Roman" pitchFamily="18" charset="0"/>
              </a:rPr>
              <a:t>                                   </a:t>
            </a:r>
            <a:r>
              <a:rPr lang="ru-RU" sz="1600" b="1" dirty="0" smtClean="0">
                <a:solidFill>
                  <a:srgbClr val="000000"/>
                </a:solidFill>
                <a:latin typeface="Times New Roman" pitchFamily="18" charset="0"/>
                <a:ea typeface="Times New Roman" pitchFamily="18" charset="0"/>
                <a:cs typeface="Times New Roman" pitchFamily="18" charset="0"/>
              </a:rPr>
              <a:t>6 класс. </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Вы учитель биологии. Своим ученикам вы решили показать демонстрационный опыт, доказывающий наличие корневого давления. Чтобы опыт удался необходимо строго придерживаться инструкции. Составьте инструкцию по проведению опыта, доказывающего наличие корневого давления используя следующие высказывания:</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0724" name="Rectangle 4"/>
          <p:cNvSpPr>
            <a:spLocks noChangeArrowheads="1"/>
          </p:cNvSpPr>
          <p:nvPr/>
        </p:nvSpPr>
        <p:spPr bwMode="auto">
          <a:xfrm>
            <a:off x="571472" y="2549657"/>
            <a:ext cx="8358246"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А. Срежем бальзамин, чтобы остался пенек высотой 2-3см.</a:t>
            </a:r>
            <a:endPar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Б. Возьмем сосуд с водой и опустим туда корни растения</a:t>
            </a:r>
            <a:endPar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Г.Закроем растение бальзамин колпаком.</a:t>
            </a:r>
            <a:endPar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Д.На верхний конец резиновой трубки наденем стеклянную трубку с изогнутым краем.</a:t>
            </a:r>
            <a:endPar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Е. Растение  не будем поливать. </a:t>
            </a:r>
            <a:endPar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Ж. На пенек наденем резиновую трубку длиной 3см</a:t>
            </a:r>
            <a:endPar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З. Польем бальзамин.</a:t>
            </a:r>
            <a:endPar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Ответ : А, Ж,Д,З</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607458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1000100" y="-40787"/>
            <a:ext cx="7572428" cy="64325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ctr" defTabSz="914400" rtl="0" eaLnBrk="0" fontAlgn="base" latinLnBrk="0" hangingPunct="0">
              <a:lnSpc>
                <a:spcPct val="100000"/>
              </a:lnSpc>
              <a:spcBef>
                <a:spcPct val="0"/>
              </a:spcBef>
              <a:spcAft>
                <a:spcPct val="0"/>
              </a:spcAft>
              <a:buClrTx/>
              <a:buSzTx/>
              <a:buFontTx/>
              <a:buNone/>
              <a:tabLst>
                <a:tab pos="180975" algn="l"/>
              </a:tabLst>
            </a:pPr>
            <a:r>
              <a:rPr lang="ru-RU" sz="2000" b="1" dirty="0" smtClean="0">
                <a:solidFill>
                  <a:srgbClr val="000000"/>
                </a:solidFill>
                <a:latin typeface="Times New Roman" pitchFamily="18" charset="0"/>
                <a:ea typeface="Calibri" pitchFamily="34" charset="0"/>
                <a:cs typeface="Times New Roman" pitchFamily="18" charset="0"/>
              </a:rPr>
              <a:t>7 класс. КРОКОДИЛЫ.</a:t>
            </a:r>
          </a:p>
          <a:p>
            <a:pPr marL="0" marR="0" lvl="0" indent="450850" algn="ctr" defTabSz="914400" rtl="0" eaLnBrk="0" fontAlgn="base" latinLnBrk="0" hangingPunct="0">
              <a:lnSpc>
                <a:spcPct val="100000"/>
              </a:lnSpc>
              <a:spcBef>
                <a:spcPct val="0"/>
              </a:spcBef>
              <a:spcAft>
                <a:spcPct val="0"/>
              </a:spcAft>
              <a:buClrTx/>
              <a:buSzTx/>
              <a:buFontTx/>
              <a:buNone/>
              <a:tabLst>
                <a:tab pos="180975" algn="l"/>
              </a:tabLst>
            </a:pPr>
            <a:r>
              <a:rPr kumimoji="0" lang="ru-RU" sz="16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Прочитайте текст и выполните задания</a:t>
            </a:r>
          </a:p>
          <a:p>
            <a:pPr indent="450850" algn="just" eaLnBrk="0" fontAlgn="base" hangingPunct="0">
              <a:spcBef>
                <a:spcPct val="0"/>
              </a:spcBef>
              <a:spcAft>
                <a:spcPct val="0"/>
              </a:spcAft>
              <a:tabLst>
                <a:tab pos="180975" algn="l"/>
              </a:tabLst>
            </a:pPr>
            <a:r>
              <a:rPr lang="ru-RU" sz="2000" dirty="0" smtClean="0">
                <a:latin typeface="Times New Roman" pitchFamily="18" charset="0"/>
                <a:cs typeface="Times New Roman" pitchFamily="18" charset="0"/>
              </a:rPr>
              <a:t>У крокодилов наблюдается явление </a:t>
            </a:r>
            <a:r>
              <a:rPr lang="ru-RU" sz="2000" dirty="0" err="1" smtClean="0">
                <a:latin typeface="Times New Roman" pitchFamily="18" charset="0"/>
                <a:cs typeface="Times New Roman" pitchFamily="18" charset="0"/>
              </a:rPr>
              <a:t>литофагии</a:t>
            </a:r>
            <a:r>
              <a:rPr lang="ru-RU" sz="2000" dirty="0" smtClean="0">
                <a:latin typeface="Times New Roman" pitchFamily="18" charset="0"/>
                <a:cs typeface="Times New Roman" pitchFamily="18" charset="0"/>
              </a:rPr>
              <a:t> – заглатывания камней. Значение этого явления неоднозначно. Группа ученых из Ирландии и США решили проверить влияние </a:t>
            </a:r>
            <a:r>
              <a:rPr lang="ru-RU" sz="2000" dirty="0" err="1" smtClean="0">
                <a:latin typeface="Times New Roman" pitchFamily="18" charset="0"/>
                <a:cs typeface="Times New Roman" pitchFamily="18" charset="0"/>
              </a:rPr>
              <a:t>литофагии</a:t>
            </a:r>
            <a:r>
              <a:rPr lang="ru-RU" sz="2000" dirty="0" smtClean="0">
                <a:latin typeface="Times New Roman" pitchFamily="18" charset="0"/>
                <a:cs typeface="Times New Roman" pitchFamily="18" charset="0"/>
              </a:rPr>
              <a:t> на продолжительность погружения крокодилов в экспериментах с семью молодыми американскими аллигаторами, выловленными в Природном заповеднике Рокфеллера (Луизиана, США). Перед началом экспериментов животным промыли желудок, а затем провели рентгенологическое исследование, чтобы убедиться в полном отсутствии камней. Исследователи наблюдали за поведением животных, пока не зарегистрировали у каждого 21 погружение в воду, длящееся не менее одной минуты. После этого в клетках крокодилов на ночь оставили небольшие (не более 1 см в диаметре) камни, масса которых в сумме составляла около 2,5% массы каждой рептилии. Четверо животных сами проглотили все камни, остальным пришлось «помочь» принудительно. Из дальнейших наблюдений стало ясно, что присутствие камней в желудке аллигаторов увеличило продолжительность погружений в среднем с 6 минут до 11. </a:t>
            </a:r>
          </a:p>
          <a:p>
            <a:pPr marL="0" marR="0" lvl="0" indent="450850" defTabSz="914400" rtl="0" eaLnBrk="0" fontAlgn="base" latinLnBrk="0" hangingPunct="0">
              <a:lnSpc>
                <a:spcPct val="100000"/>
              </a:lnSpc>
              <a:spcBef>
                <a:spcPct val="0"/>
              </a:spcBef>
              <a:spcAft>
                <a:spcPct val="0"/>
              </a:spcAft>
              <a:buClrTx/>
              <a:buSzTx/>
              <a:buFontTx/>
              <a:buNone/>
              <a:tabLst>
                <a:tab pos="180975" algn="l"/>
              </a:tabLst>
            </a:pP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3855753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700" dirty="0" smtClean="0">
                <a:latin typeface="Times New Roman" pitchFamily="18" charset="0"/>
                <a:cs typeface="Times New Roman" pitchFamily="18" charset="0"/>
              </a:rPr>
              <a:t>                      </a:t>
            </a:r>
            <a:r>
              <a:rPr lang="ru-RU" sz="2700" b="1" dirty="0" smtClean="0">
                <a:latin typeface="Times New Roman" pitchFamily="18" charset="0"/>
                <a:cs typeface="Times New Roman" pitchFamily="18" charset="0"/>
              </a:rPr>
              <a:t>Какова </a:t>
            </a:r>
            <a:r>
              <a:rPr lang="ru-RU" sz="2700" b="1" dirty="0" smtClean="0">
                <a:latin typeface="Times New Roman" pitchFamily="18" charset="0"/>
                <a:cs typeface="Times New Roman" pitchFamily="18" charset="0"/>
              </a:rPr>
              <a:t>была цель проведенного эксперимента? Выберите наиболее верный ответ.</a:t>
            </a:r>
            <a:r>
              <a:rPr lang="ru-RU" dirty="0" smtClean="0"/>
              <a:t/>
            </a:r>
            <a:br>
              <a:rPr lang="ru-RU" dirty="0" smtClean="0"/>
            </a:br>
            <a:endParaRPr lang="ru-RU" dirty="0"/>
          </a:p>
        </p:txBody>
      </p:sp>
      <p:sp>
        <p:nvSpPr>
          <p:cNvPr id="3" name="Объект 2"/>
          <p:cNvSpPr>
            <a:spLocks noGrp="1"/>
          </p:cNvSpPr>
          <p:nvPr>
            <p:ph idx="1"/>
          </p:nvPr>
        </p:nvSpPr>
        <p:spPr/>
        <p:txBody>
          <a:bodyPr>
            <a:normAutofit fontScale="70000" lnSpcReduction="20000"/>
          </a:bodyPr>
          <a:lstStyle/>
          <a:p>
            <a:pPr>
              <a:buNone/>
            </a:pPr>
            <a:r>
              <a:rPr lang="ru-RU" dirty="0" smtClean="0"/>
              <a:t> </a:t>
            </a:r>
          </a:p>
          <a:p>
            <a:pPr fontAlgn="t"/>
            <a:r>
              <a:rPr lang="ru-RU" dirty="0" smtClean="0">
                <a:latin typeface="Times New Roman" pitchFamily="18" charset="0"/>
                <a:cs typeface="Times New Roman" pitchFamily="18" charset="0"/>
              </a:rPr>
              <a:t>А</a:t>
            </a:r>
            <a:r>
              <a:rPr lang="ru-RU" dirty="0" smtClean="0">
                <a:latin typeface="Times New Roman" pitchFamily="18" charset="0"/>
                <a:cs typeface="Times New Roman" pitchFamily="18" charset="0"/>
              </a:rPr>
              <a:t>) Узнать, сколько раз могут погружаться в воду молодые крокодилы в течение суток</a:t>
            </a:r>
          </a:p>
          <a:p>
            <a:pPr fontAlgn="t"/>
            <a:r>
              <a:rPr lang="ru-RU" dirty="0" smtClean="0">
                <a:latin typeface="Times New Roman" pitchFamily="18" charset="0"/>
                <a:cs typeface="Times New Roman" pitchFamily="18" charset="0"/>
              </a:rPr>
              <a:t>Б) Проверить зависимость между наличием камней в желудках молодых крокодилов и временем их погружения в воду</a:t>
            </a:r>
          </a:p>
          <a:p>
            <a:pPr fontAlgn="t"/>
            <a:r>
              <a:rPr lang="ru-RU" dirty="0" smtClean="0">
                <a:latin typeface="Times New Roman" pitchFamily="18" charset="0"/>
                <a:cs typeface="Times New Roman" pitchFamily="18" charset="0"/>
              </a:rPr>
              <a:t>В) Определить массу камней, которые необходимы молодым крокодилам для увеличения продолжительности погружения в воду</a:t>
            </a:r>
          </a:p>
          <a:p>
            <a:pPr fontAlgn="t"/>
            <a:r>
              <a:rPr lang="ru-RU" dirty="0" smtClean="0">
                <a:latin typeface="Times New Roman" pitchFamily="18" charset="0"/>
                <a:cs typeface="Times New Roman" pitchFamily="18" charset="0"/>
              </a:rPr>
              <a:t>Г) Проверить, все ли молодые </a:t>
            </a:r>
            <a:r>
              <a:rPr lang="ru-RU" dirty="0" smtClean="0">
                <a:latin typeface="Times New Roman" pitchFamily="18" charset="0"/>
                <a:cs typeface="Times New Roman" pitchFamily="18" charset="0"/>
              </a:rPr>
              <a:t>крокодилы</a:t>
            </a:r>
          </a:p>
          <a:p>
            <a:pPr fontAlgn="t"/>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заглатывают камни.</a:t>
            </a:r>
          </a:p>
          <a:p>
            <a:pPr>
              <a:buNone/>
            </a:pPr>
            <a:r>
              <a:rPr lang="ru-RU" b="1"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r>
              <a:rPr lang="ru-RU" b="1" dirty="0" smtClean="0">
                <a:latin typeface="Times New Roman" pitchFamily="18" charset="0"/>
                <a:cs typeface="Times New Roman" pitchFamily="18" charset="0"/>
              </a:rPr>
              <a:t>Ответ: Б</a:t>
            </a:r>
            <a:endParaRPr lang="ru-RU" dirty="0" smtClean="0">
              <a:latin typeface="Times New Roman" pitchFamily="18" charset="0"/>
              <a:cs typeface="Times New Roman" pitchFamily="18" charset="0"/>
            </a:endParaRPr>
          </a:p>
          <a:p>
            <a:endParaRPr lang="ru-RU" dirty="0"/>
          </a:p>
        </p:txBody>
      </p:sp>
      <p:sp>
        <p:nvSpPr>
          <p:cNvPr id="4" name="Нижний колонтитул 3"/>
          <p:cNvSpPr>
            <a:spLocks noGrp="1"/>
          </p:cNvSpPr>
          <p:nvPr>
            <p:ph type="ftr" sz="quarter" idx="11"/>
          </p:nvPr>
        </p:nvSpPr>
        <p:spPr/>
        <p:txBody>
          <a:bodyPr/>
          <a:lstStyle/>
          <a:p>
            <a:endParaRPr lang="ru-RU" dirty="0">
              <a:solidFill>
                <a:prstClr val="black">
                  <a:tint val="75000"/>
                </a:prstClr>
              </a:solidFill>
            </a:endParaRPr>
          </a:p>
        </p:txBody>
      </p:sp>
    </p:spTree>
    <p:extLst>
      <p:ext uri="{BB962C8B-B14F-4D97-AF65-F5344CB8AC3E}">
        <p14:creationId xmlns:p14="http://schemas.microsoft.com/office/powerpoint/2010/main" xmlns="" val="1325519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b="1" dirty="0" smtClean="0">
                <a:latin typeface="Times New Roman" pitchFamily="18" charset="0"/>
                <a:cs typeface="Times New Roman" pitchFamily="18" charset="0"/>
              </a:rPr>
              <a:t>8 класс. КУРЕНИЕ </a:t>
            </a:r>
            <a:r>
              <a:rPr lang="ru-RU" sz="3100" b="1" dirty="0" smtClean="0">
                <a:latin typeface="Times New Roman" pitchFamily="18" charset="0"/>
                <a:cs typeface="Times New Roman" pitchFamily="18" charset="0"/>
              </a:rPr>
              <a:t>ТАБАКА</a:t>
            </a:r>
            <a:r>
              <a:rPr lang="ru-RU" dirty="0" smtClean="0"/>
              <a:t/>
            </a:r>
            <a:br>
              <a:rPr lang="ru-RU" dirty="0" smtClean="0"/>
            </a:br>
            <a:endParaRPr lang="ru-RU" dirty="0"/>
          </a:p>
        </p:txBody>
      </p:sp>
      <p:sp>
        <p:nvSpPr>
          <p:cNvPr id="3" name="Содержимое 2"/>
          <p:cNvSpPr>
            <a:spLocks noGrp="1"/>
          </p:cNvSpPr>
          <p:nvPr>
            <p:ph idx="1"/>
          </p:nvPr>
        </p:nvSpPr>
        <p:spPr>
          <a:xfrm>
            <a:off x="457200" y="857232"/>
            <a:ext cx="8229600" cy="5268931"/>
          </a:xfrm>
        </p:spPr>
        <p:txBody>
          <a:bodyPr>
            <a:normAutofit fontScale="62500" lnSpcReduction="20000"/>
          </a:bodyPr>
          <a:lstStyle/>
          <a:p>
            <a:r>
              <a:rPr lang="ru-RU" dirty="0" smtClean="0">
                <a:latin typeface="Times New Roman" pitchFamily="18" charset="0"/>
                <a:cs typeface="Times New Roman" pitchFamily="18" charset="0"/>
              </a:rPr>
              <a:t>Курение</a:t>
            </a:r>
            <a:r>
              <a:rPr lang="ru-RU" dirty="0" smtClean="0">
                <a:latin typeface="Times New Roman" pitchFamily="18" charset="0"/>
                <a:cs typeface="Times New Roman" pitchFamily="18" charset="0"/>
              </a:rPr>
              <a:t> - одна из самых значительных угроз здоровью человека. По данным Всемирной организация здравоохранения ежегодно табак приводит почти к 7 миллионам случаев смерти, из которых более 6 миллионов случаев происходит среди потребителей и бывших потребителей табака, и более 890 000 — среди некурящих людей, подвергающихся воздействию вторичного табачного дыма. Если не будут приняты срочные меры, число ежегодных случаев смерти к 2030 году может превысить 8 миллионов.</a:t>
            </a:r>
          </a:p>
          <a:p>
            <a:r>
              <a:rPr lang="ru-RU" b="1" dirty="0" smtClean="0">
                <a:latin typeface="Times New Roman" pitchFamily="18" charset="0"/>
                <a:cs typeface="Times New Roman" pitchFamily="18" charset="0"/>
              </a:rPr>
              <a:t>Вопрос </a:t>
            </a:r>
            <a:r>
              <a:rPr lang="ru-RU" b="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Курение </a:t>
            </a:r>
            <a:r>
              <a:rPr lang="ru-RU" dirty="0" smtClean="0">
                <a:latin typeface="Times New Roman" pitchFamily="18" charset="0"/>
                <a:cs typeface="Times New Roman" pitchFamily="18" charset="0"/>
              </a:rPr>
              <a:t>табака приводит к зависимости. Почему курильщику так трудно избавиться от этой пагубной привычки?</a:t>
            </a:r>
          </a:p>
          <a:p>
            <a:r>
              <a:rPr lang="ru-RU" dirty="0" smtClean="0">
                <a:latin typeface="Times New Roman" pitchFamily="18" charset="0"/>
                <a:cs typeface="Times New Roman" pitchFamily="18" charset="0"/>
              </a:rPr>
              <a:t>А. Вещества, входящие в состав табачного дыма, вызывают чувство тревожности, которое дисциплинирует.</a:t>
            </a:r>
          </a:p>
          <a:p>
            <a:r>
              <a:rPr lang="ru-RU" dirty="0" smtClean="0">
                <a:latin typeface="Times New Roman" pitchFamily="18" charset="0"/>
                <a:cs typeface="Times New Roman" pitchFamily="18" charset="0"/>
              </a:rPr>
              <a:t>В. Табачный дым не содержит никаких других вредных веществ, кроме никотина.</a:t>
            </a:r>
          </a:p>
          <a:p>
            <a:r>
              <a:rPr lang="ru-RU" b="1" dirty="0" smtClean="0">
                <a:latin typeface="Times New Roman" pitchFamily="18" charset="0"/>
                <a:cs typeface="Times New Roman" pitchFamily="18" charset="0"/>
              </a:rPr>
              <a:t>С. В состав сигарет входит никотин </a:t>
            </a:r>
            <a:r>
              <a:rPr lang="ru-RU" b="1" dirty="0" smtClean="0">
                <a:latin typeface="Times New Roman" pitchFamily="18" charset="0"/>
                <a:cs typeface="Times New Roman" pitchFamily="18" charset="0"/>
              </a:rPr>
              <a:t>—</a:t>
            </a:r>
          </a:p>
          <a:p>
            <a:pPr>
              <a:buNone/>
            </a:pPr>
            <a:r>
              <a:rPr lang="ru-RU" b="1"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психоактивное</a:t>
            </a:r>
            <a:r>
              <a:rPr lang="ru-RU" b="1" dirty="0" smtClean="0">
                <a:latin typeface="Times New Roman" pitchFamily="18" charset="0"/>
                <a:cs typeface="Times New Roman" pitchFamily="18" charset="0"/>
              </a:rPr>
              <a:t> вещество, вызывающее привыкание.</a:t>
            </a:r>
          </a:p>
          <a:p>
            <a:r>
              <a:rPr lang="en-US" dirty="0" smtClean="0">
                <a:latin typeface="Times New Roman" pitchFamily="18" charset="0"/>
                <a:cs typeface="Times New Roman" pitchFamily="18" charset="0"/>
              </a:rPr>
              <a:t>D</a:t>
            </a:r>
            <a:r>
              <a:rPr lang="ru-RU" dirty="0" smtClean="0">
                <a:latin typeface="Times New Roman" pitchFamily="18" charset="0"/>
                <a:cs typeface="Times New Roman" pitchFamily="18" charset="0"/>
              </a:rPr>
              <a:t>. Курение сигарет с фильтром абсолютно безопасно</a:t>
            </a:r>
          </a:p>
          <a:p>
            <a:endParaRPr lang="ru-RU" dirty="0"/>
          </a:p>
        </p:txBody>
      </p:sp>
      <p:sp>
        <p:nvSpPr>
          <p:cNvPr id="4" name="Нижний колонтитул 3"/>
          <p:cNvSpPr>
            <a:spLocks noGrp="1"/>
          </p:cNvSpPr>
          <p:nvPr>
            <p:ph type="ftr" sz="quarter" idx="11"/>
          </p:nvPr>
        </p:nvSpPr>
        <p:spPr/>
        <p:txBody>
          <a:bodyPr/>
          <a:lstStyle/>
          <a:p>
            <a:endParaRPr lang="ru-RU" dirty="0">
              <a:solidFill>
                <a:prstClr val="black">
                  <a:tint val="75000"/>
                </a:prst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r>
            <a:br>
              <a:rPr lang="ru-RU" dirty="0" smtClean="0"/>
            </a:br>
            <a:endParaRPr lang="ru-RU" dirty="0"/>
          </a:p>
        </p:txBody>
      </p:sp>
      <p:sp>
        <p:nvSpPr>
          <p:cNvPr id="3" name="Содержимое 2"/>
          <p:cNvSpPr>
            <a:spLocks noGrp="1"/>
          </p:cNvSpPr>
          <p:nvPr>
            <p:ph idx="1"/>
          </p:nvPr>
        </p:nvSpPr>
        <p:spPr>
          <a:xfrm>
            <a:off x="457200" y="642918"/>
            <a:ext cx="8229600" cy="5483245"/>
          </a:xfrm>
        </p:spPr>
        <p:txBody>
          <a:bodyPr>
            <a:normAutofit fontScale="92500"/>
          </a:bodyPr>
          <a:lstStyle/>
          <a:p>
            <a:r>
              <a:rPr lang="ru-RU" dirty="0" smtClean="0">
                <a:latin typeface="Times New Roman" pitchFamily="18" charset="0"/>
                <a:cs typeface="Times New Roman" pitchFamily="18" charset="0"/>
              </a:rPr>
              <a:t>Каковы </a:t>
            </a:r>
            <a:r>
              <a:rPr lang="ru-RU" dirty="0" smtClean="0">
                <a:latin typeface="Times New Roman" pitchFamily="18" charset="0"/>
                <a:cs typeface="Times New Roman" pitchFamily="18" charset="0"/>
              </a:rPr>
              <a:t>современные причины </a:t>
            </a:r>
            <a:r>
              <a:rPr lang="ru-RU" dirty="0" err="1" smtClean="0">
                <a:latin typeface="Times New Roman" pitchFamily="18" charset="0"/>
                <a:cs typeface="Times New Roman" pitchFamily="18" charset="0"/>
              </a:rPr>
              <a:t>табакокурения</a:t>
            </a:r>
            <a:r>
              <a:rPr lang="ru-RU" dirty="0" smtClean="0">
                <a:latin typeface="Times New Roman" pitchFamily="18" charset="0"/>
                <a:cs typeface="Times New Roman" pitchFamily="18" charset="0"/>
              </a:rPr>
              <a:t>?</a:t>
            </a:r>
          </a:p>
          <a:p>
            <a:pPr>
              <a:buNone/>
            </a:pPr>
            <a:r>
              <a:rPr lang="ru-RU" dirty="0" smtClean="0"/>
              <a:t> </a:t>
            </a:r>
          </a:p>
          <a:p>
            <a:r>
              <a:rPr lang="ru-RU" b="1" dirty="0" smtClean="0">
                <a:latin typeface="Times New Roman" pitchFamily="18" charset="0"/>
                <a:cs typeface="Times New Roman" pitchFamily="18" charset="0"/>
              </a:rPr>
              <a:t>А. Любопытство</a:t>
            </a:r>
          </a:p>
          <a:p>
            <a:r>
              <a:rPr lang="ru-RU" dirty="0" smtClean="0">
                <a:latin typeface="Times New Roman" pitchFamily="18" charset="0"/>
                <a:cs typeface="Times New Roman" pitchFamily="18" charset="0"/>
              </a:rPr>
              <a:t>В. Безвредность (есть сигареты с фильтрами и кальяны)</a:t>
            </a:r>
          </a:p>
          <a:p>
            <a:r>
              <a:rPr lang="ru-RU" dirty="0" smtClean="0">
                <a:latin typeface="Times New Roman" pitchFamily="18" charset="0"/>
                <a:cs typeface="Times New Roman" pitchFamily="18" charset="0"/>
              </a:rPr>
              <a:t>С. Среди девушек немалую роль играет мода, стремление «выглядеть красивой»</a:t>
            </a:r>
          </a:p>
          <a:p>
            <a:r>
              <a:rPr lang="en-US" dirty="0" smtClean="0">
                <a:latin typeface="Times New Roman" pitchFamily="18" charset="0"/>
                <a:cs typeface="Times New Roman" pitchFamily="18" charset="0"/>
              </a:rPr>
              <a:t>D</a:t>
            </a:r>
            <a:r>
              <a:rPr lang="ru-RU" dirty="0" smtClean="0">
                <a:latin typeface="Times New Roman" pitchFamily="18" charset="0"/>
                <a:cs typeface="Times New Roman" pitchFamily="18" charset="0"/>
              </a:rPr>
              <a:t>. Стремление подражать взрослым</a:t>
            </a:r>
          </a:p>
          <a:p>
            <a:r>
              <a:rPr lang="ru-RU" dirty="0" smtClean="0">
                <a:latin typeface="Times New Roman" pitchFamily="18" charset="0"/>
                <a:cs typeface="Times New Roman" pitchFamily="18" charset="0"/>
              </a:rPr>
              <a:t>Е. Постоянный прилив энергии и высокая работоспособность</a:t>
            </a:r>
          </a:p>
          <a:p>
            <a:pPr lvl="0"/>
            <a:endParaRPr lang="ru-RU" dirty="0"/>
          </a:p>
        </p:txBody>
      </p:sp>
      <p:sp>
        <p:nvSpPr>
          <p:cNvPr id="4" name="Нижний колонтитул 3"/>
          <p:cNvSpPr>
            <a:spLocks noGrp="1"/>
          </p:cNvSpPr>
          <p:nvPr>
            <p:ph type="ftr" sz="quarter" idx="11"/>
          </p:nvPr>
        </p:nvSpPr>
        <p:spPr/>
        <p:txBody>
          <a:bodyPr/>
          <a:lstStyle/>
          <a:p>
            <a:endParaRPr lang="ru-RU" dirty="0">
              <a:solidFill>
                <a:prstClr val="black">
                  <a:tint val="75000"/>
                </a:prst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200" b="1" dirty="0" smtClean="0">
                <a:latin typeface="Times New Roman" pitchFamily="18" charset="0"/>
                <a:cs typeface="Times New Roman" pitchFamily="18" charset="0"/>
              </a:rPr>
              <a:t>9 класс. Перед </a:t>
            </a:r>
            <a:r>
              <a:rPr lang="ru-RU" sz="2200" b="1" dirty="0" smtClean="0">
                <a:latin typeface="Times New Roman" pitchFamily="18" charset="0"/>
                <a:cs typeface="Times New Roman" pitchFamily="18" charset="0"/>
              </a:rPr>
              <a:t>вами схема «Круговорот веществ и поток энергии в природе». Используя данную схему, выполните задание «Письмо с дырками» вставляя недостающие слова.</a:t>
            </a:r>
            <a:r>
              <a:rPr lang="ru-RU" sz="2000" dirty="0" smtClean="0"/>
              <a:t/>
            </a:r>
            <a:br>
              <a:rPr lang="ru-RU" sz="2000" dirty="0" smtClean="0"/>
            </a:br>
            <a:endParaRPr lang="ru-RU" sz="2000" dirty="0">
              <a:latin typeface="Times New Roman" pitchFamily="18" charset="0"/>
              <a:cs typeface="Times New Roman" pitchFamily="18" charset="0"/>
            </a:endParaRPr>
          </a:p>
        </p:txBody>
      </p:sp>
      <p:sp>
        <p:nvSpPr>
          <p:cNvPr id="4" name="Нижний колонтитул 3"/>
          <p:cNvSpPr>
            <a:spLocks noGrp="1"/>
          </p:cNvSpPr>
          <p:nvPr>
            <p:ph type="ftr" sz="quarter" idx="11"/>
          </p:nvPr>
        </p:nvSpPr>
        <p:spPr/>
        <p:txBody>
          <a:bodyPr/>
          <a:lstStyle/>
          <a:p>
            <a:endParaRPr lang="ru-RU" dirty="0">
              <a:solidFill>
                <a:prstClr val="black">
                  <a:tint val="75000"/>
                </a:prstClr>
              </a:solidFill>
            </a:endParaRPr>
          </a:p>
        </p:txBody>
      </p:sp>
      <p:pic>
        <p:nvPicPr>
          <p:cNvPr id="5" name="Содержимое 4" descr="https://ecobloger.ru/wp-content/uploads/2018/04/2-5.jpg"/>
          <p:cNvPicPr>
            <a:picLocks noGrp="1"/>
          </p:cNvPicPr>
          <p:nvPr>
            <p:ph idx="1"/>
          </p:nvPr>
        </p:nvPicPr>
        <p:blipFill>
          <a:blip r:embed="rId2" cstate="print">
            <a:extLst>
              <a:ext uri="{28A0092B-C50C-407E-A947-70E740481C1C}">
                <a14:useLocalDpi xmlns="" xmlns:wpc="http://schemas.microsoft.com/office/word/2010/wordprocessingCanvas" xmlns:cx="http://schemas.microsoft.com/office/drawing/2014/chartex"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1554691" y="1600200"/>
            <a:ext cx="6034617" cy="4525963"/>
          </a:xfrm>
          <a:prstGeom prst="rect">
            <a:avLst/>
          </a:prstGeom>
          <a:noFill/>
          <a:ln>
            <a:noFill/>
          </a:ln>
        </p:spPr>
      </p:pic>
    </p:spTree>
    <p:extLst>
      <p:ext uri="{BB962C8B-B14F-4D97-AF65-F5344CB8AC3E}">
        <p14:creationId xmlns:p14="http://schemas.microsoft.com/office/powerpoint/2010/main" xmlns="" val="3211128113"/>
      </p:ext>
    </p:extLst>
  </p:cSld>
  <p:clrMapOvr>
    <a:masterClrMapping/>
  </p:clrMapOvr>
</p:sld>
</file>

<file path=ppt/theme/theme1.xml><?xml version="1.0" encoding="utf-8"?>
<a:theme xmlns:a="http://schemas.openxmlformats.org/drawingml/2006/main" name="2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1140</TotalTime>
  <Words>672</Words>
  <Application>Microsoft Office PowerPoint</Application>
  <PresentationFormat>Экран (4:3)</PresentationFormat>
  <Paragraphs>100</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2_Тема Office</vt:lpstr>
      <vt:lpstr> </vt:lpstr>
      <vt:lpstr>Слайд 2</vt:lpstr>
      <vt:lpstr>                                            5 класс. На Руси издавна пекли хлеб из теста, заквашенного дрожжами. Дрожжи- это тоже грибы, только (это исключение) они представляют собой отдельные круглые клетки, которые при размножении (делении) легко расходятся. Выберите и расположите в правильном порядке пункты инструкции по проведению эксперимента, по выяснению  условий благоприятных для размножения дрожжей   </vt:lpstr>
      <vt:lpstr>Слайд 4</vt:lpstr>
      <vt:lpstr>Слайд 5</vt:lpstr>
      <vt:lpstr>                      Какова была цель проведенного эксперимента? Выберите наиболее верный ответ. </vt:lpstr>
      <vt:lpstr>8 класс. КУРЕНИЕ ТАБАКА </vt:lpstr>
      <vt:lpstr> </vt:lpstr>
      <vt:lpstr>9 класс. Перед вами схема «Круговорот веществ и поток энергии в природе». Используя данную схему, выполните задание «Письмо с дырками» вставляя недостающие слова. </vt:lpstr>
      <vt:lpstr>«Письмо с дырками» </vt:lpstr>
      <vt:lpstr>10 класс. Проанализируйте график зависимости частоты рождения детей с синдромом Дауна от возраста матери </vt:lpstr>
      <vt:lpstr>10 - 11 класс. Кариограммы используют для диагностики наследственных заболеваний. Соотнесите изображения кариотипов человека с их описаниями. </vt:lpstr>
      <vt:lpstr>РЕКОМЕНДАЦИИ УЧИТЕЛЮ: </vt:lpstr>
      <vt:lpstr>Слайд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Чеботова</dc:creator>
  <cp:lastModifiedBy>Арам</cp:lastModifiedBy>
  <cp:revision>92</cp:revision>
  <dcterms:created xsi:type="dcterms:W3CDTF">2015-08-22T15:35:39Z</dcterms:created>
  <dcterms:modified xsi:type="dcterms:W3CDTF">2022-01-25T18:40:15Z</dcterms:modified>
</cp:coreProperties>
</file>