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20"/>
  </p:notesMasterIdLst>
  <p:sldIdLst>
    <p:sldId id="258" r:id="rId2"/>
    <p:sldId id="297" r:id="rId3"/>
    <p:sldId id="295" r:id="rId4"/>
    <p:sldId id="276" r:id="rId5"/>
    <p:sldId id="306" r:id="rId6"/>
    <p:sldId id="312" r:id="rId7"/>
    <p:sldId id="301" r:id="rId8"/>
    <p:sldId id="288" r:id="rId9"/>
    <p:sldId id="281" r:id="rId10"/>
    <p:sldId id="299" r:id="rId11"/>
    <p:sldId id="313" r:id="rId12"/>
    <p:sldId id="314" r:id="rId13"/>
    <p:sldId id="265" r:id="rId14"/>
    <p:sldId id="264" r:id="rId15"/>
    <p:sldId id="315" r:id="rId16"/>
    <p:sldId id="303" r:id="rId17"/>
    <p:sldId id="257" r:id="rId18"/>
    <p:sldId id="318" r:id="rId19"/>
  </p:sldIdLst>
  <p:sldSz cx="19080163" cy="10799763"/>
  <p:notesSz cx="6797675" cy="9928225"/>
  <p:embeddedFontLst>
    <p:embeddedFont>
      <p:font typeface="Calibri Light" panose="020F0302020204030204" pitchFamily="34" charset="0"/>
      <p:regular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  <p:embeddedFont>
      <p:font typeface="Segoe UI Semilight" panose="020B0402040204020203" pitchFamily="34" charset="0"/>
      <p:regular r:id="rId31"/>
      <p:italic r:id="rId32"/>
    </p:embeddedFont>
    <p:embeddedFont>
      <p:font typeface="Franklin Gothic Demi Cond" panose="020B0706030402020204" pitchFamily="34" charset="0"/>
      <p:regular r:id="rId33"/>
    </p:embeddedFont>
    <p:embeddedFont>
      <p:font typeface="Cambria" panose="02040503050406030204" pitchFamily="18" charset="0"/>
      <p:regular r:id="rId34"/>
      <p:bold r:id="rId35"/>
      <p:italic r:id="rId36"/>
      <p:boldItalic r:id="rId37"/>
    </p:embeddedFont>
    <p:embeddedFont>
      <p:font typeface="Franklin Gothic Demi" panose="020B0703020102020204" pitchFamily="34" charset="0"/>
      <p:regular r:id="rId38"/>
      <p:italic r:id="rId39"/>
    </p:embeddedFont>
    <p:embeddedFont>
      <p:font typeface="Franklin Gothic Book" panose="020B0503020102020204" pitchFamily="34" charset="0"/>
      <p:regular r:id="rId40"/>
      <p:italic r:id="rId41"/>
    </p:embeddedFont>
    <p:embeddedFont>
      <p:font typeface="Arial Narrow" panose="020B0606020202030204" pitchFamily="34" charset="0"/>
      <p:regular r:id="rId42"/>
      <p:bold r:id="rId43"/>
      <p:italic r:id="rId44"/>
      <p:boldItalic r:id="rId45"/>
    </p:embeddedFont>
    <p:embeddedFont>
      <p:font typeface="Roboto Condensed" panose="020B0604020202020204" charset="0"/>
      <p:regular r:id="rId46"/>
      <p:bold r:id="rId47"/>
      <p:italic r:id="rId48"/>
      <p:boldItalic r:id="rId49"/>
    </p:embeddedFont>
    <p:embeddedFont>
      <p:font typeface="Roboto Thin" panose="020B0604020202020204" charset="0"/>
      <p:regular r:id="rId50"/>
      <p:italic r:id="rId51"/>
    </p:embeddedFont>
    <p:embeddedFont>
      <p:font typeface="Roboto" panose="020B0604020202020204" charset="0"/>
      <p:regular r:id="rId52"/>
      <p:bold r:id="rId53"/>
      <p:italic r:id="rId54"/>
      <p:boldItalic r:id="rId55"/>
    </p:embeddedFont>
  </p:embeddedFontLst>
  <p:defaultTextStyle>
    <a:defPPr>
      <a:defRPr lang="ru-RU"/>
    </a:defPPr>
    <a:lvl1pPr marL="0" algn="l" defTabSz="1342795" rtl="0" eaLnBrk="1" latinLnBrk="0" hangingPunct="1">
      <a:defRPr sz="2643" kern="1200">
        <a:solidFill>
          <a:schemeClr val="tx1"/>
        </a:solidFill>
        <a:latin typeface="+mn-lt"/>
        <a:ea typeface="+mn-ea"/>
        <a:cs typeface="+mn-cs"/>
      </a:defRPr>
    </a:lvl1pPr>
    <a:lvl2pPr marL="671397" algn="l" defTabSz="1342795" rtl="0" eaLnBrk="1" latinLnBrk="0" hangingPunct="1">
      <a:defRPr sz="2643" kern="1200">
        <a:solidFill>
          <a:schemeClr val="tx1"/>
        </a:solidFill>
        <a:latin typeface="+mn-lt"/>
        <a:ea typeface="+mn-ea"/>
        <a:cs typeface="+mn-cs"/>
      </a:defRPr>
    </a:lvl2pPr>
    <a:lvl3pPr marL="1342795" algn="l" defTabSz="1342795" rtl="0" eaLnBrk="1" latinLnBrk="0" hangingPunct="1">
      <a:defRPr sz="2643" kern="1200">
        <a:solidFill>
          <a:schemeClr val="tx1"/>
        </a:solidFill>
        <a:latin typeface="+mn-lt"/>
        <a:ea typeface="+mn-ea"/>
        <a:cs typeface="+mn-cs"/>
      </a:defRPr>
    </a:lvl3pPr>
    <a:lvl4pPr marL="2014192" algn="l" defTabSz="1342795" rtl="0" eaLnBrk="1" latinLnBrk="0" hangingPunct="1">
      <a:defRPr sz="2643" kern="1200">
        <a:solidFill>
          <a:schemeClr val="tx1"/>
        </a:solidFill>
        <a:latin typeface="+mn-lt"/>
        <a:ea typeface="+mn-ea"/>
        <a:cs typeface="+mn-cs"/>
      </a:defRPr>
    </a:lvl4pPr>
    <a:lvl5pPr marL="2685589" algn="l" defTabSz="1342795" rtl="0" eaLnBrk="1" latinLnBrk="0" hangingPunct="1">
      <a:defRPr sz="2643" kern="1200">
        <a:solidFill>
          <a:schemeClr val="tx1"/>
        </a:solidFill>
        <a:latin typeface="+mn-lt"/>
        <a:ea typeface="+mn-ea"/>
        <a:cs typeface="+mn-cs"/>
      </a:defRPr>
    </a:lvl5pPr>
    <a:lvl6pPr marL="3356986" algn="l" defTabSz="1342795" rtl="0" eaLnBrk="1" latinLnBrk="0" hangingPunct="1">
      <a:defRPr sz="2643" kern="1200">
        <a:solidFill>
          <a:schemeClr val="tx1"/>
        </a:solidFill>
        <a:latin typeface="+mn-lt"/>
        <a:ea typeface="+mn-ea"/>
        <a:cs typeface="+mn-cs"/>
      </a:defRPr>
    </a:lvl6pPr>
    <a:lvl7pPr marL="4028384" algn="l" defTabSz="1342795" rtl="0" eaLnBrk="1" latinLnBrk="0" hangingPunct="1">
      <a:defRPr sz="2643" kern="1200">
        <a:solidFill>
          <a:schemeClr val="tx1"/>
        </a:solidFill>
        <a:latin typeface="+mn-lt"/>
        <a:ea typeface="+mn-ea"/>
        <a:cs typeface="+mn-cs"/>
      </a:defRPr>
    </a:lvl7pPr>
    <a:lvl8pPr marL="4699781" algn="l" defTabSz="1342795" rtl="0" eaLnBrk="1" latinLnBrk="0" hangingPunct="1">
      <a:defRPr sz="2643" kern="1200">
        <a:solidFill>
          <a:schemeClr val="tx1"/>
        </a:solidFill>
        <a:latin typeface="+mn-lt"/>
        <a:ea typeface="+mn-ea"/>
        <a:cs typeface="+mn-cs"/>
      </a:defRPr>
    </a:lvl8pPr>
    <a:lvl9pPr marL="5371178" algn="l" defTabSz="1342795" rtl="0" eaLnBrk="1" latinLnBrk="0" hangingPunct="1">
      <a:defRPr sz="26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brovskiy.1912@mail.ru" initials="d" lastIdx="1" clrIdx="0">
    <p:extLst>
      <p:ext uri="{19B8F6BF-5375-455C-9EA6-DF929625EA0E}">
        <p15:presenceInfo xmlns:p15="http://schemas.microsoft.com/office/powerpoint/2012/main" userId="36b34509f16e13f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9D"/>
    <a:srgbClr val="052427"/>
    <a:srgbClr val="017295"/>
    <a:srgbClr val="E0CE90"/>
    <a:srgbClr val="FF6565"/>
    <a:srgbClr val="02B9F3"/>
    <a:srgbClr val="333F50"/>
    <a:srgbClr val="CFAFE7"/>
    <a:srgbClr val="441D61"/>
    <a:srgbClr val="90E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08" autoAdjust="0"/>
    <p:restoredTop sz="94009" autoAdjust="0"/>
  </p:normalViewPr>
  <p:slideViewPr>
    <p:cSldViewPr snapToGrid="0">
      <p:cViewPr varScale="1">
        <p:scale>
          <a:sx n="51" d="100"/>
          <a:sy n="51" d="100"/>
        </p:scale>
        <p:origin x="1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font" Target="fonts/font27.fntdata"/><Relationship Id="rId50" Type="http://schemas.openxmlformats.org/officeDocument/2006/relationships/font" Target="fonts/font30.fntdata"/><Relationship Id="rId55" Type="http://schemas.openxmlformats.org/officeDocument/2006/relationships/font" Target="fonts/font3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font" Target="fonts/font26.fntdata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54" Type="http://schemas.openxmlformats.org/officeDocument/2006/relationships/font" Target="fonts/font3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font" Target="fonts/font25.fntdata"/><Relationship Id="rId53" Type="http://schemas.openxmlformats.org/officeDocument/2006/relationships/font" Target="fonts/font33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49" Type="http://schemas.openxmlformats.org/officeDocument/2006/relationships/font" Target="fonts/font29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font" Target="fonts/font24.fntdata"/><Relationship Id="rId52" Type="http://schemas.openxmlformats.org/officeDocument/2006/relationships/font" Target="fonts/font32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48" Type="http://schemas.openxmlformats.org/officeDocument/2006/relationships/font" Target="fonts/font28.fntdata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font" Target="fonts/font31.fntdata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967"/>
          </a:xfrm>
          <a:prstGeom prst="rect">
            <a:avLst/>
          </a:prstGeom>
        </p:spPr>
        <p:txBody>
          <a:bodyPr vert="horz" lIns="91720" tIns="45860" rIns="91720" bIns="4586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967"/>
          </a:xfrm>
          <a:prstGeom prst="rect">
            <a:avLst/>
          </a:prstGeom>
        </p:spPr>
        <p:txBody>
          <a:bodyPr vert="horz" lIns="91720" tIns="45860" rIns="91720" bIns="45860" rtlCol="0"/>
          <a:lstStyle>
            <a:lvl1pPr algn="r">
              <a:defRPr sz="1200"/>
            </a:lvl1pPr>
          </a:lstStyle>
          <a:p>
            <a:fld id="{F69DC19E-363E-45C3-A995-7B541772B78E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41425"/>
            <a:ext cx="59150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20" tIns="45860" rIns="91720" bIns="4586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77552"/>
            <a:ext cx="5438775" cy="3909049"/>
          </a:xfrm>
          <a:prstGeom prst="rect">
            <a:avLst/>
          </a:prstGeom>
        </p:spPr>
        <p:txBody>
          <a:bodyPr vert="horz" lIns="91720" tIns="45860" rIns="91720" bIns="4586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720" tIns="45860" rIns="91720" bIns="4586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431258"/>
            <a:ext cx="2946400" cy="496967"/>
          </a:xfrm>
          <a:prstGeom prst="rect">
            <a:avLst/>
          </a:prstGeom>
        </p:spPr>
        <p:txBody>
          <a:bodyPr vert="horz" lIns="91720" tIns="45860" rIns="91720" bIns="45860" rtlCol="0" anchor="b"/>
          <a:lstStyle>
            <a:lvl1pPr algn="r">
              <a:defRPr sz="1200"/>
            </a:lvl1pPr>
          </a:lstStyle>
          <a:p>
            <a:fld id="{71D3C42C-E987-4A0F-8E29-D8804C3C6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388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42795" rtl="0" eaLnBrk="1" latinLnBrk="0" hangingPunct="1">
      <a:defRPr sz="1762" kern="1200">
        <a:solidFill>
          <a:schemeClr val="tx1"/>
        </a:solidFill>
        <a:latin typeface="+mn-lt"/>
        <a:ea typeface="+mn-ea"/>
        <a:cs typeface="+mn-cs"/>
      </a:defRPr>
    </a:lvl1pPr>
    <a:lvl2pPr marL="671397" algn="l" defTabSz="1342795" rtl="0" eaLnBrk="1" latinLnBrk="0" hangingPunct="1">
      <a:defRPr sz="1762" kern="1200">
        <a:solidFill>
          <a:schemeClr val="tx1"/>
        </a:solidFill>
        <a:latin typeface="+mn-lt"/>
        <a:ea typeface="+mn-ea"/>
        <a:cs typeface="+mn-cs"/>
      </a:defRPr>
    </a:lvl2pPr>
    <a:lvl3pPr marL="1342795" algn="l" defTabSz="1342795" rtl="0" eaLnBrk="1" latinLnBrk="0" hangingPunct="1">
      <a:defRPr sz="1762" kern="1200">
        <a:solidFill>
          <a:schemeClr val="tx1"/>
        </a:solidFill>
        <a:latin typeface="+mn-lt"/>
        <a:ea typeface="+mn-ea"/>
        <a:cs typeface="+mn-cs"/>
      </a:defRPr>
    </a:lvl3pPr>
    <a:lvl4pPr marL="2014192" algn="l" defTabSz="1342795" rtl="0" eaLnBrk="1" latinLnBrk="0" hangingPunct="1">
      <a:defRPr sz="1762" kern="1200">
        <a:solidFill>
          <a:schemeClr val="tx1"/>
        </a:solidFill>
        <a:latin typeface="+mn-lt"/>
        <a:ea typeface="+mn-ea"/>
        <a:cs typeface="+mn-cs"/>
      </a:defRPr>
    </a:lvl4pPr>
    <a:lvl5pPr marL="2685589" algn="l" defTabSz="1342795" rtl="0" eaLnBrk="1" latinLnBrk="0" hangingPunct="1">
      <a:defRPr sz="1762" kern="1200">
        <a:solidFill>
          <a:schemeClr val="tx1"/>
        </a:solidFill>
        <a:latin typeface="+mn-lt"/>
        <a:ea typeface="+mn-ea"/>
        <a:cs typeface="+mn-cs"/>
      </a:defRPr>
    </a:lvl5pPr>
    <a:lvl6pPr marL="3356986" algn="l" defTabSz="1342795" rtl="0" eaLnBrk="1" latinLnBrk="0" hangingPunct="1">
      <a:defRPr sz="1762" kern="1200">
        <a:solidFill>
          <a:schemeClr val="tx1"/>
        </a:solidFill>
        <a:latin typeface="+mn-lt"/>
        <a:ea typeface="+mn-ea"/>
        <a:cs typeface="+mn-cs"/>
      </a:defRPr>
    </a:lvl6pPr>
    <a:lvl7pPr marL="4028384" algn="l" defTabSz="1342795" rtl="0" eaLnBrk="1" latinLnBrk="0" hangingPunct="1">
      <a:defRPr sz="1762" kern="1200">
        <a:solidFill>
          <a:schemeClr val="tx1"/>
        </a:solidFill>
        <a:latin typeface="+mn-lt"/>
        <a:ea typeface="+mn-ea"/>
        <a:cs typeface="+mn-cs"/>
      </a:defRPr>
    </a:lvl7pPr>
    <a:lvl8pPr marL="4699781" algn="l" defTabSz="1342795" rtl="0" eaLnBrk="1" latinLnBrk="0" hangingPunct="1">
      <a:defRPr sz="1762" kern="1200">
        <a:solidFill>
          <a:schemeClr val="tx1"/>
        </a:solidFill>
        <a:latin typeface="+mn-lt"/>
        <a:ea typeface="+mn-ea"/>
        <a:cs typeface="+mn-cs"/>
      </a:defRPr>
    </a:lvl8pPr>
    <a:lvl9pPr marL="5371178" algn="l" defTabSz="1342795" rtl="0" eaLnBrk="1" latinLnBrk="0" hangingPunct="1">
      <a:defRPr sz="176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3C42C-E987-4A0F-8E29-D8804C3C618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951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3C42C-E987-4A0F-8E29-D8804C3C618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84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1325" y="1241425"/>
            <a:ext cx="59150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3C42C-E987-4A0F-8E29-D8804C3C618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913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3C42C-E987-4A0F-8E29-D8804C3C618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516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3C42C-E987-4A0F-8E29-D8804C3C618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317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5021" y="1767462"/>
            <a:ext cx="14310122" cy="3759917"/>
          </a:xfrm>
        </p:spPr>
        <p:txBody>
          <a:bodyPr anchor="b"/>
          <a:lstStyle>
            <a:lvl1pPr algn="ctr">
              <a:defRPr sz="939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5021" y="5672376"/>
            <a:ext cx="14310122" cy="2607442"/>
          </a:xfrm>
        </p:spPr>
        <p:txBody>
          <a:bodyPr/>
          <a:lstStyle>
            <a:lvl1pPr marL="0" indent="0" algn="ctr">
              <a:buNone/>
              <a:defRPr sz="3756"/>
            </a:lvl1pPr>
            <a:lvl2pPr marL="715518" indent="0" algn="ctr">
              <a:buNone/>
              <a:defRPr sz="3130"/>
            </a:lvl2pPr>
            <a:lvl3pPr marL="1431036" indent="0" algn="ctr">
              <a:buNone/>
              <a:defRPr sz="2817"/>
            </a:lvl3pPr>
            <a:lvl4pPr marL="2146554" indent="0" algn="ctr">
              <a:buNone/>
              <a:defRPr sz="2504"/>
            </a:lvl4pPr>
            <a:lvl5pPr marL="2862072" indent="0" algn="ctr">
              <a:buNone/>
              <a:defRPr sz="2504"/>
            </a:lvl5pPr>
            <a:lvl6pPr marL="3577590" indent="0" algn="ctr">
              <a:buNone/>
              <a:defRPr sz="2504"/>
            </a:lvl6pPr>
            <a:lvl7pPr marL="4293108" indent="0" algn="ctr">
              <a:buNone/>
              <a:defRPr sz="2504"/>
            </a:lvl7pPr>
            <a:lvl8pPr marL="5008626" indent="0" algn="ctr">
              <a:buNone/>
              <a:defRPr sz="2504"/>
            </a:lvl8pPr>
            <a:lvl9pPr marL="5724144" indent="0" algn="ctr">
              <a:buNone/>
              <a:defRPr sz="250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F9E7-DA8A-4BC4-8A77-F6335F422B49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6300-D64B-453C-8EF1-7DDDFCD91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44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F9E7-DA8A-4BC4-8A77-F6335F422B49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6300-D64B-453C-8EF1-7DDDFCD91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785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654242" y="574987"/>
            <a:ext cx="4114160" cy="91523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11761" y="574987"/>
            <a:ext cx="12103978" cy="91523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F9E7-DA8A-4BC4-8A77-F6335F422B49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6300-D64B-453C-8EF1-7DDDFCD91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42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F9E7-DA8A-4BC4-8A77-F6335F422B49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6300-D64B-453C-8EF1-7DDDFCD91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252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823" y="2692442"/>
            <a:ext cx="16456641" cy="4492401"/>
          </a:xfrm>
        </p:spPr>
        <p:txBody>
          <a:bodyPr anchor="b"/>
          <a:lstStyle>
            <a:lvl1pPr>
              <a:defRPr sz="939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1823" y="7227343"/>
            <a:ext cx="16456641" cy="2362447"/>
          </a:xfrm>
        </p:spPr>
        <p:txBody>
          <a:bodyPr/>
          <a:lstStyle>
            <a:lvl1pPr marL="0" indent="0">
              <a:buNone/>
              <a:defRPr sz="3756">
                <a:solidFill>
                  <a:schemeClr val="tx1">
                    <a:tint val="75000"/>
                  </a:schemeClr>
                </a:solidFill>
              </a:defRPr>
            </a:lvl1pPr>
            <a:lvl2pPr marL="715518" indent="0">
              <a:buNone/>
              <a:defRPr sz="3130">
                <a:solidFill>
                  <a:schemeClr val="tx1">
                    <a:tint val="75000"/>
                  </a:schemeClr>
                </a:solidFill>
              </a:defRPr>
            </a:lvl2pPr>
            <a:lvl3pPr marL="1431036" indent="0">
              <a:buNone/>
              <a:defRPr sz="2817">
                <a:solidFill>
                  <a:schemeClr val="tx1">
                    <a:tint val="75000"/>
                  </a:schemeClr>
                </a:solidFill>
              </a:defRPr>
            </a:lvl3pPr>
            <a:lvl4pPr marL="2146554" indent="0">
              <a:buNone/>
              <a:defRPr sz="2504">
                <a:solidFill>
                  <a:schemeClr val="tx1">
                    <a:tint val="75000"/>
                  </a:schemeClr>
                </a:solidFill>
              </a:defRPr>
            </a:lvl4pPr>
            <a:lvl5pPr marL="2862072" indent="0">
              <a:buNone/>
              <a:defRPr sz="2504">
                <a:solidFill>
                  <a:schemeClr val="tx1">
                    <a:tint val="75000"/>
                  </a:schemeClr>
                </a:solidFill>
              </a:defRPr>
            </a:lvl5pPr>
            <a:lvl6pPr marL="3577590" indent="0">
              <a:buNone/>
              <a:defRPr sz="2504">
                <a:solidFill>
                  <a:schemeClr val="tx1">
                    <a:tint val="75000"/>
                  </a:schemeClr>
                </a:solidFill>
              </a:defRPr>
            </a:lvl6pPr>
            <a:lvl7pPr marL="4293108" indent="0">
              <a:buNone/>
              <a:defRPr sz="2504">
                <a:solidFill>
                  <a:schemeClr val="tx1">
                    <a:tint val="75000"/>
                  </a:schemeClr>
                </a:solidFill>
              </a:defRPr>
            </a:lvl7pPr>
            <a:lvl8pPr marL="5008626" indent="0">
              <a:buNone/>
              <a:defRPr sz="2504">
                <a:solidFill>
                  <a:schemeClr val="tx1">
                    <a:tint val="75000"/>
                  </a:schemeClr>
                </a:solidFill>
              </a:defRPr>
            </a:lvl8pPr>
            <a:lvl9pPr marL="5724144" indent="0">
              <a:buNone/>
              <a:defRPr sz="25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F9E7-DA8A-4BC4-8A77-F6335F422B49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6300-D64B-453C-8EF1-7DDDFCD91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05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1761" y="2874937"/>
            <a:ext cx="8109069" cy="68523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59333" y="2874937"/>
            <a:ext cx="8109069" cy="68523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F9E7-DA8A-4BC4-8A77-F6335F422B49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6300-D64B-453C-8EF1-7DDDFCD91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23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246" y="574988"/>
            <a:ext cx="16456641" cy="208745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4247" y="2647443"/>
            <a:ext cx="8071803" cy="1297471"/>
          </a:xfrm>
        </p:spPr>
        <p:txBody>
          <a:bodyPr anchor="b"/>
          <a:lstStyle>
            <a:lvl1pPr marL="0" indent="0">
              <a:buNone/>
              <a:defRPr sz="3756" b="1"/>
            </a:lvl1pPr>
            <a:lvl2pPr marL="715518" indent="0">
              <a:buNone/>
              <a:defRPr sz="3130" b="1"/>
            </a:lvl2pPr>
            <a:lvl3pPr marL="1431036" indent="0">
              <a:buNone/>
              <a:defRPr sz="2817" b="1"/>
            </a:lvl3pPr>
            <a:lvl4pPr marL="2146554" indent="0">
              <a:buNone/>
              <a:defRPr sz="2504" b="1"/>
            </a:lvl4pPr>
            <a:lvl5pPr marL="2862072" indent="0">
              <a:buNone/>
              <a:defRPr sz="2504" b="1"/>
            </a:lvl5pPr>
            <a:lvl6pPr marL="3577590" indent="0">
              <a:buNone/>
              <a:defRPr sz="2504" b="1"/>
            </a:lvl6pPr>
            <a:lvl7pPr marL="4293108" indent="0">
              <a:buNone/>
              <a:defRPr sz="2504" b="1"/>
            </a:lvl7pPr>
            <a:lvl8pPr marL="5008626" indent="0">
              <a:buNone/>
              <a:defRPr sz="2504" b="1"/>
            </a:lvl8pPr>
            <a:lvl9pPr marL="5724144" indent="0">
              <a:buNone/>
              <a:defRPr sz="250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4247" y="3944914"/>
            <a:ext cx="8071803" cy="58023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59333" y="2647443"/>
            <a:ext cx="8111554" cy="1297471"/>
          </a:xfrm>
        </p:spPr>
        <p:txBody>
          <a:bodyPr anchor="b"/>
          <a:lstStyle>
            <a:lvl1pPr marL="0" indent="0">
              <a:buNone/>
              <a:defRPr sz="3756" b="1"/>
            </a:lvl1pPr>
            <a:lvl2pPr marL="715518" indent="0">
              <a:buNone/>
              <a:defRPr sz="3130" b="1"/>
            </a:lvl2pPr>
            <a:lvl3pPr marL="1431036" indent="0">
              <a:buNone/>
              <a:defRPr sz="2817" b="1"/>
            </a:lvl3pPr>
            <a:lvl4pPr marL="2146554" indent="0">
              <a:buNone/>
              <a:defRPr sz="2504" b="1"/>
            </a:lvl4pPr>
            <a:lvl5pPr marL="2862072" indent="0">
              <a:buNone/>
              <a:defRPr sz="2504" b="1"/>
            </a:lvl5pPr>
            <a:lvl6pPr marL="3577590" indent="0">
              <a:buNone/>
              <a:defRPr sz="2504" b="1"/>
            </a:lvl6pPr>
            <a:lvl7pPr marL="4293108" indent="0">
              <a:buNone/>
              <a:defRPr sz="2504" b="1"/>
            </a:lvl7pPr>
            <a:lvl8pPr marL="5008626" indent="0">
              <a:buNone/>
              <a:defRPr sz="2504" b="1"/>
            </a:lvl8pPr>
            <a:lvl9pPr marL="5724144" indent="0">
              <a:buNone/>
              <a:defRPr sz="250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59333" y="3944914"/>
            <a:ext cx="8111554" cy="58023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F9E7-DA8A-4BC4-8A77-F6335F422B49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6300-D64B-453C-8EF1-7DDDFCD91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66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F9E7-DA8A-4BC4-8A77-F6335F422B49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6300-D64B-453C-8EF1-7DDDFCD91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07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F9E7-DA8A-4BC4-8A77-F6335F422B49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6300-D64B-453C-8EF1-7DDDFCD91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84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247" y="719984"/>
            <a:ext cx="6153849" cy="2519945"/>
          </a:xfrm>
        </p:spPr>
        <p:txBody>
          <a:bodyPr anchor="b"/>
          <a:lstStyle>
            <a:lvl1pPr>
              <a:defRPr sz="500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1554" y="1554966"/>
            <a:ext cx="9659333" cy="7674832"/>
          </a:xfrm>
        </p:spPr>
        <p:txBody>
          <a:bodyPr/>
          <a:lstStyle>
            <a:lvl1pPr>
              <a:defRPr sz="5008"/>
            </a:lvl1pPr>
            <a:lvl2pPr>
              <a:defRPr sz="4382"/>
            </a:lvl2pPr>
            <a:lvl3pPr>
              <a:defRPr sz="3756"/>
            </a:lvl3pPr>
            <a:lvl4pPr>
              <a:defRPr sz="3130"/>
            </a:lvl4pPr>
            <a:lvl5pPr>
              <a:defRPr sz="3130"/>
            </a:lvl5pPr>
            <a:lvl6pPr>
              <a:defRPr sz="3130"/>
            </a:lvl6pPr>
            <a:lvl7pPr>
              <a:defRPr sz="3130"/>
            </a:lvl7pPr>
            <a:lvl8pPr>
              <a:defRPr sz="3130"/>
            </a:lvl8pPr>
            <a:lvl9pPr>
              <a:defRPr sz="313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4247" y="3239929"/>
            <a:ext cx="6153849" cy="6002369"/>
          </a:xfrm>
        </p:spPr>
        <p:txBody>
          <a:bodyPr/>
          <a:lstStyle>
            <a:lvl1pPr marL="0" indent="0">
              <a:buNone/>
              <a:defRPr sz="2504"/>
            </a:lvl1pPr>
            <a:lvl2pPr marL="715518" indent="0">
              <a:buNone/>
              <a:defRPr sz="2191"/>
            </a:lvl2pPr>
            <a:lvl3pPr marL="1431036" indent="0">
              <a:buNone/>
              <a:defRPr sz="1878"/>
            </a:lvl3pPr>
            <a:lvl4pPr marL="2146554" indent="0">
              <a:buNone/>
              <a:defRPr sz="1565"/>
            </a:lvl4pPr>
            <a:lvl5pPr marL="2862072" indent="0">
              <a:buNone/>
              <a:defRPr sz="1565"/>
            </a:lvl5pPr>
            <a:lvl6pPr marL="3577590" indent="0">
              <a:buNone/>
              <a:defRPr sz="1565"/>
            </a:lvl6pPr>
            <a:lvl7pPr marL="4293108" indent="0">
              <a:buNone/>
              <a:defRPr sz="1565"/>
            </a:lvl7pPr>
            <a:lvl8pPr marL="5008626" indent="0">
              <a:buNone/>
              <a:defRPr sz="1565"/>
            </a:lvl8pPr>
            <a:lvl9pPr marL="5724144" indent="0">
              <a:buNone/>
              <a:defRPr sz="156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F9E7-DA8A-4BC4-8A77-F6335F422B49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6300-D64B-453C-8EF1-7DDDFCD91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915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247" y="719984"/>
            <a:ext cx="6153849" cy="2519945"/>
          </a:xfrm>
        </p:spPr>
        <p:txBody>
          <a:bodyPr anchor="b"/>
          <a:lstStyle>
            <a:lvl1pPr>
              <a:defRPr sz="500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11554" y="1554966"/>
            <a:ext cx="9659333" cy="7674832"/>
          </a:xfrm>
        </p:spPr>
        <p:txBody>
          <a:bodyPr anchor="t"/>
          <a:lstStyle>
            <a:lvl1pPr marL="0" indent="0">
              <a:buNone/>
              <a:defRPr sz="5008"/>
            </a:lvl1pPr>
            <a:lvl2pPr marL="715518" indent="0">
              <a:buNone/>
              <a:defRPr sz="4382"/>
            </a:lvl2pPr>
            <a:lvl3pPr marL="1431036" indent="0">
              <a:buNone/>
              <a:defRPr sz="3756"/>
            </a:lvl3pPr>
            <a:lvl4pPr marL="2146554" indent="0">
              <a:buNone/>
              <a:defRPr sz="3130"/>
            </a:lvl4pPr>
            <a:lvl5pPr marL="2862072" indent="0">
              <a:buNone/>
              <a:defRPr sz="3130"/>
            </a:lvl5pPr>
            <a:lvl6pPr marL="3577590" indent="0">
              <a:buNone/>
              <a:defRPr sz="3130"/>
            </a:lvl6pPr>
            <a:lvl7pPr marL="4293108" indent="0">
              <a:buNone/>
              <a:defRPr sz="3130"/>
            </a:lvl7pPr>
            <a:lvl8pPr marL="5008626" indent="0">
              <a:buNone/>
              <a:defRPr sz="3130"/>
            </a:lvl8pPr>
            <a:lvl9pPr marL="5724144" indent="0">
              <a:buNone/>
              <a:defRPr sz="313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4247" y="3239929"/>
            <a:ext cx="6153849" cy="6002369"/>
          </a:xfrm>
        </p:spPr>
        <p:txBody>
          <a:bodyPr/>
          <a:lstStyle>
            <a:lvl1pPr marL="0" indent="0">
              <a:buNone/>
              <a:defRPr sz="2504"/>
            </a:lvl1pPr>
            <a:lvl2pPr marL="715518" indent="0">
              <a:buNone/>
              <a:defRPr sz="2191"/>
            </a:lvl2pPr>
            <a:lvl3pPr marL="1431036" indent="0">
              <a:buNone/>
              <a:defRPr sz="1878"/>
            </a:lvl3pPr>
            <a:lvl4pPr marL="2146554" indent="0">
              <a:buNone/>
              <a:defRPr sz="1565"/>
            </a:lvl4pPr>
            <a:lvl5pPr marL="2862072" indent="0">
              <a:buNone/>
              <a:defRPr sz="1565"/>
            </a:lvl5pPr>
            <a:lvl6pPr marL="3577590" indent="0">
              <a:buNone/>
              <a:defRPr sz="1565"/>
            </a:lvl6pPr>
            <a:lvl7pPr marL="4293108" indent="0">
              <a:buNone/>
              <a:defRPr sz="1565"/>
            </a:lvl7pPr>
            <a:lvl8pPr marL="5008626" indent="0">
              <a:buNone/>
              <a:defRPr sz="1565"/>
            </a:lvl8pPr>
            <a:lvl9pPr marL="5724144" indent="0">
              <a:buNone/>
              <a:defRPr sz="156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F9E7-DA8A-4BC4-8A77-F6335F422B49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6300-D64B-453C-8EF1-7DDDFCD91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65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11761" y="574988"/>
            <a:ext cx="16456641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1761" y="2874937"/>
            <a:ext cx="16456641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11761" y="10009781"/>
            <a:ext cx="429303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3F9E7-DA8A-4BC4-8A77-F6335F422B49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20304" y="10009781"/>
            <a:ext cx="6439555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475365" y="10009781"/>
            <a:ext cx="429303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36300-D64B-453C-8EF1-7DDDFCD91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662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431036" rtl="0" eaLnBrk="1" latinLnBrk="0" hangingPunct="1">
        <a:lnSpc>
          <a:spcPct val="90000"/>
        </a:lnSpc>
        <a:spcBef>
          <a:spcPct val="0"/>
        </a:spcBef>
        <a:buNone/>
        <a:defRPr sz="688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759" indent="-357759" algn="l" defTabSz="1431036" rtl="0" eaLnBrk="1" latinLnBrk="0" hangingPunct="1">
        <a:lnSpc>
          <a:spcPct val="90000"/>
        </a:lnSpc>
        <a:spcBef>
          <a:spcPts val="1565"/>
        </a:spcBef>
        <a:buFont typeface="Arial" panose="020B0604020202020204" pitchFamily="34" charset="0"/>
        <a:buChar char="•"/>
        <a:defRPr sz="4382" kern="1200">
          <a:solidFill>
            <a:schemeClr val="tx1"/>
          </a:solidFill>
          <a:latin typeface="+mn-lt"/>
          <a:ea typeface="+mn-ea"/>
          <a:cs typeface="+mn-cs"/>
        </a:defRPr>
      </a:lvl1pPr>
      <a:lvl2pPr marL="1073277" indent="-357759" algn="l" defTabSz="1431036" rtl="0" eaLnBrk="1" latinLnBrk="0" hangingPunct="1">
        <a:lnSpc>
          <a:spcPct val="90000"/>
        </a:lnSpc>
        <a:spcBef>
          <a:spcPts val="783"/>
        </a:spcBef>
        <a:buFont typeface="Arial" panose="020B0604020202020204" pitchFamily="34" charset="0"/>
        <a:buChar char="•"/>
        <a:defRPr sz="3756" kern="1200">
          <a:solidFill>
            <a:schemeClr val="tx1"/>
          </a:solidFill>
          <a:latin typeface="+mn-lt"/>
          <a:ea typeface="+mn-ea"/>
          <a:cs typeface="+mn-cs"/>
        </a:defRPr>
      </a:lvl2pPr>
      <a:lvl3pPr marL="1788795" indent="-357759" algn="l" defTabSz="1431036" rtl="0" eaLnBrk="1" latinLnBrk="0" hangingPunct="1">
        <a:lnSpc>
          <a:spcPct val="90000"/>
        </a:lnSpc>
        <a:spcBef>
          <a:spcPts val="783"/>
        </a:spcBef>
        <a:buFont typeface="Arial" panose="020B0604020202020204" pitchFamily="34" charset="0"/>
        <a:buChar char="•"/>
        <a:defRPr sz="3130" kern="1200">
          <a:solidFill>
            <a:schemeClr val="tx1"/>
          </a:solidFill>
          <a:latin typeface="+mn-lt"/>
          <a:ea typeface="+mn-ea"/>
          <a:cs typeface="+mn-cs"/>
        </a:defRPr>
      </a:lvl3pPr>
      <a:lvl4pPr marL="2504313" indent="-357759" algn="l" defTabSz="1431036" rtl="0" eaLnBrk="1" latinLnBrk="0" hangingPunct="1">
        <a:lnSpc>
          <a:spcPct val="90000"/>
        </a:lnSpc>
        <a:spcBef>
          <a:spcPts val="783"/>
        </a:spcBef>
        <a:buFont typeface="Arial" panose="020B0604020202020204" pitchFamily="34" charset="0"/>
        <a:buChar char="•"/>
        <a:defRPr sz="2817" kern="1200">
          <a:solidFill>
            <a:schemeClr val="tx1"/>
          </a:solidFill>
          <a:latin typeface="+mn-lt"/>
          <a:ea typeface="+mn-ea"/>
          <a:cs typeface="+mn-cs"/>
        </a:defRPr>
      </a:lvl4pPr>
      <a:lvl5pPr marL="3219831" indent="-357759" algn="l" defTabSz="1431036" rtl="0" eaLnBrk="1" latinLnBrk="0" hangingPunct="1">
        <a:lnSpc>
          <a:spcPct val="90000"/>
        </a:lnSpc>
        <a:spcBef>
          <a:spcPts val="783"/>
        </a:spcBef>
        <a:buFont typeface="Arial" panose="020B0604020202020204" pitchFamily="34" charset="0"/>
        <a:buChar char="•"/>
        <a:defRPr sz="2817" kern="1200">
          <a:solidFill>
            <a:schemeClr val="tx1"/>
          </a:solidFill>
          <a:latin typeface="+mn-lt"/>
          <a:ea typeface="+mn-ea"/>
          <a:cs typeface="+mn-cs"/>
        </a:defRPr>
      </a:lvl5pPr>
      <a:lvl6pPr marL="3935349" indent="-357759" algn="l" defTabSz="1431036" rtl="0" eaLnBrk="1" latinLnBrk="0" hangingPunct="1">
        <a:lnSpc>
          <a:spcPct val="90000"/>
        </a:lnSpc>
        <a:spcBef>
          <a:spcPts val="783"/>
        </a:spcBef>
        <a:buFont typeface="Arial" panose="020B0604020202020204" pitchFamily="34" charset="0"/>
        <a:buChar char="•"/>
        <a:defRPr sz="2817" kern="1200">
          <a:solidFill>
            <a:schemeClr val="tx1"/>
          </a:solidFill>
          <a:latin typeface="+mn-lt"/>
          <a:ea typeface="+mn-ea"/>
          <a:cs typeface="+mn-cs"/>
        </a:defRPr>
      </a:lvl6pPr>
      <a:lvl7pPr marL="4650867" indent="-357759" algn="l" defTabSz="1431036" rtl="0" eaLnBrk="1" latinLnBrk="0" hangingPunct="1">
        <a:lnSpc>
          <a:spcPct val="90000"/>
        </a:lnSpc>
        <a:spcBef>
          <a:spcPts val="783"/>
        </a:spcBef>
        <a:buFont typeface="Arial" panose="020B0604020202020204" pitchFamily="34" charset="0"/>
        <a:buChar char="•"/>
        <a:defRPr sz="2817" kern="1200">
          <a:solidFill>
            <a:schemeClr val="tx1"/>
          </a:solidFill>
          <a:latin typeface="+mn-lt"/>
          <a:ea typeface="+mn-ea"/>
          <a:cs typeface="+mn-cs"/>
        </a:defRPr>
      </a:lvl7pPr>
      <a:lvl8pPr marL="5366385" indent="-357759" algn="l" defTabSz="1431036" rtl="0" eaLnBrk="1" latinLnBrk="0" hangingPunct="1">
        <a:lnSpc>
          <a:spcPct val="90000"/>
        </a:lnSpc>
        <a:spcBef>
          <a:spcPts val="783"/>
        </a:spcBef>
        <a:buFont typeface="Arial" panose="020B0604020202020204" pitchFamily="34" charset="0"/>
        <a:buChar char="•"/>
        <a:defRPr sz="2817" kern="1200">
          <a:solidFill>
            <a:schemeClr val="tx1"/>
          </a:solidFill>
          <a:latin typeface="+mn-lt"/>
          <a:ea typeface="+mn-ea"/>
          <a:cs typeface="+mn-cs"/>
        </a:defRPr>
      </a:lvl8pPr>
      <a:lvl9pPr marL="6081903" indent="-357759" algn="l" defTabSz="1431036" rtl="0" eaLnBrk="1" latinLnBrk="0" hangingPunct="1">
        <a:lnSpc>
          <a:spcPct val="90000"/>
        </a:lnSpc>
        <a:spcBef>
          <a:spcPts val="783"/>
        </a:spcBef>
        <a:buFont typeface="Arial" panose="020B0604020202020204" pitchFamily="34" charset="0"/>
        <a:buChar char="•"/>
        <a:defRPr sz="28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31036" rtl="0" eaLnBrk="1" latinLnBrk="0" hangingPunct="1">
        <a:defRPr sz="2817" kern="1200">
          <a:solidFill>
            <a:schemeClr val="tx1"/>
          </a:solidFill>
          <a:latin typeface="+mn-lt"/>
          <a:ea typeface="+mn-ea"/>
          <a:cs typeface="+mn-cs"/>
        </a:defRPr>
      </a:lvl1pPr>
      <a:lvl2pPr marL="715518" algn="l" defTabSz="1431036" rtl="0" eaLnBrk="1" latinLnBrk="0" hangingPunct="1">
        <a:defRPr sz="2817" kern="1200">
          <a:solidFill>
            <a:schemeClr val="tx1"/>
          </a:solidFill>
          <a:latin typeface="+mn-lt"/>
          <a:ea typeface="+mn-ea"/>
          <a:cs typeface="+mn-cs"/>
        </a:defRPr>
      </a:lvl2pPr>
      <a:lvl3pPr marL="1431036" algn="l" defTabSz="1431036" rtl="0" eaLnBrk="1" latinLnBrk="0" hangingPunct="1">
        <a:defRPr sz="2817" kern="1200">
          <a:solidFill>
            <a:schemeClr val="tx1"/>
          </a:solidFill>
          <a:latin typeface="+mn-lt"/>
          <a:ea typeface="+mn-ea"/>
          <a:cs typeface="+mn-cs"/>
        </a:defRPr>
      </a:lvl3pPr>
      <a:lvl4pPr marL="2146554" algn="l" defTabSz="1431036" rtl="0" eaLnBrk="1" latinLnBrk="0" hangingPunct="1">
        <a:defRPr sz="2817" kern="1200">
          <a:solidFill>
            <a:schemeClr val="tx1"/>
          </a:solidFill>
          <a:latin typeface="+mn-lt"/>
          <a:ea typeface="+mn-ea"/>
          <a:cs typeface="+mn-cs"/>
        </a:defRPr>
      </a:lvl4pPr>
      <a:lvl5pPr marL="2862072" algn="l" defTabSz="1431036" rtl="0" eaLnBrk="1" latinLnBrk="0" hangingPunct="1">
        <a:defRPr sz="2817" kern="1200">
          <a:solidFill>
            <a:schemeClr val="tx1"/>
          </a:solidFill>
          <a:latin typeface="+mn-lt"/>
          <a:ea typeface="+mn-ea"/>
          <a:cs typeface="+mn-cs"/>
        </a:defRPr>
      </a:lvl5pPr>
      <a:lvl6pPr marL="3577590" algn="l" defTabSz="1431036" rtl="0" eaLnBrk="1" latinLnBrk="0" hangingPunct="1">
        <a:defRPr sz="2817" kern="1200">
          <a:solidFill>
            <a:schemeClr val="tx1"/>
          </a:solidFill>
          <a:latin typeface="+mn-lt"/>
          <a:ea typeface="+mn-ea"/>
          <a:cs typeface="+mn-cs"/>
        </a:defRPr>
      </a:lvl6pPr>
      <a:lvl7pPr marL="4293108" algn="l" defTabSz="1431036" rtl="0" eaLnBrk="1" latinLnBrk="0" hangingPunct="1">
        <a:defRPr sz="2817" kern="1200">
          <a:solidFill>
            <a:schemeClr val="tx1"/>
          </a:solidFill>
          <a:latin typeface="+mn-lt"/>
          <a:ea typeface="+mn-ea"/>
          <a:cs typeface="+mn-cs"/>
        </a:defRPr>
      </a:lvl7pPr>
      <a:lvl8pPr marL="5008626" algn="l" defTabSz="1431036" rtl="0" eaLnBrk="1" latinLnBrk="0" hangingPunct="1">
        <a:defRPr sz="2817" kern="1200">
          <a:solidFill>
            <a:schemeClr val="tx1"/>
          </a:solidFill>
          <a:latin typeface="+mn-lt"/>
          <a:ea typeface="+mn-ea"/>
          <a:cs typeface="+mn-cs"/>
        </a:defRPr>
      </a:lvl8pPr>
      <a:lvl9pPr marL="5724144" algn="l" defTabSz="1431036" rtl="0" eaLnBrk="1" latinLnBrk="0" hangingPunct="1">
        <a:defRPr sz="28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араллелограмм 14"/>
          <p:cNvSpPr/>
          <p:nvPr/>
        </p:nvSpPr>
        <p:spPr>
          <a:xfrm flipH="1">
            <a:off x="13080968" y="-9791700"/>
            <a:ext cx="4082165" cy="8999538"/>
          </a:xfrm>
          <a:prstGeom prst="parallelogram">
            <a:avLst>
              <a:gd name="adj" fmla="val 500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113640" y="3428846"/>
            <a:ext cx="120196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5C9D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О ПОДГОТОВКЕ </a:t>
            </a:r>
            <a:r>
              <a:rPr lang="ru-RU" sz="5400" b="1" dirty="0" smtClean="0">
                <a:solidFill>
                  <a:srgbClr val="005C9D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К ПРОВЕДЕНИЮ</a:t>
            </a:r>
            <a:endParaRPr lang="ru-RU" sz="5400" b="1" dirty="0">
              <a:solidFill>
                <a:srgbClr val="005C9D"/>
              </a:solidFill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r>
              <a:rPr lang="ru-RU" sz="5400" b="1" dirty="0">
                <a:solidFill>
                  <a:srgbClr val="005C9D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ИТОГОВОГО </a:t>
            </a:r>
            <a:r>
              <a:rPr lang="ru-RU" sz="5400" b="1" dirty="0" smtClean="0">
                <a:solidFill>
                  <a:srgbClr val="005C9D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СОБЕСЕДОВАНИЯ </a:t>
            </a:r>
          </a:p>
          <a:p>
            <a:r>
              <a:rPr lang="ru-RU" sz="5400" b="1" dirty="0" smtClean="0">
                <a:solidFill>
                  <a:srgbClr val="005C9D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ПО </a:t>
            </a:r>
            <a:r>
              <a:rPr lang="ru-RU" sz="5400" b="1" dirty="0">
                <a:solidFill>
                  <a:srgbClr val="005C9D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РУССКОМУ ЯЗЫКУ </a:t>
            </a:r>
            <a:r>
              <a:rPr lang="ru-RU" sz="5400" b="1" dirty="0" smtClean="0">
                <a:solidFill>
                  <a:srgbClr val="005C9D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В 2022 </a:t>
            </a:r>
            <a:r>
              <a:rPr lang="ru-RU" sz="5400" b="1" dirty="0">
                <a:solidFill>
                  <a:srgbClr val="005C9D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ГОДУ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558912" y="2947491"/>
            <a:ext cx="7554728" cy="7835704"/>
            <a:chOff x="9214090" y="-2104851"/>
            <a:chExt cx="12238796" cy="15241934"/>
          </a:xfrm>
        </p:grpSpPr>
        <p:sp>
          <p:nvSpPr>
            <p:cNvPr id="23" name="Шестиугольник 22"/>
            <p:cNvSpPr/>
            <p:nvPr/>
          </p:nvSpPr>
          <p:spPr>
            <a:xfrm>
              <a:off x="9214090" y="-2027573"/>
              <a:ext cx="2790687" cy="2584016"/>
            </a:xfrm>
            <a:prstGeom prst="hexagon">
              <a:avLst/>
            </a:prstGeom>
            <a:solidFill>
              <a:srgbClr val="005C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Шестиугольник 31"/>
            <p:cNvSpPr/>
            <p:nvPr/>
          </p:nvSpPr>
          <p:spPr>
            <a:xfrm>
              <a:off x="11526740" y="-708836"/>
              <a:ext cx="2790687" cy="2584016"/>
            </a:xfrm>
            <a:prstGeom prst="hexagon">
              <a:avLst/>
            </a:prstGeom>
            <a:solidFill>
              <a:srgbClr val="E2F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Шестиугольник 24"/>
            <p:cNvSpPr/>
            <p:nvPr/>
          </p:nvSpPr>
          <p:spPr>
            <a:xfrm>
              <a:off x="16231234" y="-683472"/>
              <a:ext cx="2790687" cy="2584016"/>
            </a:xfrm>
            <a:prstGeom prst="hexagon">
              <a:avLst/>
            </a:prstGeom>
            <a:solidFill>
              <a:srgbClr val="005C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Шестиугольник 30"/>
            <p:cNvSpPr/>
            <p:nvPr/>
          </p:nvSpPr>
          <p:spPr>
            <a:xfrm>
              <a:off x="13913913" y="700332"/>
              <a:ext cx="2790687" cy="2584016"/>
            </a:xfrm>
            <a:prstGeom prst="hexagon">
              <a:avLst/>
            </a:prstGeom>
            <a:solidFill>
              <a:srgbClr val="02B9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Шестиугольник 21"/>
            <p:cNvSpPr/>
            <p:nvPr/>
          </p:nvSpPr>
          <p:spPr>
            <a:xfrm>
              <a:off x="11589254" y="2101064"/>
              <a:ext cx="2790687" cy="2584016"/>
            </a:xfrm>
            <a:prstGeom prst="hexagon">
              <a:avLst/>
            </a:prstGeom>
            <a:solidFill>
              <a:srgbClr val="005C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11488905" y="2081126"/>
              <a:ext cx="7541818" cy="9691540"/>
            </a:xfrm>
            <a:custGeom>
              <a:avLst/>
              <a:gdLst>
                <a:gd name="connsiteX0" fmla="*/ 2968218 w 7541818"/>
                <a:gd name="connsiteY0" fmla="*/ 7107527 h 9691541"/>
                <a:gd name="connsiteX1" fmla="*/ 4466897 w 7541818"/>
                <a:gd name="connsiteY1" fmla="*/ 7107527 h 9691541"/>
                <a:gd name="connsiteX2" fmla="*/ 5112901 w 7541818"/>
                <a:gd name="connsiteY2" fmla="*/ 8399534 h 9691541"/>
                <a:gd name="connsiteX3" fmla="*/ 4466897 w 7541818"/>
                <a:gd name="connsiteY3" fmla="*/ 9691541 h 9691541"/>
                <a:gd name="connsiteX4" fmla="*/ 2968218 w 7541818"/>
                <a:gd name="connsiteY4" fmla="*/ 9691541 h 9691541"/>
                <a:gd name="connsiteX5" fmla="*/ 2322214 w 7541818"/>
                <a:gd name="connsiteY5" fmla="*/ 8399534 h 9691541"/>
                <a:gd name="connsiteX6" fmla="*/ 646004 w 7541818"/>
                <a:gd name="connsiteY6" fmla="*/ 5725796 h 9691541"/>
                <a:gd name="connsiteX7" fmla="*/ 2144683 w 7541818"/>
                <a:gd name="connsiteY7" fmla="*/ 5725796 h 9691541"/>
                <a:gd name="connsiteX8" fmla="*/ 2790687 w 7541818"/>
                <a:gd name="connsiteY8" fmla="*/ 7017803 h 9691541"/>
                <a:gd name="connsiteX9" fmla="*/ 2144683 w 7541818"/>
                <a:gd name="connsiteY9" fmla="*/ 8309810 h 9691541"/>
                <a:gd name="connsiteX10" fmla="*/ 646004 w 7541818"/>
                <a:gd name="connsiteY10" fmla="*/ 8309810 h 9691541"/>
                <a:gd name="connsiteX11" fmla="*/ 0 w 7541818"/>
                <a:gd name="connsiteY11" fmla="*/ 7017803 h 9691541"/>
                <a:gd name="connsiteX12" fmla="*/ 5397134 w 7541818"/>
                <a:gd name="connsiteY12" fmla="*/ 5672539 h 9691541"/>
                <a:gd name="connsiteX13" fmla="*/ 6895814 w 7541818"/>
                <a:gd name="connsiteY13" fmla="*/ 5672539 h 9691541"/>
                <a:gd name="connsiteX14" fmla="*/ 7541818 w 7541818"/>
                <a:gd name="connsiteY14" fmla="*/ 6964546 h 9691541"/>
                <a:gd name="connsiteX15" fmla="*/ 6895814 w 7541818"/>
                <a:gd name="connsiteY15" fmla="*/ 8256553 h 9691541"/>
                <a:gd name="connsiteX16" fmla="*/ 5397134 w 7541818"/>
                <a:gd name="connsiteY16" fmla="*/ 8256553 h 9691541"/>
                <a:gd name="connsiteX17" fmla="*/ 4751130 w 7541818"/>
                <a:gd name="connsiteY17" fmla="*/ 6964546 h 9691541"/>
                <a:gd name="connsiteX18" fmla="*/ 2997611 w 7541818"/>
                <a:gd name="connsiteY18" fmla="*/ 4333646 h 9691541"/>
                <a:gd name="connsiteX19" fmla="*/ 4496290 w 7541818"/>
                <a:gd name="connsiteY19" fmla="*/ 4333646 h 9691541"/>
                <a:gd name="connsiteX20" fmla="*/ 5142294 w 7541818"/>
                <a:gd name="connsiteY20" fmla="*/ 5625653 h 9691541"/>
                <a:gd name="connsiteX21" fmla="*/ 4496290 w 7541818"/>
                <a:gd name="connsiteY21" fmla="*/ 6917660 h 9691541"/>
                <a:gd name="connsiteX22" fmla="*/ 2997611 w 7541818"/>
                <a:gd name="connsiteY22" fmla="*/ 6917660 h 9691541"/>
                <a:gd name="connsiteX23" fmla="*/ 2351607 w 7541818"/>
                <a:gd name="connsiteY23" fmla="*/ 5625653 h 9691541"/>
                <a:gd name="connsiteX24" fmla="*/ 5397135 w 7541818"/>
                <a:gd name="connsiteY24" fmla="*/ 2893431 h 9691541"/>
                <a:gd name="connsiteX25" fmla="*/ 6895814 w 7541818"/>
                <a:gd name="connsiteY25" fmla="*/ 2893431 h 9691541"/>
                <a:gd name="connsiteX26" fmla="*/ 7541818 w 7541818"/>
                <a:gd name="connsiteY26" fmla="*/ 4185438 h 9691541"/>
                <a:gd name="connsiteX27" fmla="*/ 6895814 w 7541818"/>
                <a:gd name="connsiteY27" fmla="*/ 5477445 h 9691541"/>
                <a:gd name="connsiteX28" fmla="*/ 5397135 w 7541818"/>
                <a:gd name="connsiteY28" fmla="*/ 5477445 h 9691541"/>
                <a:gd name="connsiteX29" fmla="*/ 4751131 w 7541818"/>
                <a:gd name="connsiteY29" fmla="*/ 4185438 h 9691541"/>
                <a:gd name="connsiteX30" fmla="*/ 659523 w 7541818"/>
                <a:gd name="connsiteY30" fmla="*/ 2893431 h 9691541"/>
                <a:gd name="connsiteX31" fmla="*/ 2158202 w 7541818"/>
                <a:gd name="connsiteY31" fmla="*/ 2893431 h 9691541"/>
                <a:gd name="connsiteX32" fmla="*/ 2804206 w 7541818"/>
                <a:gd name="connsiteY32" fmla="*/ 4185438 h 9691541"/>
                <a:gd name="connsiteX33" fmla="*/ 2158202 w 7541818"/>
                <a:gd name="connsiteY33" fmla="*/ 5477445 h 9691541"/>
                <a:gd name="connsiteX34" fmla="*/ 659523 w 7541818"/>
                <a:gd name="connsiteY34" fmla="*/ 5477445 h 9691541"/>
                <a:gd name="connsiteX35" fmla="*/ 13519 w 7541818"/>
                <a:gd name="connsiteY35" fmla="*/ 4185438 h 9691541"/>
                <a:gd name="connsiteX36" fmla="*/ 3041225 w 7541818"/>
                <a:gd name="connsiteY36" fmla="*/ 1464472 h 9691541"/>
                <a:gd name="connsiteX37" fmla="*/ 4539904 w 7541818"/>
                <a:gd name="connsiteY37" fmla="*/ 1464472 h 9691541"/>
                <a:gd name="connsiteX38" fmla="*/ 5185908 w 7541818"/>
                <a:gd name="connsiteY38" fmla="*/ 2756478 h 9691541"/>
                <a:gd name="connsiteX39" fmla="*/ 4539904 w 7541818"/>
                <a:gd name="connsiteY39" fmla="*/ 4048485 h 9691541"/>
                <a:gd name="connsiteX40" fmla="*/ 3041225 w 7541818"/>
                <a:gd name="connsiteY40" fmla="*/ 4048485 h 9691541"/>
                <a:gd name="connsiteX41" fmla="*/ 2395221 w 7541818"/>
                <a:gd name="connsiteY41" fmla="*/ 2756478 h 9691541"/>
                <a:gd name="connsiteX42" fmla="*/ 5315232 w 7541818"/>
                <a:gd name="connsiteY42" fmla="*/ 0 h 9691541"/>
                <a:gd name="connsiteX43" fmla="*/ 6813910 w 7541818"/>
                <a:gd name="connsiteY43" fmla="*/ 0 h 9691541"/>
                <a:gd name="connsiteX44" fmla="*/ 7459914 w 7541818"/>
                <a:gd name="connsiteY44" fmla="*/ 1292007 h 9691541"/>
                <a:gd name="connsiteX45" fmla="*/ 6813910 w 7541818"/>
                <a:gd name="connsiteY45" fmla="*/ 2584014 h 9691541"/>
                <a:gd name="connsiteX46" fmla="*/ 5315232 w 7541818"/>
                <a:gd name="connsiteY46" fmla="*/ 2584014 h 9691541"/>
                <a:gd name="connsiteX47" fmla="*/ 4669228 w 7541818"/>
                <a:gd name="connsiteY47" fmla="*/ 1292007 h 969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541818" h="9691541">
                  <a:moveTo>
                    <a:pt x="2968218" y="7107527"/>
                  </a:moveTo>
                  <a:lnTo>
                    <a:pt x="4466897" y="7107527"/>
                  </a:lnTo>
                  <a:lnTo>
                    <a:pt x="5112901" y="8399534"/>
                  </a:lnTo>
                  <a:lnTo>
                    <a:pt x="4466897" y="9691541"/>
                  </a:lnTo>
                  <a:lnTo>
                    <a:pt x="2968218" y="9691541"/>
                  </a:lnTo>
                  <a:lnTo>
                    <a:pt x="2322214" y="8399534"/>
                  </a:lnTo>
                  <a:close/>
                  <a:moveTo>
                    <a:pt x="646004" y="5725796"/>
                  </a:moveTo>
                  <a:lnTo>
                    <a:pt x="2144683" y="5725796"/>
                  </a:lnTo>
                  <a:lnTo>
                    <a:pt x="2790687" y="7017803"/>
                  </a:lnTo>
                  <a:lnTo>
                    <a:pt x="2144683" y="8309810"/>
                  </a:lnTo>
                  <a:lnTo>
                    <a:pt x="646004" y="8309810"/>
                  </a:lnTo>
                  <a:lnTo>
                    <a:pt x="0" y="7017803"/>
                  </a:lnTo>
                  <a:close/>
                  <a:moveTo>
                    <a:pt x="5397134" y="5672539"/>
                  </a:moveTo>
                  <a:lnTo>
                    <a:pt x="6895814" y="5672539"/>
                  </a:lnTo>
                  <a:lnTo>
                    <a:pt x="7541818" y="6964546"/>
                  </a:lnTo>
                  <a:lnTo>
                    <a:pt x="6895814" y="8256553"/>
                  </a:lnTo>
                  <a:lnTo>
                    <a:pt x="5397134" y="8256553"/>
                  </a:lnTo>
                  <a:lnTo>
                    <a:pt x="4751130" y="6964546"/>
                  </a:lnTo>
                  <a:close/>
                  <a:moveTo>
                    <a:pt x="2997611" y="4333646"/>
                  </a:moveTo>
                  <a:lnTo>
                    <a:pt x="4496290" y="4333646"/>
                  </a:lnTo>
                  <a:lnTo>
                    <a:pt x="5142294" y="5625653"/>
                  </a:lnTo>
                  <a:lnTo>
                    <a:pt x="4496290" y="6917660"/>
                  </a:lnTo>
                  <a:lnTo>
                    <a:pt x="2997611" y="6917660"/>
                  </a:lnTo>
                  <a:lnTo>
                    <a:pt x="2351607" y="5625653"/>
                  </a:lnTo>
                  <a:close/>
                  <a:moveTo>
                    <a:pt x="5397135" y="2893431"/>
                  </a:moveTo>
                  <a:lnTo>
                    <a:pt x="6895814" y="2893431"/>
                  </a:lnTo>
                  <a:lnTo>
                    <a:pt x="7541818" y="4185438"/>
                  </a:lnTo>
                  <a:lnTo>
                    <a:pt x="6895814" y="5477445"/>
                  </a:lnTo>
                  <a:lnTo>
                    <a:pt x="5397135" y="5477445"/>
                  </a:lnTo>
                  <a:lnTo>
                    <a:pt x="4751131" y="4185438"/>
                  </a:lnTo>
                  <a:close/>
                  <a:moveTo>
                    <a:pt x="659523" y="2893431"/>
                  </a:moveTo>
                  <a:lnTo>
                    <a:pt x="2158202" y="2893431"/>
                  </a:lnTo>
                  <a:lnTo>
                    <a:pt x="2804206" y="4185438"/>
                  </a:lnTo>
                  <a:lnTo>
                    <a:pt x="2158202" y="5477445"/>
                  </a:lnTo>
                  <a:lnTo>
                    <a:pt x="659523" y="5477445"/>
                  </a:lnTo>
                  <a:lnTo>
                    <a:pt x="13519" y="4185438"/>
                  </a:lnTo>
                  <a:close/>
                  <a:moveTo>
                    <a:pt x="3041225" y="1464472"/>
                  </a:moveTo>
                  <a:lnTo>
                    <a:pt x="4539904" y="1464472"/>
                  </a:lnTo>
                  <a:lnTo>
                    <a:pt x="5185908" y="2756478"/>
                  </a:lnTo>
                  <a:lnTo>
                    <a:pt x="4539904" y="4048485"/>
                  </a:lnTo>
                  <a:lnTo>
                    <a:pt x="3041225" y="4048485"/>
                  </a:lnTo>
                  <a:lnTo>
                    <a:pt x="2395221" y="2756478"/>
                  </a:lnTo>
                  <a:close/>
                  <a:moveTo>
                    <a:pt x="5315232" y="0"/>
                  </a:moveTo>
                  <a:lnTo>
                    <a:pt x="6813910" y="0"/>
                  </a:lnTo>
                  <a:lnTo>
                    <a:pt x="7459914" y="1292007"/>
                  </a:lnTo>
                  <a:lnTo>
                    <a:pt x="6813910" y="2584014"/>
                  </a:lnTo>
                  <a:lnTo>
                    <a:pt x="5315232" y="2584014"/>
                  </a:lnTo>
                  <a:lnTo>
                    <a:pt x="4669228" y="1292007"/>
                  </a:lnTo>
                  <a:close/>
                </a:path>
              </a:pathLst>
            </a:custGeom>
            <a:blipFill dpi="0" rotWithShape="1">
              <a:blip r:embed="rId2"/>
              <a:srcRect/>
              <a:stretch>
                <a:fillRect l="-5000" r="-57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9" name="Шестиугольник 58"/>
            <p:cNvSpPr/>
            <p:nvPr/>
          </p:nvSpPr>
          <p:spPr>
            <a:xfrm>
              <a:off x="9214090" y="767543"/>
              <a:ext cx="2790687" cy="2584016"/>
            </a:xfrm>
            <a:prstGeom prst="hexagon">
              <a:avLst/>
            </a:prstGeom>
            <a:solidFill>
              <a:srgbClr val="02B9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Шестиугольник 60"/>
            <p:cNvSpPr/>
            <p:nvPr/>
          </p:nvSpPr>
          <p:spPr>
            <a:xfrm>
              <a:off x="13913910" y="-2104851"/>
              <a:ext cx="2790687" cy="2584016"/>
            </a:xfrm>
            <a:prstGeom prst="hexagon">
              <a:avLst/>
            </a:prstGeom>
            <a:solidFill>
              <a:srgbClr val="234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Шестиугольник 61"/>
            <p:cNvSpPr/>
            <p:nvPr/>
          </p:nvSpPr>
          <p:spPr>
            <a:xfrm>
              <a:off x="18554675" y="717226"/>
              <a:ext cx="2790687" cy="2584016"/>
            </a:xfrm>
            <a:prstGeom prst="hexagon">
              <a:avLst/>
            </a:prstGeom>
            <a:solidFill>
              <a:srgbClr val="E2F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Шестиугольник 62"/>
            <p:cNvSpPr/>
            <p:nvPr/>
          </p:nvSpPr>
          <p:spPr>
            <a:xfrm>
              <a:off x="18637822" y="3507446"/>
              <a:ext cx="2790687" cy="2584016"/>
            </a:xfrm>
            <a:prstGeom prst="hexagon">
              <a:avLst/>
            </a:prstGeom>
            <a:solidFill>
              <a:srgbClr val="005C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Шестиугольник 63"/>
            <p:cNvSpPr/>
            <p:nvPr/>
          </p:nvSpPr>
          <p:spPr>
            <a:xfrm>
              <a:off x="16313194" y="10553067"/>
              <a:ext cx="2790687" cy="2584016"/>
            </a:xfrm>
            <a:prstGeom prst="hexagon">
              <a:avLst/>
            </a:prstGeom>
            <a:solidFill>
              <a:srgbClr val="005C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Шестиугольник 64"/>
            <p:cNvSpPr/>
            <p:nvPr/>
          </p:nvSpPr>
          <p:spPr>
            <a:xfrm>
              <a:off x="18662199" y="6329556"/>
              <a:ext cx="2790687" cy="2584016"/>
            </a:xfrm>
            <a:prstGeom prst="hexagon">
              <a:avLst/>
            </a:prstGeom>
            <a:solidFill>
              <a:srgbClr val="234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Шестиугольник 65"/>
            <p:cNvSpPr/>
            <p:nvPr/>
          </p:nvSpPr>
          <p:spPr>
            <a:xfrm>
              <a:off x="18662199" y="9151666"/>
              <a:ext cx="2790687" cy="2584016"/>
            </a:xfrm>
            <a:prstGeom prst="hexagon">
              <a:avLst/>
            </a:prstGeom>
            <a:solidFill>
              <a:srgbClr val="E2F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0778384" y="8520140"/>
            <a:ext cx="6885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5C9D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Бойко </a:t>
            </a:r>
            <a:r>
              <a:rPr lang="ru-RU" sz="2400" dirty="0" smtClean="0">
                <a:solidFill>
                  <a:srgbClr val="005C9D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Татьяна Николаевна, заместитель руководителя ГКУ Краснодарского края Центра оценки качества образования</a:t>
            </a:r>
            <a:endParaRPr lang="ru-RU" sz="2400" dirty="0">
              <a:solidFill>
                <a:srgbClr val="005C9D"/>
              </a:solidFill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5182630" y="161220"/>
            <a:ext cx="4545786" cy="2342314"/>
            <a:chOff x="0" y="587763"/>
            <a:chExt cx="2637526" cy="1317742"/>
          </a:xfrm>
        </p:grpSpPr>
        <p:pic>
          <p:nvPicPr>
            <p:cNvPr id="21" name="Picture 2" descr="Похожее изображение">
              <a:extLst>
                <a:ext uri="{FF2B5EF4-FFF2-40B4-BE49-F238E27FC236}">
                  <a16:creationId xmlns:a16="http://schemas.microsoft.com/office/drawing/2014/main" xmlns="" id="{F047BA71-EACA-4988-9A69-9A220FDC84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383" y="587763"/>
              <a:ext cx="739784" cy="740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0" y="1277040"/>
              <a:ext cx="2637526" cy="62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00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Министерство образования, науки и молодежной политики Краснодарского края 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9576465" y="162798"/>
            <a:ext cx="4547000" cy="1948983"/>
            <a:chOff x="87754" y="593867"/>
            <a:chExt cx="2637526" cy="965291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25" y="593867"/>
              <a:ext cx="1003990" cy="486059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87754" y="1143819"/>
              <a:ext cx="2637526" cy="415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00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ГКУ КК Центр оценки </a:t>
              </a:r>
            </a:p>
            <a:p>
              <a:pPr algn="ctr"/>
              <a:r>
                <a:rPr lang="ru-RU" sz="1800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качества образования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143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Прямая соединительная линия 32"/>
          <p:cNvCxnSpPr/>
          <p:nvPr/>
        </p:nvCxnSpPr>
        <p:spPr>
          <a:xfrm flipH="1">
            <a:off x="1507464" y="5479760"/>
            <a:ext cx="749481" cy="1730878"/>
          </a:xfrm>
          <a:prstGeom prst="line">
            <a:avLst/>
          </a:prstGeom>
          <a:solidFill>
            <a:srgbClr val="E1CD90"/>
          </a:solidFill>
          <a:ln w="57150">
            <a:solidFill>
              <a:srgbClr val="02B9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267573" y="3666789"/>
            <a:ext cx="795457" cy="1412893"/>
          </a:xfrm>
          <a:prstGeom prst="line">
            <a:avLst/>
          </a:prstGeom>
          <a:solidFill>
            <a:srgbClr val="E1CD90"/>
          </a:solidFill>
          <a:ln w="57150">
            <a:solidFill>
              <a:srgbClr val="02B9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1335047" y="1921434"/>
            <a:ext cx="781333" cy="1276222"/>
          </a:xfrm>
          <a:prstGeom prst="line">
            <a:avLst/>
          </a:prstGeom>
          <a:solidFill>
            <a:srgbClr val="E1CD90"/>
          </a:solidFill>
          <a:ln w="57150">
            <a:solidFill>
              <a:srgbClr val="02B9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9953846" y="9156407"/>
            <a:ext cx="88431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052427"/>
                </a:solidFill>
                <a:cs typeface="Segoe UI Semilight" panose="020B0402040204020203" pitchFamily="34" charset="0"/>
              </a:rPr>
              <a:t>ОТВЕТСТВЕННОСТЬ МОУО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97846" y="4374907"/>
            <a:ext cx="163142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sz="44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организовать доставку материалов ИС в </a:t>
            </a:r>
            <a:r>
              <a:rPr lang="ru-RU" sz="4400" b="1" dirty="0" smtClean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РЦОИ  </a:t>
            </a:r>
            <a:r>
              <a:rPr lang="ru-RU" sz="4400" b="1" dirty="0">
                <a:solidFill>
                  <a:srgbClr val="052427"/>
                </a:solidFill>
              </a:rPr>
              <a:t>«</a:t>
            </a:r>
            <a:r>
              <a:rPr lang="en-US" sz="4400" b="1" dirty="0" err="1">
                <a:solidFill>
                  <a:srgbClr val="052427"/>
                </a:solidFill>
              </a:rPr>
              <a:t>ViPNet</a:t>
            </a:r>
            <a:r>
              <a:rPr lang="ru-RU" sz="4400" b="1" dirty="0">
                <a:solidFill>
                  <a:srgbClr val="052427"/>
                </a:solidFill>
              </a:rPr>
              <a:t> «Деловая почта» на адрес: АП ЦОКО </a:t>
            </a:r>
            <a:r>
              <a:rPr lang="ru-RU" sz="4400" b="1" dirty="0" err="1">
                <a:solidFill>
                  <a:srgbClr val="052427"/>
                </a:solidFill>
              </a:rPr>
              <a:t>Сормовская</a:t>
            </a:r>
            <a:r>
              <a:rPr lang="ru-RU" sz="4400" b="1" dirty="0">
                <a:solidFill>
                  <a:srgbClr val="052427"/>
                </a:solidFill>
              </a:rPr>
              <a:t> 3-7 </a:t>
            </a:r>
            <a:r>
              <a:rPr lang="ru-RU" sz="4400" b="1" u="sng" dirty="0" smtClean="0">
                <a:solidFill>
                  <a:srgbClr val="02B9F3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не </a:t>
            </a:r>
            <a:r>
              <a:rPr lang="ru-RU" sz="4400" b="1" u="sng" dirty="0">
                <a:solidFill>
                  <a:srgbClr val="02B9F3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позднее </a:t>
            </a:r>
            <a:r>
              <a:rPr lang="ru-RU" sz="4400" b="1" u="sng" dirty="0" smtClean="0">
                <a:solidFill>
                  <a:srgbClr val="02B9F3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17 </a:t>
            </a:r>
            <a:r>
              <a:rPr lang="ru-RU" sz="4400" b="1" u="sng" dirty="0">
                <a:solidFill>
                  <a:srgbClr val="02B9F3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февраля</a:t>
            </a:r>
          </a:p>
        </p:txBody>
      </p:sp>
      <p:cxnSp>
        <p:nvCxnSpPr>
          <p:cNvPr id="195" name="Прямая соединительная линия 194"/>
          <p:cNvCxnSpPr/>
          <p:nvPr/>
        </p:nvCxnSpPr>
        <p:spPr>
          <a:xfrm>
            <a:off x="1562935" y="21397"/>
            <a:ext cx="569314" cy="1415995"/>
          </a:xfrm>
          <a:prstGeom prst="line">
            <a:avLst/>
          </a:prstGeom>
          <a:solidFill>
            <a:srgbClr val="E1CD90"/>
          </a:solidFill>
          <a:ln w="57150">
            <a:solidFill>
              <a:srgbClr val="02B9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2061936" y="6801182"/>
            <a:ext cx="1667489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обеспечить хранение материалов </a:t>
            </a:r>
            <a:r>
              <a:rPr lang="ru-RU" sz="4400" b="1" dirty="0" smtClean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ИС на бумажных и электронных носителях </a:t>
            </a:r>
            <a:r>
              <a:rPr lang="ru-RU" sz="44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в местах хранения  МОУО до </a:t>
            </a:r>
            <a:r>
              <a:rPr lang="ru-RU" sz="4400" b="1" u="sng" dirty="0">
                <a:solidFill>
                  <a:srgbClr val="02B9F3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1 октября </a:t>
            </a:r>
            <a:r>
              <a:rPr lang="ru-RU" sz="4400" b="1" u="sng" dirty="0" smtClean="0">
                <a:solidFill>
                  <a:srgbClr val="02B9F3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2022 </a:t>
            </a:r>
            <a:r>
              <a:rPr lang="ru-RU" sz="4400" b="1" u="sng" dirty="0">
                <a:solidFill>
                  <a:srgbClr val="02B9F3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года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67898" y="3326266"/>
            <a:ext cx="15028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обеспечить объективность проведения и проверки ИС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479996" y="812836"/>
            <a:ext cx="162568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обеспечить подготовку </a:t>
            </a:r>
            <a:r>
              <a:rPr lang="ru-RU" sz="4400" b="1" dirty="0">
                <a:ea typeface="Roboto Thin" panose="02000000000000000000" pitchFamily="2" charset="0"/>
                <a:cs typeface="Roboto Thin" panose="02000000000000000000" pitchFamily="2" charset="0"/>
              </a:rPr>
              <a:t>на </a:t>
            </a:r>
            <a:r>
              <a:rPr lang="ru-RU" sz="4400" b="1" dirty="0" smtClean="0">
                <a:ea typeface="Roboto Thin" panose="02000000000000000000" pitchFamily="2" charset="0"/>
                <a:cs typeface="Roboto Thin" panose="02000000000000000000" pitchFamily="2" charset="0"/>
              </a:rPr>
              <a:t>уровне образовательной организации специалистов: экзаменаторов-собеседников</a:t>
            </a:r>
            <a:r>
              <a:rPr lang="ru-RU" sz="4400" b="1" dirty="0" smtClean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, экспертов, организаторов  </a:t>
            </a:r>
            <a:r>
              <a:rPr lang="ru-RU" sz="44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для </a:t>
            </a:r>
            <a:r>
              <a:rPr lang="ru-RU" sz="4400" b="1" dirty="0" smtClean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проведения </a:t>
            </a:r>
            <a:r>
              <a:rPr lang="ru-RU" sz="44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ИС</a:t>
            </a:r>
          </a:p>
        </p:txBody>
      </p:sp>
      <p:sp>
        <p:nvSpPr>
          <p:cNvPr id="35" name="Овал 34"/>
          <p:cNvSpPr/>
          <p:nvPr/>
        </p:nvSpPr>
        <p:spPr>
          <a:xfrm>
            <a:off x="1758847" y="1355947"/>
            <a:ext cx="606180" cy="61005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6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1766888" y="1360575"/>
            <a:ext cx="592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333F50"/>
                </a:solidFill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</a:p>
        </p:txBody>
      </p:sp>
      <p:sp>
        <p:nvSpPr>
          <p:cNvPr id="37" name="Овал 36"/>
          <p:cNvSpPr/>
          <p:nvPr/>
        </p:nvSpPr>
        <p:spPr>
          <a:xfrm>
            <a:off x="963390" y="3109120"/>
            <a:ext cx="606180" cy="61005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6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971431" y="3113748"/>
            <a:ext cx="592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333F50"/>
                </a:solidFill>
                <a:ea typeface="Roboto" panose="02000000000000000000" pitchFamily="2" charset="0"/>
                <a:cs typeface="Roboto" panose="02000000000000000000" pitchFamily="2" charset="0"/>
              </a:rPr>
              <a:t>6</a:t>
            </a:r>
          </a:p>
        </p:txBody>
      </p:sp>
      <p:sp>
        <p:nvSpPr>
          <p:cNvPr id="39" name="Овал 38"/>
          <p:cNvSpPr/>
          <p:nvPr/>
        </p:nvSpPr>
        <p:spPr>
          <a:xfrm>
            <a:off x="1806131" y="4942642"/>
            <a:ext cx="606180" cy="61005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6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1814172" y="4947270"/>
            <a:ext cx="592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333F50"/>
                </a:solidFill>
                <a:ea typeface="Roboto" panose="02000000000000000000" pitchFamily="2" charset="0"/>
                <a:cs typeface="Roboto" panose="02000000000000000000" pitchFamily="2" charset="0"/>
              </a:rPr>
              <a:t>7</a:t>
            </a:r>
          </a:p>
        </p:txBody>
      </p:sp>
      <p:sp>
        <p:nvSpPr>
          <p:cNvPr id="41" name="Овал 40"/>
          <p:cNvSpPr/>
          <p:nvPr/>
        </p:nvSpPr>
        <p:spPr>
          <a:xfrm>
            <a:off x="1158522" y="6944368"/>
            <a:ext cx="606180" cy="61005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6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1166563" y="6948996"/>
            <a:ext cx="592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333F50"/>
                </a:solidFill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6995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1549" y="1825113"/>
            <a:ext cx="110310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52427"/>
                </a:solidFill>
                <a:cs typeface="Segoe UI Semilight" panose="020B0402040204020203" pitchFamily="34" charset="0"/>
              </a:rPr>
              <a:t>ФЕДЕРАЛЬНЫЕ </a:t>
            </a:r>
          </a:p>
          <a:p>
            <a:r>
              <a:rPr lang="ru-RU" sz="4400" b="1" dirty="0" smtClean="0">
                <a:solidFill>
                  <a:srgbClr val="052427"/>
                </a:solidFill>
                <a:cs typeface="Segoe UI Semilight" panose="020B0402040204020203" pitchFamily="34" charset="0"/>
              </a:rPr>
              <a:t>РЕКОМЕНДАЦИИ</a:t>
            </a:r>
            <a:endParaRPr lang="ru-RU" sz="4400" b="1" dirty="0">
              <a:solidFill>
                <a:srgbClr val="052427"/>
              </a:solidFill>
              <a:cs typeface="Segoe UI Semilight" panose="020B04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1549" y="3560638"/>
            <a:ext cx="728408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00" b="1" dirty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р</a:t>
            </a:r>
            <a:r>
              <a:rPr lang="ru-RU" sz="4200" b="1" dirty="0" smtClean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абочее </a:t>
            </a:r>
            <a:r>
              <a:rPr lang="ru-RU" sz="4200" b="1" dirty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место эксперта </a:t>
            </a:r>
            <a:r>
              <a:rPr lang="ru-RU" sz="42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рекомендуется определить </a:t>
            </a:r>
            <a:endParaRPr lang="ru-RU" sz="4200" b="1" dirty="0" smtClean="0">
              <a:solidFill>
                <a:srgbClr val="052427"/>
              </a:solidFill>
              <a:ea typeface="Roboto Thin" panose="02000000000000000000" pitchFamily="2" charset="0"/>
              <a:cs typeface="Roboto Thin" panose="02000000000000000000" pitchFamily="2" charset="0"/>
            </a:endParaRPr>
          </a:p>
          <a:p>
            <a:r>
              <a:rPr lang="ru-RU" sz="4200" b="1" dirty="0" smtClean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в </a:t>
            </a:r>
            <a:r>
              <a:rPr lang="ru-RU" sz="42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той части аудитории проведения, </a:t>
            </a:r>
            <a:endParaRPr lang="ru-RU" sz="4200" b="1" dirty="0" smtClean="0">
              <a:solidFill>
                <a:srgbClr val="052427"/>
              </a:solidFill>
              <a:ea typeface="Roboto Thin" panose="02000000000000000000" pitchFamily="2" charset="0"/>
              <a:cs typeface="Roboto Thin" panose="02000000000000000000" pitchFamily="2" charset="0"/>
            </a:endParaRPr>
          </a:p>
          <a:p>
            <a:r>
              <a:rPr lang="ru-RU" sz="4200" b="1" dirty="0" smtClean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в </a:t>
            </a:r>
            <a:r>
              <a:rPr lang="ru-RU" sz="42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которой участник итогового собеседования зрительно </a:t>
            </a:r>
            <a:endParaRPr lang="ru-RU" sz="4200" b="1" dirty="0" smtClean="0">
              <a:solidFill>
                <a:srgbClr val="052427"/>
              </a:solidFill>
              <a:ea typeface="Roboto Thin" panose="02000000000000000000" pitchFamily="2" charset="0"/>
              <a:cs typeface="Roboto Thin" panose="02000000000000000000" pitchFamily="2" charset="0"/>
            </a:endParaRPr>
          </a:p>
          <a:p>
            <a:r>
              <a:rPr lang="ru-RU" sz="4200" b="1" dirty="0" smtClean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не </a:t>
            </a:r>
            <a:r>
              <a:rPr lang="ru-RU" sz="4200" b="1" dirty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сможет наблюдать </a:t>
            </a:r>
            <a:endParaRPr lang="ru-RU" sz="4200" b="1" dirty="0" smtClean="0">
              <a:solidFill>
                <a:srgbClr val="02B9F3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4200" b="1" dirty="0" smtClean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и</a:t>
            </a:r>
            <a:r>
              <a:rPr lang="ru-RU" sz="42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, соответственно, </a:t>
            </a:r>
            <a:r>
              <a:rPr lang="ru-RU" sz="4200" b="1" dirty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отвлекаться на процесс оценивания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9563389" y="871475"/>
            <a:ext cx="6666848" cy="9719119"/>
            <a:chOff x="10048398" y="539352"/>
            <a:chExt cx="6666848" cy="9719119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9" r="6972"/>
            <a:stretch/>
          </p:blipFill>
          <p:spPr>
            <a:xfrm>
              <a:off x="10048398" y="539352"/>
              <a:ext cx="6646491" cy="438293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3" r="7844"/>
            <a:stretch/>
          </p:blipFill>
          <p:spPr>
            <a:xfrm>
              <a:off x="10048399" y="5542520"/>
              <a:ext cx="6646491" cy="438293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Овал 15"/>
            <p:cNvSpPr/>
            <p:nvPr/>
          </p:nvSpPr>
          <p:spPr>
            <a:xfrm>
              <a:off x="12191376" y="8589016"/>
              <a:ext cx="914400" cy="914400"/>
            </a:xfrm>
            <a:prstGeom prst="ellipse">
              <a:avLst/>
            </a:prstGeom>
            <a:noFill/>
            <a:ln w="38100">
              <a:solidFill>
                <a:srgbClr val="E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13568915" y="1058113"/>
              <a:ext cx="3146331" cy="2782859"/>
            </a:xfrm>
            <a:prstGeom prst="ellipse">
              <a:avLst/>
            </a:prstGeom>
            <a:noFill/>
            <a:ln w="38100">
              <a:solidFill>
                <a:srgbClr val="2BFF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13569041" y="6870533"/>
              <a:ext cx="3125849" cy="2940213"/>
            </a:xfrm>
            <a:prstGeom prst="ellipse">
              <a:avLst/>
            </a:prstGeom>
            <a:noFill/>
            <a:ln w="38100">
              <a:solidFill>
                <a:srgbClr val="E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7" name="Picture 3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42427" y="8160497"/>
              <a:ext cx="1507109" cy="2097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" name="Picture 2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95186" y="1757049"/>
              <a:ext cx="1547293" cy="2148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16461437" y="1580271"/>
            <a:ext cx="2186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ea typeface="Roboto" panose="02000000000000000000" pitchFamily="2" charset="0"/>
                <a:cs typeface="Roboto" panose="02000000000000000000" pitchFamily="2" charset="0"/>
              </a:rPr>
              <a:t>Эксперт</a:t>
            </a:r>
            <a:endParaRPr lang="ru-RU" sz="3600" b="1" dirty="0"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 rot="3369919">
            <a:off x="16243850" y="1735128"/>
            <a:ext cx="375817" cy="835523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5909494" y="321459"/>
            <a:ext cx="30460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ea typeface="Roboto" panose="02000000000000000000" pitchFamily="2" charset="0"/>
                <a:cs typeface="Roboto" panose="02000000000000000000" pitchFamily="2" charset="0"/>
              </a:rPr>
              <a:t>Независимый наблюдатель</a:t>
            </a:r>
            <a:endParaRPr lang="ru-RU" sz="3200" b="1" dirty="0"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 rot="3419837">
            <a:off x="15355044" y="498436"/>
            <a:ext cx="337023" cy="183369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755849" y="1208859"/>
            <a:ext cx="2586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ea typeface="Roboto" panose="02000000000000000000" pitchFamily="2" charset="0"/>
                <a:cs typeface="Roboto" panose="02000000000000000000" pitchFamily="2" charset="0"/>
              </a:rPr>
              <a:t>собеседник</a:t>
            </a:r>
            <a:endParaRPr lang="ru-RU" sz="3200" b="1" dirty="0"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 rot="19044473">
            <a:off x="8998646" y="1625409"/>
            <a:ext cx="321981" cy="782759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3369919">
            <a:off x="16118256" y="7855747"/>
            <a:ext cx="375817" cy="835523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6583534" y="7627177"/>
            <a:ext cx="2186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ea typeface="Roboto" panose="02000000000000000000" pitchFamily="2" charset="0"/>
                <a:cs typeface="Roboto" panose="02000000000000000000" pitchFamily="2" charset="0"/>
              </a:rPr>
              <a:t>Эксперт</a:t>
            </a:r>
            <a:endParaRPr lang="ru-RU" sz="3600" b="1" dirty="0"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980118" y="5691968"/>
            <a:ext cx="30460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ea typeface="Roboto" panose="02000000000000000000" pitchFamily="2" charset="0"/>
                <a:cs typeface="Roboto" panose="02000000000000000000" pitchFamily="2" charset="0"/>
              </a:rPr>
              <a:t>Независимый наблюдатель</a:t>
            </a:r>
            <a:endParaRPr lang="ru-RU" sz="3200" b="1" dirty="0"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 rot="4513439">
            <a:off x="14797665" y="5146683"/>
            <a:ext cx="333096" cy="2463073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034485" y="6184411"/>
            <a:ext cx="2586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ea typeface="Roboto" panose="02000000000000000000" pitchFamily="2" charset="0"/>
                <a:cs typeface="Roboto" panose="02000000000000000000" pitchFamily="2" charset="0"/>
              </a:rPr>
              <a:t>собеседник</a:t>
            </a:r>
            <a:endParaRPr lang="ru-RU" sz="3200" b="1" dirty="0"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 rot="19044473">
            <a:off x="9028745" y="6600958"/>
            <a:ext cx="321981" cy="782759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89312" y="275527"/>
            <a:ext cx="83831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ОРГАНИЗАЦИЯ РАБОЧИХ МЕСТ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38373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66011" y="5592339"/>
            <a:ext cx="10697297" cy="1573940"/>
          </a:xfrm>
          <a:prstGeom prst="round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ru-RU" sz="48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в</a:t>
            </a:r>
            <a:r>
              <a:rPr lang="ru-RU" sz="4800" b="1" dirty="0" smtClean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о </a:t>
            </a:r>
            <a:r>
              <a:rPr lang="ru-RU" sz="48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время проведения ИС-9 </a:t>
            </a:r>
            <a:endParaRPr lang="ru-RU" sz="4800" b="1" dirty="0" smtClean="0">
              <a:solidFill>
                <a:srgbClr val="052427"/>
              </a:solidFill>
              <a:ea typeface="Roboto Thin" panose="02000000000000000000" pitchFamily="2" charset="0"/>
              <a:cs typeface="Roboto Thin" panose="02000000000000000000" pitchFamily="2" charset="0"/>
            </a:endParaRPr>
          </a:p>
          <a:p>
            <a:pPr marL="0" lvl="1"/>
            <a:r>
              <a:rPr lang="ru-RU" sz="4800" b="1" dirty="0" smtClean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средства связи, </a:t>
            </a:r>
          </a:p>
          <a:p>
            <a:pPr marL="0" lvl="1"/>
            <a:r>
              <a:rPr lang="ru-RU" sz="4800" b="1" dirty="0" smtClean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фото-, аудио- и видеоаппаратуру, справочные материалы, письменные заметки и иные средства хранения </a:t>
            </a:r>
          </a:p>
          <a:p>
            <a:pPr marL="0" lvl="1"/>
            <a:r>
              <a:rPr lang="ru-RU" sz="4800" b="1" dirty="0" smtClean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и передачи информации</a:t>
            </a:r>
            <a:r>
              <a:rPr lang="ru-RU" sz="4800" b="1" dirty="0" smtClean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 </a:t>
            </a:r>
          </a:p>
          <a:p>
            <a:pPr marL="0" lvl="1"/>
            <a:r>
              <a:rPr lang="ru-RU" sz="4800" b="1" dirty="0" smtClean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участникам и организаторам итогового собеседования </a:t>
            </a:r>
            <a:endParaRPr lang="ru-RU" sz="4800" b="1" dirty="0">
              <a:solidFill>
                <a:srgbClr val="052427"/>
              </a:solidFill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5340" y="560285"/>
            <a:ext cx="16816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052427"/>
                </a:solidFill>
                <a:cs typeface="Segoe UI Semilight" panose="020B0402040204020203" pitchFamily="34" charset="0"/>
              </a:rPr>
              <a:t>ЗАПРЕЩЕНО ИМЕТЬ ПРИ СЕБЕ</a:t>
            </a:r>
            <a:endParaRPr lang="ru-RU" sz="7200" b="1" dirty="0">
              <a:solidFill>
                <a:srgbClr val="052427"/>
              </a:solidFill>
              <a:cs typeface="Segoe UI Semilight" panose="020B0402040204020203" pitchFamily="34" charset="0"/>
            </a:endParaRPr>
          </a:p>
        </p:txBody>
      </p:sp>
      <p:grpSp>
        <p:nvGrpSpPr>
          <p:cNvPr id="8" name="Google Shape;360;p38"/>
          <p:cNvGrpSpPr/>
          <p:nvPr/>
        </p:nvGrpSpPr>
        <p:grpSpPr>
          <a:xfrm>
            <a:off x="14366501" y="2323962"/>
            <a:ext cx="1927145" cy="2595585"/>
            <a:chOff x="584925" y="238125"/>
            <a:chExt cx="415200" cy="5251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Google Shape;361;p38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52427"/>
              </a:solidFill>
            </a:ln>
          </p:spPr>
          <p:txBody>
            <a:bodyPr spcFirstLastPara="1" wrap="square" lIns="287946" tIns="287946" rIns="287946" bIns="287946" anchor="ctr" anchorCtr="0">
              <a:noAutofit/>
            </a:bodyPr>
            <a:lstStyle/>
            <a:p>
              <a:endParaRPr sz="5669"/>
            </a:p>
          </p:txBody>
        </p:sp>
        <p:sp>
          <p:nvSpPr>
            <p:cNvPr id="10" name="Google Shape;362;p38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52427"/>
              </a:solidFill>
            </a:ln>
          </p:spPr>
          <p:txBody>
            <a:bodyPr spcFirstLastPara="1" wrap="square" lIns="287946" tIns="287946" rIns="287946" bIns="287946" anchor="ctr" anchorCtr="0">
              <a:noAutofit/>
            </a:bodyPr>
            <a:lstStyle/>
            <a:p>
              <a:endParaRPr sz="5669"/>
            </a:p>
          </p:txBody>
        </p:sp>
        <p:sp>
          <p:nvSpPr>
            <p:cNvPr id="11" name="Google Shape;363;p38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52427"/>
              </a:solidFill>
            </a:ln>
          </p:spPr>
          <p:txBody>
            <a:bodyPr spcFirstLastPara="1" wrap="square" lIns="287946" tIns="287946" rIns="287946" bIns="287946" anchor="ctr" anchorCtr="0">
              <a:noAutofit/>
            </a:bodyPr>
            <a:lstStyle/>
            <a:p>
              <a:endParaRPr sz="5669"/>
            </a:p>
          </p:txBody>
        </p:sp>
        <p:sp>
          <p:nvSpPr>
            <p:cNvPr id="12" name="Google Shape;364;p38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52427"/>
              </a:solidFill>
            </a:ln>
          </p:spPr>
          <p:txBody>
            <a:bodyPr spcFirstLastPara="1" wrap="square" lIns="287946" tIns="287946" rIns="287946" bIns="287946" anchor="ctr" anchorCtr="0">
              <a:noAutofit/>
            </a:bodyPr>
            <a:lstStyle/>
            <a:p>
              <a:endParaRPr sz="5669"/>
            </a:p>
          </p:txBody>
        </p:sp>
        <p:sp>
          <p:nvSpPr>
            <p:cNvPr id="13" name="Google Shape;365;p38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52427"/>
              </a:solidFill>
            </a:ln>
          </p:spPr>
          <p:txBody>
            <a:bodyPr spcFirstLastPara="1" wrap="square" lIns="287946" tIns="287946" rIns="287946" bIns="287946" anchor="ctr" anchorCtr="0">
              <a:noAutofit/>
            </a:bodyPr>
            <a:lstStyle/>
            <a:p>
              <a:endParaRPr sz="5669"/>
            </a:p>
          </p:txBody>
        </p:sp>
        <p:sp>
          <p:nvSpPr>
            <p:cNvPr id="14" name="Google Shape;366;p38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52427"/>
              </a:solidFill>
            </a:ln>
          </p:spPr>
          <p:txBody>
            <a:bodyPr spcFirstLastPara="1" wrap="square" lIns="287946" tIns="287946" rIns="287946" bIns="287946" anchor="ctr" anchorCtr="0">
              <a:noAutofit/>
            </a:bodyPr>
            <a:lstStyle/>
            <a:p>
              <a:endParaRPr sz="5669"/>
            </a:p>
          </p:txBody>
        </p:sp>
      </p:grpSp>
      <p:grpSp>
        <p:nvGrpSpPr>
          <p:cNvPr id="15" name="Google Shape;367;p38"/>
          <p:cNvGrpSpPr/>
          <p:nvPr/>
        </p:nvGrpSpPr>
        <p:grpSpPr>
          <a:xfrm>
            <a:off x="14366501" y="5335084"/>
            <a:ext cx="1927145" cy="1624486"/>
            <a:chOff x="1244325" y="314425"/>
            <a:chExt cx="444525" cy="3700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Google Shape;368;p38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52427"/>
              </a:solidFill>
            </a:ln>
          </p:spPr>
          <p:txBody>
            <a:bodyPr spcFirstLastPara="1" wrap="square" lIns="287946" tIns="287946" rIns="287946" bIns="287946" anchor="ctr" anchorCtr="0">
              <a:noAutofit/>
            </a:bodyPr>
            <a:lstStyle/>
            <a:p>
              <a:endParaRPr sz="5669"/>
            </a:p>
          </p:txBody>
        </p:sp>
        <p:sp>
          <p:nvSpPr>
            <p:cNvPr id="17" name="Google Shape;369;p38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52427"/>
              </a:solidFill>
            </a:ln>
          </p:spPr>
          <p:txBody>
            <a:bodyPr spcFirstLastPara="1" wrap="square" lIns="287946" tIns="287946" rIns="287946" bIns="287946" anchor="ctr" anchorCtr="0">
              <a:noAutofit/>
            </a:bodyPr>
            <a:lstStyle/>
            <a:p>
              <a:endParaRPr sz="5669"/>
            </a:p>
          </p:txBody>
        </p:sp>
      </p:grpSp>
      <p:sp>
        <p:nvSpPr>
          <p:cNvPr id="18" name="Google Shape;506;p38"/>
          <p:cNvSpPr/>
          <p:nvPr/>
        </p:nvSpPr>
        <p:spPr>
          <a:xfrm>
            <a:off x="14366501" y="7562201"/>
            <a:ext cx="1927145" cy="2522304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524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287946" tIns="287946" rIns="287946" bIns="287946" anchor="ctr" anchorCtr="0">
            <a:noAutofit/>
          </a:bodyPr>
          <a:lstStyle/>
          <a:p>
            <a:endParaRPr sz="5669"/>
          </a:p>
        </p:txBody>
      </p:sp>
      <p:pic>
        <p:nvPicPr>
          <p:cNvPr id="19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0563" y="2634479"/>
            <a:ext cx="1507109" cy="209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0563" y="5255170"/>
            <a:ext cx="1507109" cy="209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0562" y="7774366"/>
            <a:ext cx="1507109" cy="209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44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Bent Arrow 58">
            <a:extLst>
              <a:ext uri="{FF2B5EF4-FFF2-40B4-BE49-F238E27FC236}">
                <a16:creationId xmlns="" xmlns:a16="http://schemas.microsoft.com/office/drawing/2014/main" id="{1A6E4441-1280-4CAF-87EE-7338A8705A7D}"/>
              </a:ext>
            </a:extLst>
          </p:cNvPr>
          <p:cNvSpPr/>
          <p:nvPr/>
        </p:nvSpPr>
        <p:spPr>
          <a:xfrm flipH="1">
            <a:off x="7023805" y="2617871"/>
            <a:ext cx="3968219" cy="8885835"/>
          </a:xfrm>
          <a:prstGeom prst="bentArrow">
            <a:avLst>
              <a:gd name="adj1" fmla="val 8879"/>
              <a:gd name="adj2" fmla="val 9038"/>
              <a:gd name="adj3" fmla="val 14263"/>
              <a:gd name="adj4" fmla="val 19454"/>
            </a:avLst>
          </a:prstGeom>
          <a:solidFill>
            <a:srgbClr val="005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3" name="Bent Arrow 58">
            <a:extLst>
              <a:ext uri="{FF2B5EF4-FFF2-40B4-BE49-F238E27FC236}">
                <a16:creationId xmlns="" xmlns:a16="http://schemas.microsoft.com/office/drawing/2014/main" id="{1A6E4441-1280-4CAF-87EE-7338A8705A7D}"/>
              </a:ext>
            </a:extLst>
          </p:cNvPr>
          <p:cNvSpPr/>
          <p:nvPr/>
        </p:nvSpPr>
        <p:spPr>
          <a:xfrm>
            <a:off x="8829396" y="1548581"/>
            <a:ext cx="3919963" cy="9955125"/>
          </a:xfrm>
          <a:prstGeom prst="bentArrow">
            <a:avLst>
              <a:gd name="adj1" fmla="val 8879"/>
              <a:gd name="adj2" fmla="val 9038"/>
              <a:gd name="adj3" fmla="val 14263"/>
              <a:gd name="adj4" fmla="val 19454"/>
            </a:avLst>
          </a:prstGeom>
          <a:solidFill>
            <a:srgbClr val="84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630611" y="263244"/>
            <a:ext cx="10005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052427"/>
                </a:solidFill>
                <a:cs typeface="Segoe UI Semilight" panose="020B0402040204020203" pitchFamily="34" charset="0"/>
              </a:rPr>
              <a:t>ЗАДАЧИ ШКОЛЫ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2800264" y="6029972"/>
            <a:ext cx="580647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обеспечить печать </a:t>
            </a:r>
          </a:p>
          <a:p>
            <a:r>
              <a:rPr lang="ru-RU" sz="3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полного комплекта КИМ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3730066" y="8369842"/>
            <a:ext cx="648189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обеспечить ведение </a:t>
            </a:r>
          </a:p>
          <a:p>
            <a:r>
              <a:rPr lang="ru-RU" sz="3400" b="1" u="sng" dirty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персональной аудиозаписи </a:t>
            </a:r>
          </a:p>
          <a:p>
            <a:r>
              <a:rPr lang="ru-RU" sz="3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ответа каждого участника </a:t>
            </a:r>
          </a:p>
          <a:p>
            <a:r>
              <a:rPr lang="ru-RU" sz="3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итогового собеседования 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741222" y="7937847"/>
            <a:ext cx="613398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обеспечить </a:t>
            </a:r>
            <a:r>
              <a:rPr lang="ru-RU" sz="3400" b="1" dirty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изолирование </a:t>
            </a:r>
          </a:p>
          <a:p>
            <a:pPr algn="r"/>
            <a:r>
              <a:rPr lang="ru-RU" sz="3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аудиторий проведения</a:t>
            </a:r>
            <a:r>
              <a:rPr lang="ru-RU" sz="3400" b="1" dirty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  <a:p>
            <a:pPr algn="r"/>
            <a:r>
              <a:rPr lang="ru-RU" sz="3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от учебных кабинетов, </a:t>
            </a:r>
          </a:p>
          <a:p>
            <a:pPr algn="r"/>
            <a:r>
              <a:rPr lang="ru-RU" sz="3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в которых осуществляется </a:t>
            </a:r>
          </a:p>
          <a:p>
            <a:pPr algn="r"/>
            <a:r>
              <a:rPr lang="ru-RU" sz="3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учебный процесс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906909" y="1862239"/>
            <a:ext cx="5999831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3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обеспечить </a:t>
            </a:r>
            <a:r>
              <a:rPr lang="ru-RU" sz="3400" b="1" dirty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питание участников ИС</a:t>
            </a:r>
            <a:r>
              <a:rPr lang="ru-RU" sz="3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400" b="1" dirty="0" smtClean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с </a:t>
            </a:r>
            <a:r>
              <a:rPr lang="ru-RU" sz="3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соблюдением порядка </a:t>
            </a:r>
            <a:r>
              <a:rPr lang="ru-RU" sz="3400" b="1" dirty="0" smtClean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проведения ИС</a:t>
            </a:r>
            <a:r>
              <a:rPr lang="en-US" sz="3400" b="1" dirty="0" smtClean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3400" b="1" dirty="0" smtClean="0">
              <a:solidFill>
                <a:srgbClr val="052427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/>
            <a:r>
              <a:rPr lang="en-US" sz="3400" i="1" dirty="0" smtClean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ru-RU" sz="3400" i="1" dirty="0" smtClean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при нахождении в ОО </a:t>
            </a:r>
            <a:r>
              <a:rPr lang="ru-RU" sz="3400" i="1" dirty="0" smtClean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длительного </a:t>
            </a:r>
            <a:r>
              <a:rPr lang="ru-RU" sz="3400" i="1" dirty="0" err="1" smtClean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врмени</a:t>
            </a:r>
            <a:r>
              <a:rPr lang="ru-RU" sz="3400" i="1" dirty="0" smtClean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  <a:endParaRPr lang="ru-RU" sz="3600" i="1" dirty="0">
              <a:solidFill>
                <a:srgbClr val="052427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-181204" y="4503397"/>
            <a:ext cx="623783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обеспечить </a:t>
            </a:r>
            <a:r>
              <a:rPr lang="ru-RU" sz="3400" b="1" dirty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отсутствие возможности пересечения </a:t>
            </a:r>
            <a:r>
              <a:rPr lang="ru-RU" sz="3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участников, не прошедших ИС, с участниками, которые прошли процедуру </a:t>
            </a:r>
          </a:p>
        </p:txBody>
      </p:sp>
      <p:sp>
        <p:nvSpPr>
          <p:cNvPr id="69" name="Bent Arrow 58">
            <a:extLst>
              <a:ext uri="{FF2B5EF4-FFF2-40B4-BE49-F238E27FC236}">
                <a16:creationId xmlns="" xmlns:a16="http://schemas.microsoft.com/office/drawing/2014/main" id="{1A6E4441-1280-4CAF-87EE-7338A8705A7D}"/>
              </a:ext>
            </a:extLst>
          </p:cNvPr>
          <p:cNvSpPr/>
          <p:nvPr/>
        </p:nvSpPr>
        <p:spPr>
          <a:xfrm flipH="1">
            <a:off x="6099360" y="5604465"/>
            <a:ext cx="3919963" cy="6552409"/>
          </a:xfrm>
          <a:prstGeom prst="bentArrow">
            <a:avLst>
              <a:gd name="adj1" fmla="val 8879"/>
              <a:gd name="adj2" fmla="val 9038"/>
              <a:gd name="adj3" fmla="val 14263"/>
              <a:gd name="adj4" fmla="val 19454"/>
            </a:avLst>
          </a:prstGeom>
          <a:solidFill>
            <a:srgbClr val="E0C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Bent Arrow 59">
            <a:extLst>
              <a:ext uri="{FF2B5EF4-FFF2-40B4-BE49-F238E27FC236}">
                <a16:creationId xmlns="" xmlns:a16="http://schemas.microsoft.com/office/drawing/2014/main" id="{472272FA-92BE-493F-8ADB-32EF9B2D30D2}"/>
              </a:ext>
            </a:extLst>
          </p:cNvPr>
          <p:cNvSpPr/>
          <p:nvPr/>
        </p:nvSpPr>
        <p:spPr>
          <a:xfrm flipH="1">
            <a:off x="6864252" y="8803266"/>
            <a:ext cx="1879691" cy="3211927"/>
          </a:xfrm>
          <a:prstGeom prst="bentArrow">
            <a:avLst>
              <a:gd name="adj1" fmla="val 19713"/>
              <a:gd name="adj2" fmla="val 20879"/>
              <a:gd name="adj3" fmla="val 22762"/>
              <a:gd name="adj4" fmla="val 29493"/>
            </a:avLst>
          </a:prstGeom>
          <a:solidFill>
            <a:srgbClr val="93E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Bent Arrow 60">
            <a:extLst>
              <a:ext uri="{FF2B5EF4-FFF2-40B4-BE49-F238E27FC236}">
                <a16:creationId xmlns="" xmlns:a16="http://schemas.microsoft.com/office/drawing/2014/main" id="{787024F1-82A4-4393-9CF7-9D608C468305}"/>
              </a:ext>
            </a:extLst>
          </p:cNvPr>
          <p:cNvSpPr/>
          <p:nvPr/>
        </p:nvSpPr>
        <p:spPr>
          <a:xfrm>
            <a:off x="11000030" y="8803266"/>
            <a:ext cx="2236999" cy="3503580"/>
          </a:xfrm>
          <a:prstGeom prst="bentArrow">
            <a:avLst>
              <a:gd name="adj1" fmla="val 13127"/>
              <a:gd name="adj2" fmla="val 10495"/>
              <a:gd name="adj3" fmla="val 17138"/>
              <a:gd name="adj4" fmla="val 21923"/>
            </a:avLst>
          </a:prstGeom>
          <a:solidFill>
            <a:srgbClr val="02B9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12674708" y="818508"/>
            <a:ext cx="5926483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обеспечить подготовку помещений для проведения ИС </a:t>
            </a:r>
            <a:r>
              <a:rPr lang="ru-RU" sz="3400" b="1" dirty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ru-RU" sz="3400" b="1" dirty="0">
                <a:solidFill>
                  <a:srgbClr val="98460E"/>
                </a:solidFill>
                <a:ea typeface="Roboto" panose="02000000000000000000" pitchFamily="2" charset="0"/>
                <a:cs typeface="Roboto" panose="02000000000000000000" pitchFamily="2" charset="0"/>
              </a:rPr>
              <a:t>штаб</a:t>
            </a:r>
            <a:r>
              <a:rPr lang="ru-RU" sz="3400" b="1" dirty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, аудитории проведения, </a:t>
            </a:r>
            <a:r>
              <a:rPr lang="ru-RU" sz="3400" b="1" dirty="0">
                <a:solidFill>
                  <a:srgbClr val="005C9D"/>
                </a:solidFill>
                <a:ea typeface="Roboto" panose="02000000000000000000" pitchFamily="2" charset="0"/>
                <a:cs typeface="Roboto" panose="02000000000000000000" pitchFamily="2" charset="0"/>
              </a:rPr>
              <a:t>аудитории ожидания</a:t>
            </a:r>
            <a:r>
              <a:rPr lang="ru-RU" sz="3400" b="1" dirty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</p:txBody>
      </p:sp>
      <p:sp>
        <p:nvSpPr>
          <p:cNvPr id="19" name="Bent Arrow 57">
            <a:extLst>
              <a:ext uri="{FF2B5EF4-FFF2-40B4-BE49-F238E27FC236}">
                <a16:creationId xmlns="" xmlns:a16="http://schemas.microsoft.com/office/drawing/2014/main" id="{17F72098-D834-407A-BF60-53C546C69808}"/>
              </a:ext>
            </a:extLst>
          </p:cNvPr>
          <p:cNvSpPr/>
          <p:nvPr/>
        </p:nvSpPr>
        <p:spPr>
          <a:xfrm>
            <a:off x="10149625" y="4029632"/>
            <a:ext cx="3314684" cy="7308510"/>
          </a:xfrm>
          <a:prstGeom prst="bentArrow">
            <a:avLst>
              <a:gd name="adj1" fmla="val 10194"/>
              <a:gd name="adj2" fmla="val 9038"/>
              <a:gd name="adj3" fmla="val 14263"/>
              <a:gd name="adj4" fmla="val 24932"/>
            </a:avLst>
          </a:prstGeom>
          <a:solidFill>
            <a:srgbClr val="E0C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Bent Arrow 57">
            <a:extLst>
              <a:ext uri="{FF2B5EF4-FFF2-40B4-BE49-F238E27FC236}">
                <a16:creationId xmlns="" xmlns:a16="http://schemas.microsoft.com/office/drawing/2014/main" id="{17F72098-D834-407A-BF60-53C546C69808}"/>
              </a:ext>
            </a:extLst>
          </p:cNvPr>
          <p:cNvSpPr/>
          <p:nvPr/>
        </p:nvSpPr>
        <p:spPr>
          <a:xfrm>
            <a:off x="9107869" y="6300236"/>
            <a:ext cx="3478087" cy="5722652"/>
          </a:xfrm>
          <a:prstGeom prst="bentArrow">
            <a:avLst>
              <a:gd name="adj1" fmla="val 10194"/>
              <a:gd name="adj2" fmla="val 9038"/>
              <a:gd name="adj3" fmla="val 14263"/>
              <a:gd name="adj4" fmla="val 24932"/>
            </a:avLst>
          </a:prstGeom>
          <a:solidFill>
            <a:srgbClr val="E2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464309" y="3723549"/>
            <a:ext cx="5021183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b="1" dirty="0" smtClean="0"/>
              <a:t>обеспечить </a:t>
            </a:r>
          </a:p>
          <a:p>
            <a:r>
              <a:rPr lang="ru-RU" sz="3400" b="1" dirty="0" smtClean="0">
                <a:solidFill>
                  <a:srgbClr val="02B9F3"/>
                </a:solidFill>
              </a:rPr>
              <a:t>подготовку специалистов</a:t>
            </a:r>
          </a:p>
          <a:p>
            <a:r>
              <a:rPr lang="ru-RU" sz="3400" b="1" dirty="0" smtClean="0"/>
              <a:t>для проведения ИС</a:t>
            </a:r>
            <a:endParaRPr lang="ru-RU" sz="3400" b="1" dirty="0"/>
          </a:p>
        </p:txBody>
      </p:sp>
    </p:spTree>
    <p:extLst>
      <p:ext uri="{BB962C8B-B14F-4D97-AF65-F5344CB8AC3E}">
        <p14:creationId xmlns:p14="http://schemas.microsoft.com/office/powerpoint/2010/main" val="423665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Овал 27"/>
          <p:cNvSpPr/>
          <p:nvPr/>
        </p:nvSpPr>
        <p:spPr>
          <a:xfrm>
            <a:off x="42896" y="3352974"/>
            <a:ext cx="2074793" cy="1945693"/>
          </a:xfrm>
          <a:prstGeom prst="ellipse">
            <a:avLst/>
          </a:prstGeom>
          <a:solidFill>
            <a:srgbClr val="C9C9C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25047" y="318617"/>
            <a:ext cx="10085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052427"/>
                </a:solidFill>
                <a:cs typeface="Segoe UI Semilight" panose="020B0402040204020203" pitchFamily="34" charset="0"/>
              </a:rPr>
              <a:t>ОТВЕТСТВЕННОСТЬ ШКОЛЫ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28472" y="3544071"/>
            <a:ext cx="83823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проверка ответов каждого участника ИС осуществляется экспертом </a:t>
            </a:r>
            <a:r>
              <a:rPr lang="ru-RU" sz="3600" b="1" dirty="0">
                <a:solidFill>
                  <a:srgbClr val="00B0F0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непосредственно в процессе ответа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117689" y="5509147"/>
            <a:ext cx="8361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проверка ответов каждого участника ИС осуществляется экспертом </a:t>
            </a:r>
            <a:r>
              <a:rPr lang="ru-RU" sz="3600" b="1" dirty="0">
                <a:solidFill>
                  <a:srgbClr val="00B0F0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после окончания проведения ИС</a:t>
            </a:r>
            <a:r>
              <a:rPr lang="ru-RU" sz="36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 по аудиозаписям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091321" y="7924798"/>
            <a:ext cx="84145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совмещение</a:t>
            </a:r>
            <a:r>
              <a:rPr lang="ru-RU" sz="36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 первого и второго варианта</a:t>
            </a:r>
          </a:p>
          <a:p>
            <a:r>
              <a:rPr lang="ru-RU" sz="36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(плюсы: будет задействовано максимально возможное количество аудиторий, в результате сократится общее время проведения ИС-9) </a:t>
            </a:r>
          </a:p>
        </p:txBody>
      </p:sp>
      <p:sp>
        <p:nvSpPr>
          <p:cNvPr id="2" name="Овал 1"/>
          <p:cNvSpPr/>
          <p:nvPr/>
        </p:nvSpPr>
        <p:spPr>
          <a:xfrm>
            <a:off x="-18776" y="3352704"/>
            <a:ext cx="2111993" cy="1945693"/>
          </a:xfrm>
          <a:prstGeom prst="ellipse">
            <a:avLst/>
          </a:prstGeom>
          <a:solidFill>
            <a:srgbClr val="C9C9C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762831" y="2829102"/>
            <a:ext cx="135485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8000" b="1" dirty="0">
                <a:solidFill>
                  <a:srgbClr val="02B9F3"/>
                </a:solidFill>
              </a:rPr>
              <a:t>1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483322" y="2180836"/>
            <a:ext cx="137371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ОО ПРИНИМАЮТ РЕШЕНИЕ О ВЫБОРЕ СХЕМЫ ПРОВЕРКИ </a:t>
            </a:r>
          </a:p>
          <a:p>
            <a:pPr algn="r"/>
            <a:r>
              <a:rPr lang="ru-RU" sz="4000" b="1" dirty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ОТВЕТОВ УЧАСТНИКОВ ИС-9 (3 СХЕМЫ НА ВЫБОР)</a:t>
            </a:r>
          </a:p>
        </p:txBody>
      </p:sp>
      <p:sp>
        <p:nvSpPr>
          <p:cNvPr id="10" name="Овальная выноска 9"/>
          <p:cNvSpPr/>
          <p:nvPr/>
        </p:nvSpPr>
        <p:spPr>
          <a:xfrm>
            <a:off x="10479537" y="4125634"/>
            <a:ext cx="5485990" cy="4524517"/>
          </a:xfrm>
          <a:prstGeom prst="wedgeEllipseCallout">
            <a:avLst>
              <a:gd name="adj1" fmla="val 65071"/>
              <a:gd name="adj2" fmla="val 29504"/>
            </a:avLst>
          </a:prstGeom>
          <a:solidFill>
            <a:srgbClr val="E2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Freeform 5">
            <a:extLst>
              <a:ext uri="{FF2B5EF4-FFF2-40B4-BE49-F238E27FC236}">
                <a16:creationId xmlns="" xmlns:a16="http://schemas.microsoft.com/office/drawing/2014/main" id="{B2262C7F-8CA7-466D-8D37-2F6A50A52058}"/>
              </a:ext>
            </a:extLst>
          </p:cNvPr>
          <p:cNvSpPr>
            <a:spLocks/>
          </p:cNvSpPr>
          <p:nvPr/>
        </p:nvSpPr>
        <p:spPr bwMode="auto">
          <a:xfrm>
            <a:off x="16279117" y="4421234"/>
            <a:ext cx="3736821" cy="4581843"/>
          </a:xfrm>
          <a:custGeom>
            <a:avLst/>
            <a:gdLst/>
            <a:ahLst/>
            <a:cxnLst>
              <a:cxn ang="0">
                <a:pos x="169" y="528"/>
              </a:cxn>
              <a:cxn ang="0">
                <a:pos x="121" y="430"/>
              </a:cxn>
              <a:cxn ang="0">
                <a:pos x="54" y="428"/>
              </a:cxn>
              <a:cxn ang="0">
                <a:pos x="46" y="390"/>
              </a:cxn>
              <a:cxn ang="0">
                <a:pos x="28" y="376"/>
              </a:cxn>
              <a:cxn ang="0">
                <a:pos x="42" y="366"/>
              </a:cxn>
              <a:cxn ang="0">
                <a:pos x="24" y="356"/>
              </a:cxn>
              <a:cxn ang="0">
                <a:pos x="19" y="332"/>
              </a:cxn>
              <a:cxn ang="0">
                <a:pos x="9" y="305"/>
              </a:cxn>
              <a:cxn ang="0">
                <a:pos x="49" y="233"/>
              </a:cxn>
              <a:cxn ang="0">
                <a:pos x="133" y="58"/>
              </a:cxn>
              <a:cxn ang="0">
                <a:pos x="404" y="174"/>
              </a:cxn>
              <a:cxn ang="0">
                <a:pos x="336" y="387"/>
              </a:cxn>
              <a:cxn ang="0">
                <a:pos x="347" y="534"/>
              </a:cxn>
              <a:cxn ang="0">
                <a:pos x="168" y="534"/>
              </a:cxn>
              <a:cxn ang="0">
                <a:pos x="169" y="528"/>
              </a:cxn>
            </a:cxnLst>
            <a:rect l="0" t="0" r="r" b="b"/>
            <a:pathLst>
              <a:path w="436" h="534">
                <a:moveTo>
                  <a:pt x="169" y="528"/>
                </a:moveTo>
                <a:cubicBezTo>
                  <a:pt x="169" y="528"/>
                  <a:pt x="171" y="428"/>
                  <a:pt x="121" y="430"/>
                </a:cubicBezTo>
                <a:cubicBezTo>
                  <a:pt x="71" y="432"/>
                  <a:pt x="66" y="446"/>
                  <a:pt x="54" y="428"/>
                </a:cubicBezTo>
                <a:cubicBezTo>
                  <a:pt x="42" y="409"/>
                  <a:pt x="54" y="398"/>
                  <a:pt x="46" y="390"/>
                </a:cubicBezTo>
                <a:cubicBezTo>
                  <a:pt x="46" y="390"/>
                  <a:pt x="28" y="384"/>
                  <a:pt x="28" y="376"/>
                </a:cubicBezTo>
                <a:cubicBezTo>
                  <a:pt x="28" y="368"/>
                  <a:pt x="42" y="366"/>
                  <a:pt x="42" y="366"/>
                </a:cubicBezTo>
                <a:cubicBezTo>
                  <a:pt x="42" y="366"/>
                  <a:pt x="24" y="365"/>
                  <a:pt x="24" y="356"/>
                </a:cubicBezTo>
                <a:cubicBezTo>
                  <a:pt x="23" y="348"/>
                  <a:pt x="33" y="338"/>
                  <a:pt x="19" y="332"/>
                </a:cubicBezTo>
                <a:cubicBezTo>
                  <a:pt x="5" y="326"/>
                  <a:pt x="0" y="320"/>
                  <a:pt x="9" y="305"/>
                </a:cubicBezTo>
                <a:cubicBezTo>
                  <a:pt x="18" y="290"/>
                  <a:pt x="52" y="251"/>
                  <a:pt x="49" y="233"/>
                </a:cubicBezTo>
                <a:cubicBezTo>
                  <a:pt x="46" y="216"/>
                  <a:pt x="29" y="117"/>
                  <a:pt x="133" y="58"/>
                </a:cubicBezTo>
                <a:cubicBezTo>
                  <a:pt x="238" y="0"/>
                  <a:pt x="372" y="49"/>
                  <a:pt x="404" y="174"/>
                </a:cubicBezTo>
                <a:cubicBezTo>
                  <a:pt x="436" y="300"/>
                  <a:pt x="336" y="387"/>
                  <a:pt x="336" y="387"/>
                </a:cubicBezTo>
                <a:cubicBezTo>
                  <a:pt x="336" y="387"/>
                  <a:pt x="302" y="480"/>
                  <a:pt x="347" y="534"/>
                </a:cubicBezTo>
                <a:cubicBezTo>
                  <a:pt x="168" y="534"/>
                  <a:pt x="168" y="534"/>
                  <a:pt x="168" y="534"/>
                </a:cubicBezTo>
                <a:lnTo>
                  <a:pt x="169" y="528"/>
                </a:lnTo>
                <a:close/>
              </a:path>
            </a:pathLst>
          </a:custGeom>
          <a:solidFill>
            <a:srgbClr val="C9C9C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0751009" y="5506103"/>
            <a:ext cx="4199793" cy="1950490"/>
          </a:xfrm>
          <a:prstGeom prst="round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ru-RU" sz="36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Итоговое собеседование по русскому языку в качестве допуска к ГИА-9 действует </a:t>
            </a:r>
            <a:r>
              <a:rPr lang="ru-RU" sz="3600" b="1" dirty="0" smtClean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бессрочно</a:t>
            </a:r>
            <a:endParaRPr lang="ru-RU" sz="3600" b="1" dirty="0">
              <a:solidFill>
                <a:srgbClr val="052427"/>
              </a:solidFill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sp>
        <p:nvSpPr>
          <p:cNvPr id="11" name="Овал 10"/>
          <p:cNvSpPr/>
          <p:nvPr/>
        </p:nvSpPr>
        <p:spPr>
          <a:xfrm rot="17571972">
            <a:off x="365661" y="6912611"/>
            <a:ext cx="1143844" cy="3130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rot="3538306">
            <a:off x="589644" y="8803267"/>
            <a:ext cx="1170603" cy="3679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9C2FFAE8-D38D-43A6-83AF-947DAD27E5C9}"/>
              </a:ext>
            </a:extLst>
          </p:cNvPr>
          <p:cNvSpPr/>
          <p:nvPr/>
        </p:nvSpPr>
        <p:spPr>
          <a:xfrm>
            <a:off x="-47041" y="5671513"/>
            <a:ext cx="2111993" cy="1945693"/>
          </a:xfrm>
          <a:prstGeom prst="ellipse">
            <a:avLst/>
          </a:prstGeom>
          <a:solidFill>
            <a:srgbClr val="C9C9C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09F6EBE-1F21-45EA-ACE3-821E309D199B}"/>
              </a:ext>
            </a:extLst>
          </p:cNvPr>
          <p:cNvSpPr txBox="1"/>
          <p:nvPr/>
        </p:nvSpPr>
        <p:spPr>
          <a:xfrm>
            <a:off x="692018" y="5186193"/>
            <a:ext cx="13548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8000" b="1" dirty="0">
                <a:solidFill>
                  <a:srgbClr val="02B9F3"/>
                </a:solidFill>
              </a:rPr>
              <a:t>2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="" xmlns:a16="http://schemas.microsoft.com/office/drawing/2014/main" id="{B784B7E2-8C49-4A3E-8B31-4ADA79D517B1}"/>
              </a:ext>
            </a:extLst>
          </p:cNvPr>
          <p:cNvSpPr/>
          <p:nvPr/>
        </p:nvSpPr>
        <p:spPr>
          <a:xfrm>
            <a:off x="5696" y="8345757"/>
            <a:ext cx="2111993" cy="1945693"/>
          </a:xfrm>
          <a:prstGeom prst="ellipse">
            <a:avLst/>
          </a:prstGeom>
          <a:solidFill>
            <a:srgbClr val="C9C9C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4774CEE-199C-4989-A878-68DC247E9A66}"/>
              </a:ext>
            </a:extLst>
          </p:cNvPr>
          <p:cNvSpPr txBox="1"/>
          <p:nvPr/>
        </p:nvSpPr>
        <p:spPr>
          <a:xfrm>
            <a:off x="860352" y="8080489"/>
            <a:ext cx="115929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5000" b="1" dirty="0">
                <a:solidFill>
                  <a:srgbClr val="02B9F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2751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7283" y="225793"/>
            <a:ext cx="140336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52427"/>
                </a:solidFill>
                <a:cs typeface="Segoe UI Semilight" panose="020B0402040204020203" pitchFamily="34" charset="0"/>
              </a:rPr>
              <a:t>УПАКОВКА МАТЕРИАЛОВ </a:t>
            </a:r>
          </a:p>
          <a:p>
            <a:r>
              <a:rPr lang="ru-RU" sz="6600" b="1" dirty="0" smtClean="0">
                <a:solidFill>
                  <a:srgbClr val="052427"/>
                </a:solidFill>
                <a:cs typeface="Segoe UI Semilight" panose="020B0402040204020203" pitchFamily="34" charset="0"/>
              </a:rPr>
              <a:t>В ОО И ИХ </a:t>
            </a:r>
            <a:r>
              <a:rPr lang="ru-RU" sz="6600" b="1" dirty="0">
                <a:solidFill>
                  <a:srgbClr val="052427"/>
                </a:solidFill>
                <a:cs typeface="Segoe UI Semilight" panose="020B0402040204020203" pitchFamily="34" charset="0"/>
              </a:rPr>
              <a:t>ПЕРЕДАЧА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42597" y="4445395"/>
            <a:ext cx="44090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 smtClean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Файлы (конверты) </a:t>
            </a:r>
          </a:p>
          <a:p>
            <a:pPr algn="r"/>
            <a:r>
              <a:rPr lang="ru-RU" sz="4000" b="1" dirty="0" smtClean="0">
                <a:ea typeface="Roboto" panose="02000000000000000000" pitchFamily="2" charset="0"/>
                <a:cs typeface="Roboto" panose="02000000000000000000" pitchFamily="2" charset="0"/>
              </a:rPr>
              <a:t>с носителями </a:t>
            </a:r>
            <a:r>
              <a:rPr lang="ru-RU" sz="4000" b="1" dirty="0" smtClean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информации необходимо </a:t>
            </a:r>
          </a:p>
          <a:p>
            <a:pPr algn="r"/>
            <a:r>
              <a:rPr lang="ru-RU" sz="4000" b="1" dirty="0" smtClean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подписать</a:t>
            </a:r>
          </a:p>
        </p:txBody>
      </p:sp>
      <p:grpSp>
        <p:nvGrpSpPr>
          <p:cNvPr id="12" name="Группа 11"/>
          <p:cNvGrpSpPr/>
          <p:nvPr/>
        </p:nvGrpSpPr>
        <p:grpSpPr>
          <a:xfrm rot="5400000">
            <a:off x="1732690" y="4896656"/>
            <a:ext cx="4355871" cy="2630613"/>
            <a:chOff x="1515003" y="6518902"/>
            <a:chExt cx="3646818" cy="2630613"/>
          </a:xfrm>
        </p:grpSpPr>
        <p:sp>
          <p:nvSpPr>
            <p:cNvPr id="69" name="Arc 7">
              <a:extLst>
                <a:ext uri="{FF2B5EF4-FFF2-40B4-BE49-F238E27FC236}">
                  <a16:creationId xmlns="" xmlns:a16="http://schemas.microsoft.com/office/drawing/2014/main" id="{C5C08BE2-854C-4B61-91E0-AF8B41175E52}"/>
                </a:ext>
              </a:extLst>
            </p:cNvPr>
            <p:cNvSpPr/>
            <p:nvPr/>
          </p:nvSpPr>
          <p:spPr>
            <a:xfrm>
              <a:off x="1633167" y="6518902"/>
              <a:ext cx="3381462" cy="2630613"/>
            </a:xfrm>
            <a:prstGeom prst="arc">
              <a:avLst>
                <a:gd name="adj1" fmla="val 11655756"/>
                <a:gd name="adj2" fmla="val 20900621"/>
              </a:avLst>
            </a:prstGeom>
            <a:ln w="38100">
              <a:solidFill>
                <a:srgbClr val="8497B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Oval 18">
              <a:extLst>
                <a:ext uri="{FF2B5EF4-FFF2-40B4-BE49-F238E27FC236}">
                  <a16:creationId xmlns="" xmlns:a16="http://schemas.microsoft.com/office/drawing/2014/main" id="{2A5AEEE0-47F6-4FF5-B018-57DB1680523D}"/>
                </a:ext>
              </a:extLst>
            </p:cNvPr>
            <p:cNvSpPr/>
            <p:nvPr/>
          </p:nvSpPr>
          <p:spPr>
            <a:xfrm>
              <a:off x="1515003" y="7310286"/>
              <a:ext cx="294384" cy="294466"/>
            </a:xfrm>
            <a:prstGeom prst="ellipse">
              <a:avLst/>
            </a:prstGeom>
            <a:solidFill>
              <a:srgbClr val="02B9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Oval 18">
              <a:extLst>
                <a:ext uri="{FF2B5EF4-FFF2-40B4-BE49-F238E27FC236}">
                  <a16:creationId xmlns="" xmlns:a16="http://schemas.microsoft.com/office/drawing/2014/main" id="{2A5AEEE0-47F6-4FF5-B018-57DB1680523D}"/>
                </a:ext>
              </a:extLst>
            </p:cNvPr>
            <p:cNvSpPr/>
            <p:nvPr/>
          </p:nvSpPr>
          <p:spPr>
            <a:xfrm>
              <a:off x="4867437" y="7310286"/>
              <a:ext cx="294384" cy="294466"/>
            </a:xfrm>
            <a:prstGeom prst="ellipse">
              <a:avLst/>
            </a:prstGeom>
            <a:solidFill>
              <a:srgbClr val="02B9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Прямоугольник 20"/>
          <p:cNvSpPr/>
          <p:nvPr/>
        </p:nvSpPr>
        <p:spPr>
          <a:xfrm rot="847405">
            <a:off x="5009396" y="7346395"/>
            <a:ext cx="18405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дата </a:t>
            </a:r>
            <a:r>
              <a:rPr lang="ru-RU" sz="3600" b="1" dirty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ИС </a:t>
            </a:r>
          </a:p>
        </p:txBody>
      </p:sp>
      <p:sp>
        <p:nvSpPr>
          <p:cNvPr id="25" name="Прямоугольник 24"/>
          <p:cNvSpPr/>
          <p:nvPr/>
        </p:nvSpPr>
        <p:spPr>
          <a:xfrm rot="20218707">
            <a:off x="4939899" y="4208969"/>
            <a:ext cx="1821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код </a:t>
            </a:r>
            <a:r>
              <a:rPr lang="ru-RU" sz="3600" b="1" dirty="0" smtClean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АТЕ </a:t>
            </a:r>
            <a:endParaRPr lang="ru-RU" sz="3600" b="1" dirty="0">
              <a:solidFill>
                <a:srgbClr val="02B9F3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386354" y="5853430"/>
            <a:ext cx="5097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к</a:t>
            </a:r>
            <a:r>
              <a:rPr lang="ru-RU" sz="3600" b="1" dirty="0" smtClean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од и наименование </a:t>
            </a:r>
            <a:r>
              <a:rPr lang="ru-RU" sz="3600" b="1" dirty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ОО</a:t>
            </a:r>
            <a:endParaRPr lang="ru-RU" sz="3600" b="1" dirty="0">
              <a:solidFill>
                <a:srgbClr val="02B9F3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7784397" y="537028"/>
            <a:ext cx="10714133" cy="9828882"/>
            <a:chOff x="7784397" y="537028"/>
            <a:chExt cx="10714133" cy="9828882"/>
          </a:xfrm>
        </p:grpSpPr>
        <p:sp>
          <p:nvSpPr>
            <p:cNvPr id="63" name="TextBox 62"/>
            <p:cNvSpPr txBox="1"/>
            <p:nvPr/>
          </p:nvSpPr>
          <p:spPr>
            <a:xfrm>
              <a:off x="7784397" y="1265286"/>
              <a:ext cx="33863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4400" b="1" dirty="0" smtClean="0">
                  <a:solidFill>
                    <a:srgbClr val="052427"/>
                  </a:solidFill>
                  <a:ea typeface="Roboto Thin" panose="02000000000000000000" pitchFamily="2" charset="0"/>
                  <a:cs typeface="Roboto Thin" panose="02000000000000000000" pitchFamily="2" charset="0"/>
                </a:rPr>
                <a:t>РЦОИ</a:t>
              </a:r>
              <a:endParaRPr lang="ru-RU" sz="36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endParaRPr>
            </a:p>
          </p:txBody>
        </p:sp>
        <p:grpSp>
          <p:nvGrpSpPr>
            <p:cNvPr id="143" name="Группа 142">
              <a:extLst>
                <a:ext uri="{FF2B5EF4-FFF2-40B4-BE49-F238E27FC236}">
                  <a16:creationId xmlns="" xmlns:a16="http://schemas.microsoft.com/office/drawing/2014/main" id="{F5B72552-A8EC-47E6-B4FA-7F7C72E5D61E}"/>
                </a:ext>
              </a:extLst>
            </p:cNvPr>
            <p:cNvGrpSpPr/>
            <p:nvPr/>
          </p:nvGrpSpPr>
          <p:grpSpPr>
            <a:xfrm>
              <a:off x="11159827" y="537028"/>
              <a:ext cx="4383924" cy="9828882"/>
              <a:chOff x="3389915" y="329977"/>
              <a:chExt cx="2529089" cy="5425191"/>
            </a:xfrm>
          </p:grpSpPr>
          <p:grpSp>
            <p:nvGrpSpPr>
              <p:cNvPr id="146" name="Group 35">
                <a:extLst>
                  <a:ext uri="{FF2B5EF4-FFF2-40B4-BE49-F238E27FC236}">
                    <a16:creationId xmlns="" xmlns:a16="http://schemas.microsoft.com/office/drawing/2014/main" id="{7F897D04-C2C8-4004-8AE2-D769A7A949F6}"/>
                  </a:ext>
                </a:extLst>
              </p:cNvPr>
              <p:cNvGrpSpPr/>
              <p:nvPr/>
            </p:nvGrpSpPr>
            <p:grpSpPr>
              <a:xfrm>
                <a:off x="3389916" y="329977"/>
                <a:ext cx="2405261" cy="1163165"/>
                <a:chOff x="-292138" y="-123628"/>
                <a:chExt cx="3700930" cy="1895712"/>
              </a:xfrm>
              <a:solidFill>
                <a:schemeClr val="accent1"/>
              </a:solidFill>
            </p:grpSpPr>
            <p:sp>
              <p:nvSpPr>
                <p:cNvPr id="155" name="Rectangle 51">
                  <a:extLst>
                    <a:ext uri="{FF2B5EF4-FFF2-40B4-BE49-F238E27FC236}">
                      <a16:creationId xmlns="" xmlns:a16="http://schemas.microsoft.com/office/drawing/2014/main" id="{7D8011FE-324D-4375-A563-A2729480F471}"/>
                    </a:ext>
                  </a:extLst>
                </p:cNvPr>
                <p:cNvSpPr/>
                <p:nvPr/>
              </p:nvSpPr>
              <p:spPr>
                <a:xfrm>
                  <a:off x="-7985" y="-123628"/>
                  <a:ext cx="3160757" cy="1895712"/>
                </a:xfrm>
                <a:prstGeom prst="rect">
                  <a:avLst/>
                </a:prstGeom>
                <a:solidFill>
                  <a:srgbClr val="02B9F3"/>
                </a:solidFill>
                <a:ln>
                  <a:noFill/>
                </a:ln>
                <a:effectLst>
                  <a:outerShdw blurRad="317500" sx="1000" sy="1000" rotWithShape="0">
                    <a:prstClr val="black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6" name="Isosceles Triangle 52">
                  <a:extLst>
                    <a:ext uri="{FF2B5EF4-FFF2-40B4-BE49-F238E27FC236}">
                      <a16:creationId xmlns="" xmlns:a16="http://schemas.microsoft.com/office/drawing/2014/main" id="{E80DEFFF-3C0D-437C-A52F-FA8567834362}"/>
                    </a:ext>
                  </a:extLst>
                </p:cNvPr>
                <p:cNvSpPr/>
                <p:nvPr/>
              </p:nvSpPr>
              <p:spPr>
                <a:xfrm rot="5400000">
                  <a:off x="3025209" y="669061"/>
                  <a:ext cx="460856" cy="306311"/>
                </a:xfrm>
                <a:prstGeom prst="triangle">
                  <a:avLst/>
                </a:prstGeom>
                <a:solidFill>
                  <a:srgbClr val="02B9F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7" name="Isosceles Triangle 53">
                  <a:extLst>
                    <a:ext uri="{FF2B5EF4-FFF2-40B4-BE49-F238E27FC236}">
                      <a16:creationId xmlns="" xmlns:a16="http://schemas.microsoft.com/office/drawing/2014/main" id="{A573D43D-68BF-4DAF-BD2C-FB97DE28EBF6}"/>
                    </a:ext>
                  </a:extLst>
                </p:cNvPr>
                <p:cNvSpPr/>
                <p:nvPr/>
              </p:nvSpPr>
              <p:spPr>
                <a:xfrm rot="16200000" flipH="1">
                  <a:off x="-369410" y="669061"/>
                  <a:ext cx="460856" cy="306311"/>
                </a:xfrm>
                <a:prstGeom prst="triangle">
                  <a:avLst/>
                </a:prstGeom>
                <a:solidFill>
                  <a:srgbClr val="02B9F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47" name="Group 35">
                <a:extLst>
                  <a:ext uri="{FF2B5EF4-FFF2-40B4-BE49-F238E27FC236}">
                    <a16:creationId xmlns="" xmlns:a16="http://schemas.microsoft.com/office/drawing/2014/main" id="{714B2535-43C9-402A-B532-F44BB2237211}"/>
                  </a:ext>
                </a:extLst>
              </p:cNvPr>
              <p:cNvGrpSpPr/>
              <p:nvPr/>
            </p:nvGrpSpPr>
            <p:grpSpPr>
              <a:xfrm>
                <a:off x="3389915" y="1492362"/>
                <a:ext cx="2437945" cy="1250394"/>
                <a:chOff x="-292141" y="-350345"/>
                <a:chExt cx="3751221" cy="2037883"/>
              </a:xfrm>
              <a:solidFill>
                <a:schemeClr val="accent3"/>
              </a:solidFill>
            </p:grpSpPr>
            <p:sp>
              <p:nvSpPr>
                <p:cNvPr id="152" name="Rectangle 59">
                  <a:extLst>
                    <a:ext uri="{FF2B5EF4-FFF2-40B4-BE49-F238E27FC236}">
                      <a16:creationId xmlns="" xmlns:a16="http://schemas.microsoft.com/office/drawing/2014/main" id="{1F86945B-AFE7-4F05-82E8-1E472E777F49}"/>
                    </a:ext>
                  </a:extLst>
                </p:cNvPr>
                <p:cNvSpPr/>
                <p:nvPr/>
              </p:nvSpPr>
              <p:spPr>
                <a:xfrm>
                  <a:off x="-7988" y="-350345"/>
                  <a:ext cx="3160758" cy="2037883"/>
                </a:xfrm>
                <a:prstGeom prst="rect">
                  <a:avLst/>
                </a:prstGeom>
                <a:solidFill>
                  <a:srgbClr val="8497B0"/>
                </a:solidFill>
                <a:ln>
                  <a:noFill/>
                </a:ln>
                <a:effectLst>
                  <a:outerShdw blurRad="317500" sx="1000" sy="1000" rotWithShape="0">
                    <a:prstClr val="black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3" name="Isosceles Triangle 62">
                  <a:extLst>
                    <a:ext uri="{FF2B5EF4-FFF2-40B4-BE49-F238E27FC236}">
                      <a16:creationId xmlns="" xmlns:a16="http://schemas.microsoft.com/office/drawing/2014/main" id="{C0933E90-6E7B-41C0-B73C-A9B6EC969E9C}"/>
                    </a:ext>
                  </a:extLst>
                </p:cNvPr>
                <p:cNvSpPr/>
                <p:nvPr/>
              </p:nvSpPr>
              <p:spPr>
                <a:xfrm rot="5400000">
                  <a:off x="3075497" y="444356"/>
                  <a:ext cx="460856" cy="306311"/>
                </a:xfrm>
                <a:prstGeom prst="triangle">
                  <a:avLst/>
                </a:prstGeom>
                <a:solidFill>
                  <a:srgbClr val="8497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4" name="Isosceles Triangle 66">
                  <a:extLst>
                    <a:ext uri="{FF2B5EF4-FFF2-40B4-BE49-F238E27FC236}">
                      <a16:creationId xmlns="" xmlns:a16="http://schemas.microsoft.com/office/drawing/2014/main" id="{BD25E534-8351-41C8-95B9-8E9A3D3C7F86}"/>
                    </a:ext>
                  </a:extLst>
                </p:cNvPr>
                <p:cNvSpPr/>
                <p:nvPr/>
              </p:nvSpPr>
              <p:spPr>
                <a:xfrm rot="16200000" flipH="1">
                  <a:off x="-369413" y="441914"/>
                  <a:ext cx="460856" cy="306311"/>
                </a:xfrm>
                <a:prstGeom prst="triangle">
                  <a:avLst/>
                </a:prstGeom>
                <a:solidFill>
                  <a:srgbClr val="8497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48" name="Group 35">
                <a:extLst>
                  <a:ext uri="{FF2B5EF4-FFF2-40B4-BE49-F238E27FC236}">
                    <a16:creationId xmlns="" xmlns:a16="http://schemas.microsoft.com/office/drawing/2014/main" id="{9E0036D0-1460-444D-BE5B-37C43244DEB6}"/>
                  </a:ext>
                </a:extLst>
              </p:cNvPr>
              <p:cNvGrpSpPr/>
              <p:nvPr/>
            </p:nvGrpSpPr>
            <p:grpSpPr>
              <a:xfrm>
                <a:off x="3533219" y="2763956"/>
                <a:ext cx="2385785" cy="2991212"/>
                <a:chOff x="-71641" y="-409367"/>
                <a:chExt cx="3670962" cy="4875054"/>
              </a:xfrm>
              <a:solidFill>
                <a:schemeClr val="accent4"/>
              </a:solidFill>
            </p:grpSpPr>
            <p:sp>
              <p:nvSpPr>
                <p:cNvPr id="149" name="Rectangle 72">
                  <a:extLst>
                    <a:ext uri="{FF2B5EF4-FFF2-40B4-BE49-F238E27FC236}">
                      <a16:creationId xmlns="" xmlns:a16="http://schemas.microsoft.com/office/drawing/2014/main" id="{4B08103B-FF4A-4F7D-9F60-4DE0B78667F5}"/>
                    </a:ext>
                  </a:extLst>
                </p:cNvPr>
                <p:cNvSpPr/>
                <p:nvPr/>
              </p:nvSpPr>
              <p:spPr>
                <a:xfrm>
                  <a:off x="-71641" y="-409367"/>
                  <a:ext cx="3370463" cy="4875054"/>
                </a:xfrm>
                <a:prstGeom prst="rect">
                  <a:avLst/>
                </a:prstGeom>
                <a:solidFill>
                  <a:srgbClr val="E0CE90"/>
                </a:solidFill>
                <a:ln>
                  <a:noFill/>
                </a:ln>
                <a:effectLst>
                  <a:outerShdw blurRad="317500" sx="1000" sy="1000" rotWithShape="0">
                    <a:prstClr val="black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0" name="Isosceles Triangle 75">
                  <a:extLst>
                    <a:ext uri="{FF2B5EF4-FFF2-40B4-BE49-F238E27FC236}">
                      <a16:creationId xmlns="" xmlns:a16="http://schemas.microsoft.com/office/drawing/2014/main" id="{5A6E2E15-4EEA-468A-8FE0-5926EFB6BEA4}"/>
                    </a:ext>
                  </a:extLst>
                </p:cNvPr>
                <p:cNvSpPr/>
                <p:nvPr/>
              </p:nvSpPr>
              <p:spPr>
                <a:xfrm rot="5400000">
                  <a:off x="3124699" y="1682461"/>
                  <a:ext cx="460856" cy="488389"/>
                </a:xfrm>
                <a:prstGeom prst="triangle">
                  <a:avLst/>
                </a:prstGeom>
                <a:solidFill>
                  <a:srgbClr val="E0CE9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0" name="TextBox 9"/>
            <p:cNvSpPr txBox="1"/>
            <p:nvPr/>
          </p:nvSpPr>
          <p:spPr>
            <a:xfrm>
              <a:off x="11300136" y="767543"/>
              <a:ext cx="3793278" cy="1505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3400" b="1" dirty="0">
                  <a:solidFill>
                    <a:schemeClr val="bg1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а</a:t>
              </a:r>
              <a:r>
                <a:rPr lang="ru-RU" sz="3400" b="1" dirty="0" smtClean="0">
                  <a:solidFill>
                    <a:schemeClr val="bg1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удиофайлы с записями ответов участников ИС </a:t>
              </a:r>
              <a:endParaRPr lang="ru-RU" sz="34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1284868" y="2764368"/>
              <a:ext cx="3920356" cy="197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3400" b="1" dirty="0" smtClean="0">
                  <a:solidFill>
                    <a:schemeClr val="bg1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форма с информацией из протоколов оценивания </a:t>
              </a:r>
              <a:endParaRPr lang="ru-RU" sz="34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15921063" y="6787660"/>
              <a:ext cx="257746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>
                  <a:solidFill>
                    <a:srgbClr val="052427"/>
                  </a:solidFill>
                  <a:ea typeface="Roboto Thin" panose="02000000000000000000" pitchFamily="2" charset="0"/>
                  <a:cs typeface="Roboto Thin" panose="02000000000000000000" pitchFamily="2" charset="0"/>
                </a:rPr>
                <a:t>Места хранения  МОУО</a:t>
              </a:r>
              <a:endParaRPr lang="ru-RU" sz="40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15920374" y="1659550"/>
              <a:ext cx="2577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2B9F3"/>
                  </a:solidFill>
                  <a:ea typeface="Roboto Thin" panose="02000000000000000000" pitchFamily="2" charset="0"/>
                  <a:cs typeface="Roboto Thin" panose="02000000000000000000" pitchFamily="2" charset="0"/>
                </a:rPr>
                <a:t>(в электронном виде)</a:t>
              </a:r>
              <a:endParaRPr lang="ru-RU" sz="2400" b="1" dirty="0">
                <a:solidFill>
                  <a:srgbClr val="02B9F3"/>
                </a:solidFill>
                <a:ea typeface="Roboto Thin" panose="02000000000000000000" pitchFamily="2" charset="0"/>
                <a:cs typeface="Roboto Thin" panose="02000000000000000000" pitchFamily="2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7800977" y="3342124"/>
              <a:ext cx="33863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4400" b="1" dirty="0" smtClean="0">
                  <a:solidFill>
                    <a:srgbClr val="052427"/>
                  </a:solidFill>
                  <a:ea typeface="Roboto Thin" panose="02000000000000000000" pitchFamily="2" charset="0"/>
                  <a:cs typeface="Roboto Thin" panose="02000000000000000000" pitchFamily="2" charset="0"/>
                </a:rPr>
                <a:t>РЦОИ</a:t>
              </a:r>
              <a:endParaRPr lang="ru-RU" sz="44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1145542" y="4949681"/>
              <a:ext cx="422954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400" b="1" dirty="0" smtClean="0">
                  <a:solidFill>
                    <a:schemeClr val="bg1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на бумажных носителях </a:t>
              </a:r>
            </a:p>
            <a:p>
              <a:pPr algn="ctr"/>
              <a:endParaRPr lang="ru-RU" sz="3600" dirty="0" smtClean="0">
                <a:solidFill>
                  <a:schemeClr val="bg1"/>
                </a:solidFill>
                <a:latin typeface="Franklin Gothic Demi Cond" panose="020B0706030402020204" pitchFamily="34" charset="0"/>
                <a:ea typeface="Roboto Thin" panose="02000000000000000000" pitchFamily="2" charset="0"/>
                <a:cs typeface="Roboto Thin" panose="02000000000000000000" pitchFamily="2" charset="0"/>
              </a:endParaRPr>
            </a:p>
            <a:p>
              <a:pPr algn="ctr"/>
              <a:endParaRPr lang="ru-RU" sz="3600" dirty="0" smtClean="0">
                <a:solidFill>
                  <a:schemeClr val="bg1"/>
                </a:solidFill>
                <a:latin typeface="Franklin Gothic Demi Cond" panose="020B0706030402020204" pitchFamily="34" charset="0"/>
                <a:ea typeface="Roboto Thin" panose="02000000000000000000" pitchFamily="2" charset="0"/>
                <a:cs typeface="Roboto Thin" panose="02000000000000000000" pitchFamily="2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1837347" y="8359704"/>
              <a:ext cx="3545266" cy="4524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2600" b="1" dirty="0">
                  <a:solidFill>
                    <a:srgbClr val="052427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использованные </a:t>
              </a:r>
              <a:r>
                <a:rPr lang="ru-RU" sz="2600" b="1" dirty="0" smtClean="0">
                  <a:solidFill>
                    <a:srgbClr val="052427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КИМ  </a:t>
              </a:r>
              <a:endParaRPr lang="ru-RU" sz="26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1748380" y="6860667"/>
              <a:ext cx="3700640" cy="4524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2600" b="1" dirty="0">
                  <a:solidFill>
                    <a:srgbClr val="052427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списки </a:t>
              </a:r>
              <a:r>
                <a:rPr lang="ru-RU" sz="2600" b="1" dirty="0" smtClean="0">
                  <a:solidFill>
                    <a:srgbClr val="052427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участников ИС </a:t>
              </a:r>
              <a:endParaRPr lang="ru-RU" sz="26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1748380" y="7480693"/>
              <a:ext cx="4172683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2600" b="1" dirty="0">
                  <a:solidFill>
                    <a:srgbClr val="052427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протокол </a:t>
              </a:r>
              <a:r>
                <a:rPr lang="ru-RU" sz="2600" b="1" dirty="0" smtClean="0">
                  <a:solidFill>
                    <a:srgbClr val="052427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результатов                  участников ИС </a:t>
              </a:r>
              <a:endParaRPr lang="ru-RU" sz="26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1861034" y="8976814"/>
              <a:ext cx="4863442" cy="11726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2600" b="1" dirty="0">
                  <a:solidFill>
                    <a:srgbClr val="052427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ведомости учета </a:t>
              </a:r>
              <a:endParaRPr lang="ru-RU" sz="2600" b="1" dirty="0" smtClean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>
                <a:lnSpc>
                  <a:spcPct val="90000"/>
                </a:lnSpc>
              </a:pPr>
              <a:r>
                <a:rPr lang="ru-RU" sz="2600" b="1" dirty="0" smtClean="0">
                  <a:solidFill>
                    <a:srgbClr val="052427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проведения ИС </a:t>
              </a:r>
            </a:p>
            <a:p>
              <a:pPr>
                <a:lnSpc>
                  <a:spcPct val="90000"/>
                </a:lnSpc>
              </a:pPr>
              <a:r>
                <a:rPr lang="ru-RU" sz="2600" b="1" dirty="0" smtClean="0">
                  <a:solidFill>
                    <a:srgbClr val="052427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в </a:t>
              </a:r>
              <a:r>
                <a:rPr lang="ru-RU" sz="2600" b="1" dirty="0">
                  <a:solidFill>
                    <a:srgbClr val="052427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аудиториях 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1837347" y="6140845"/>
              <a:ext cx="3321560" cy="4524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2600" b="1" dirty="0">
                  <a:solidFill>
                    <a:srgbClr val="052427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протоколы </a:t>
              </a:r>
              <a:r>
                <a:rPr lang="ru-RU" sz="2600" b="1" dirty="0" smtClean="0">
                  <a:solidFill>
                    <a:srgbClr val="052427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экспертов </a:t>
              </a:r>
              <a:endParaRPr lang="ru-RU" sz="26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1454547" y="6257058"/>
              <a:ext cx="382800" cy="191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/>
            </a:p>
          </p:txBody>
        </p:sp>
        <p:sp>
          <p:nvSpPr>
            <p:cNvPr id="165" name="Прямоугольник 164"/>
            <p:cNvSpPr/>
            <p:nvPr/>
          </p:nvSpPr>
          <p:spPr>
            <a:xfrm>
              <a:off x="11392211" y="7029741"/>
              <a:ext cx="382800" cy="191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/>
            </a:p>
          </p:txBody>
        </p:sp>
        <p:sp>
          <p:nvSpPr>
            <p:cNvPr id="166" name="Прямоугольник 165"/>
            <p:cNvSpPr/>
            <p:nvPr/>
          </p:nvSpPr>
          <p:spPr>
            <a:xfrm>
              <a:off x="11408049" y="7669337"/>
              <a:ext cx="382800" cy="191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/>
            </a:p>
          </p:txBody>
        </p:sp>
        <p:sp>
          <p:nvSpPr>
            <p:cNvPr id="167" name="Прямоугольник 166"/>
            <p:cNvSpPr/>
            <p:nvPr/>
          </p:nvSpPr>
          <p:spPr>
            <a:xfrm>
              <a:off x="11423228" y="8474771"/>
              <a:ext cx="382800" cy="191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/>
            </a:p>
          </p:txBody>
        </p:sp>
        <p:sp>
          <p:nvSpPr>
            <p:cNvPr id="168" name="Прямоугольник 167"/>
            <p:cNvSpPr/>
            <p:nvPr/>
          </p:nvSpPr>
          <p:spPr>
            <a:xfrm>
              <a:off x="11443232" y="9128255"/>
              <a:ext cx="382800" cy="191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/>
            </a:p>
          </p:txBody>
        </p:sp>
      </p:grpSp>
      <p:sp>
        <p:nvSpPr>
          <p:cNvPr id="2" name="Правая фигурная скобка 1"/>
          <p:cNvSpPr/>
          <p:nvPr/>
        </p:nvSpPr>
        <p:spPr>
          <a:xfrm>
            <a:off x="15543752" y="1466356"/>
            <a:ext cx="233466" cy="2303318"/>
          </a:xfrm>
          <a:prstGeom prst="rightBrace">
            <a:avLst/>
          </a:prstGeom>
          <a:solidFill>
            <a:schemeClr val="bg1"/>
          </a:solidFill>
          <a:ln w="28575">
            <a:solidFill>
              <a:srgbClr val="0524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16724476" y="3410758"/>
            <a:ext cx="484632" cy="2730087"/>
          </a:xfrm>
          <a:prstGeom prst="downArrow">
            <a:avLst/>
          </a:prstGeom>
          <a:solidFill>
            <a:srgbClr val="02B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67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229183" y="1491662"/>
            <a:ext cx="7101907" cy="113452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0" y="-43811"/>
            <a:ext cx="183260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333F50"/>
                </a:solidFill>
                <a:cs typeface="Segoe UI Semilight" panose="020B0402040204020203" pitchFamily="34" charset="0"/>
              </a:rPr>
              <a:t>Досрочное завершение ИС </a:t>
            </a:r>
            <a:r>
              <a:rPr lang="ru-RU" sz="3600" b="1" dirty="0" smtClean="0">
                <a:solidFill>
                  <a:srgbClr val="333F50"/>
                </a:solidFill>
                <a:cs typeface="Segoe UI Semilight" panose="020B0402040204020203" pitchFamily="34" charset="0"/>
              </a:rPr>
              <a:t>(п.п.8.7, 8.8 федеральных рекомендаций)</a:t>
            </a:r>
            <a:endParaRPr lang="ru-RU" sz="3600" b="1" dirty="0">
              <a:solidFill>
                <a:srgbClr val="FF0000"/>
              </a:solidFill>
              <a:cs typeface="Segoe UI Semilight" panose="020B0402040204020203" pitchFamily="34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83979" y="1149104"/>
            <a:ext cx="1610566" cy="16989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4" name="Умножение 13"/>
          <p:cNvSpPr/>
          <p:nvPr/>
        </p:nvSpPr>
        <p:spPr>
          <a:xfrm>
            <a:off x="149059" y="7872172"/>
            <a:ext cx="906386" cy="920803"/>
          </a:xfrm>
          <a:prstGeom prst="mathMultiply">
            <a:avLst/>
          </a:prstGeom>
          <a:noFill/>
          <a:ln w="38100">
            <a:solidFill>
              <a:srgbClr val="018A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ranklin Gothic Demi" panose="020B0703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66648" y="1596327"/>
            <a:ext cx="64269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При выявлении некачественной </a:t>
            </a:r>
          </a:p>
          <a:p>
            <a:r>
              <a:rPr lang="ru-RU" sz="2800" b="1" dirty="0" smtClean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аудиозаписи ответа участника ИС</a:t>
            </a:r>
            <a:endParaRPr lang="ru-RU" sz="2800" b="1" dirty="0">
              <a:solidFill>
                <a:schemeClr val="bg1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858307"/>
              </p:ext>
            </p:extLst>
          </p:nvPr>
        </p:nvGraphicFramePr>
        <p:xfrm>
          <a:off x="19279795" y="2921802"/>
          <a:ext cx="5231457" cy="668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Acrobat Document" r:id="rId4" imgW="4533890" imgH="6416017" progId="Acrobat.Document.DC">
                  <p:embed/>
                </p:oleObj>
              </mc:Choice>
              <mc:Fallback>
                <p:oleObj name="Acrobat Document" r:id="rId4" imgW="4533890" imgH="641601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279795" y="2921802"/>
                        <a:ext cx="5231457" cy="6685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Умножение 37"/>
          <p:cNvSpPr/>
          <p:nvPr/>
        </p:nvSpPr>
        <p:spPr>
          <a:xfrm>
            <a:off x="134401" y="9094071"/>
            <a:ext cx="906386" cy="920803"/>
          </a:xfrm>
          <a:prstGeom prst="mathMultiply">
            <a:avLst/>
          </a:prstGeom>
          <a:noFill/>
          <a:ln w="38100">
            <a:solidFill>
              <a:srgbClr val="018A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29632" y="2848013"/>
            <a:ext cx="836867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DC20F"/>
              </a:buClr>
            </a:pPr>
            <a:r>
              <a:rPr lang="ru-RU" sz="2600" dirty="0" smtClean="0">
                <a:solidFill>
                  <a:srgbClr val="052427"/>
                </a:solidFill>
                <a:latin typeface="Arial Narrow" panose="020B0606020202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Участнику ИС предоставляется возможность </a:t>
            </a:r>
            <a:r>
              <a:rPr lang="ru-RU" sz="2600" dirty="0" smtClean="0">
                <a:solidFill>
                  <a:srgbClr val="C00000"/>
                </a:solidFill>
                <a:latin typeface="Arial Narrow" panose="020B0606020202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повторно </a:t>
            </a:r>
          </a:p>
          <a:p>
            <a:pPr>
              <a:buClr>
                <a:srgbClr val="FDC20F"/>
              </a:buClr>
            </a:pPr>
            <a:r>
              <a:rPr lang="ru-RU" sz="2600" dirty="0" smtClean="0">
                <a:latin typeface="Arial Narrow" panose="020B0606020202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пройти итоговое собеседование </a:t>
            </a:r>
            <a:r>
              <a:rPr lang="ru-RU" sz="2600" dirty="0" smtClean="0">
                <a:solidFill>
                  <a:srgbClr val="C00000"/>
                </a:solidFill>
                <a:latin typeface="Arial Narrow" panose="020B0606020202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в дополнительные сроки</a:t>
            </a:r>
          </a:p>
          <a:p>
            <a:pPr>
              <a:buClr>
                <a:srgbClr val="FDC20F"/>
              </a:buClr>
            </a:pPr>
            <a:r>
              <a:rPr lang="ru-RU" sz="2600" dirty="0">
                <a:solidFill>
                  <a:srgbClr val="052427"/>
                </a:solidFill>
                <a:latin typeface="Arial Narrow" panose="020B0606020202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и</a:t>
            </a:r>
            <a:r>
              <a:rPr lang="ru-RU" sz="2600" dirty="0" smtClean="0">
                <a:solidFill>
                  <a:srgbClr val="052427"/>
                </a:solidFill>
                <a:latin typeface="Arial Narrow" panose="020B0606020202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ли </a:t>
            </a:r>
            <a:r>
              <a:rPr lang="ru-RU" sz="2600" dirty="0" smtClean="0">
                <a:solidFill>
                  <a:srgbClr val="C00000"/>
                </a:solidFill>
                <a:latin typeface="Arial Narrow" panose="020B0606020202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в день проведения итогового собеседования </a:t>
            </a:r>
            <a:r>
              <a:rPr lang="ru-RU" sz="2600" dirty="0" smtClean="0">
                <a:latin typeface="Arial Narrow" panose="020B0606020202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с использованием другого варианта КИМ </a:t>
            </a:r>
            <a:r>
              <a:rPr lang="ru-RU" sz="2600" i="1" dirty="0" smtClean="0">
                <a:latin typeface="Arial Narrow" panose="020B0606020202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(с которым участник </a:t>
            </a:r>
          </a:p>
          <a:p>
            <a:pPr>
              <a:buClr>
                <a:srgbClr val="FDC20F"/>
              </a:buClr>
            </a:pPr>
            <a:r>
              <a:rPr lang="ru-RU" sz="2600" i="1" dirty="0" smtClean="0">
                <a:latin typeface="Arial Narrow" panose="020B0606020202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не работал ранее).</a:t>
            </a:r>
          </a:p>
          <a:p>
            <a:pPr>
              <a:buClr>
                <a:srgbClr val="FDC20F"/>
              </a:buClr>
            </a:pPr>
            <a:endParaRPr lang="ru-RU" sz="2600" dirty="0" smtClean="0">
              <a:latin typeface="Arial Narrow" panose="020B060602020203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Clr>
                <a:srgbClr val="FDC20F"/>
              </a:buClr>
            </a:pPr>
            <a:r>
              <a:rPr lang="ru-RU" sz="2600" dirty="0" smtClean="0">
                <a:latin typeface="Arial Narrow" panose="020B0606020202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В случае согласие участника ИС и наличия технической возможности для повторного прохождения процедуры в день проведения ИС</a:t>
            </a:r>
          </a:p>
          <a:p>
            <a:pPr>
              <a:buClr>
                <a:srgbClr val="FDC20F"/>
              </a:buClr>
            </a:pPr>
            <a:r>
              <a:rPr lang="ru-RU" sz="2600" dirty="0" smtClean="0">
                <a:solidFill>
                  <a:srgbClr val="052427"/>
                </a:solidFill>
                <a:latin typeface="Arial Narrow" panose="020B0606020202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ru-RU" sz="2600" i="1" dirty="0" smtClean="0">
                <a:solidFill>
                  <a:srgbClr val="052427"/>
                </a:solidFill>
                <a:latin typeface="Arial Narrow" panose="020B0606020202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участника ИС приглашают в другую аудиторию для </a:t>
            </a:r>
          </a:p>
          <a:p>
            <a:pPr>
              <a:buClr>
                <a:srgbClr val="FDC20F"/>
              </a:buClr>
            </a:pPr>
            <a:r>
              <a:rPr lang="ru-RU" sz="2600" i="1" dirty="0" smtClean="0">
                <a:solidFill>
                  <a:srgbClr val="052427"/>
                </a:solidFill>
                <a:latin typeface="Arial Narrow" panose="020B0606020202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работы с другим КИМ ИС)</a:t>
            </a:r>
            <a:endParaRPr lang="ru-RU" sz="2600" i="1" dirty="0">
              <a:solidFill>
                <a:srgbClr val="052427"/>
              </a:solidFill>
              <a:latin typeface="Franklin Gothic Demi" panose="020B07030201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086584" y="2913540"/>
            <a:ext cx="78744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FDC20F"/>
              </a:buClr>
            </a:pPr>
            <a:r>
              <a:rPr lang="ru-RU" sz="2400" dirty="0" smtClean="0">
                <a:solidFill>
                  <a:srgbClr val="052427"/>
                </a:solidFill>
                <a:latin typeface="Arial Narrow" panose="020B0606020202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Участнику ИС предоставляется возможность </a:t>
            </a:r>
          </a:p>
          <a:p>
            <a:pPr algn="r">
              <a:buClr>
                <a:srgbClr val="FDC20F"/>
              </a:buClr>
            </a:pPr>
            <a:r>
              <a:rPr lang="ru-RU" sz="2400" dirty="0" smtClean="0">
                <a:solidFill>
                  <a:srgbClr val="C00000"/>
                </a:solidFill>
                <a:latin typeface="Arial Narrow" panose="020B0606020202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повторно </a:t>
            </a:r>
            <a:r>
              <a:rPr lang="ru-RU" sz="2400" dirty="0" smtClean="0">
                <a:latin typeface="Arial Narrow" panose="020B0606020202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пройти итоговое собеседование </a:t>
            </a:r>
          </a:p>
          <a:p>
            <a:pPr algn="r">
              <a:buClr>
                <a:srgbClr val="FDC20F"/>
              </a:buClr>
            </a:pPr>
            <a:r>
              <a:rPr lang="ru-RU" sz="2400" dirty="0" smtClean="0">
                <a:solidFill>
                  <a:srgbClr val="C00000"/>
                </a:solidFill>
                <a:latin typeface="Arial Narrow" panose="020B0606020202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в дополнительные сроки</a:t>
            </a:r>
            <a:endParaRPr lang="ru-RU" sz="2400" dirty="0">
              <a:solidFill>
                <a:srgbClr val="052427"/>
              </a:solidFill>
              <a:latin typeface="Franklin Gothic Demi" panose="020B07030201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235541" y="7852727"/>
            <a:ext cx="170904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DC20F"/>
              </a:buClr>
            </a:pPr>
            <a:r>
              <a:rPr lang="ru-RU" sz="2800" dirty="0" smtClean="0">
                <a:solidFill>
                  <a:srgbClr val="052427"/>
                </a:solidFill>
                <a:latin typeface="Arial Narrow" panose="020B0606020202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Ответственный организатор составляет </a:t>
            </a:r>
            <a:r>
              <a:rPr lang="ru-RU" sz="2800" dirty="0" smtClean="0">
                <a:solidFill>
                  <a:srgbClr val="C00000"/>
                </a:solidFill>
                <a:latin typeface="Arial Narrow" panose="020B0606020202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АКТ о досрочном завершении итогового собеседования по русскому языку по уважительным причинам</a:t>
            </a:r>
            <a:endParaRPr lang="ru-RU" sz="2800" dirty="0">
              <a:solidFill>
                <a:srgbClr val="C00000"/>
              </a:solidFill>
              <a:latin typeface="Franklin Gothic Demi" panose="020B07030201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8844994" y="1164821"/>
            <a:ext cx="1770224" cy="166747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34205" y="9134301"/>
            <a:ext cx="17191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Narrow" panose="020B0606020202030204" pitchFamily="34" charset="0"/>
              </a:rPr>
              <a:t>Экзаменатор-собеседник вносит соответствующую отметку в форму ИС-02 «Ведомость учета проведения итогового собеседования в аудитории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987101" y="1470226"/>
            <a:ext cx="8073434" cy="112029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По состоянию здоровья или другим уважительным причинам </a:t>
            </a:r>
          </a:p>
        </p:txBody>
      </p:sp>
    </p:spTree>
    <p:extLst>
      <p:ext uri="{BB962C8B-B14F-4D97-AF65-F5344CB8AC3E}">
        <p14:creationId xmlns:p14="http://schemas.microsoft.com/office/powerpoint/2010/main" val="134002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25">
            <a:extLst>
              <a:ext uri="{FF2B5EF4-FFF2-40B4-BE49-F238E27FC236}">
                <a16:creationId xmlns="" xmlns:a16="http://schemas.microsoft.com/office/drawing/2014/main" id="{776C7AFC-1268-48EA-9A8B-1B1EDB5B3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5971" y="401797"/>
            <a:ext cx="175243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solidFill>
                  <a:srgbClr val="333F50"/>
                </a:solidFill>
                <a:ea typeface="Times New Roman"/>
                <a:cs typeface="Arial" panose="020B0604020202020204" pitchFamily="34" charset="0"/>
              </a:rPr>
              <a:t>Итоговое собеседование </a:t>
            </a:r>
            <a:r>
              <a:rPr lang="ru-RU" sz="4000" b="1" dirty="0">
                <a:solidFill>
                  <a:srgbClr val="333F50"/>
                </a:solidFill>
                <a:ea typeface="Times New Roman"/>
                <a:cs typeface="Arial" panose="020B0604020202020204" pitchFamily="34" charset="0"/>
              </a:rPr>
              <a:t>по русскому языку в дистанционной форме</a:t>
            </a:r>
            <a:endParaRPr lang="ru-RU" altLang="ru-RU" sz="4000" b="1" dirty="0">
              <a:solidFill>
                <a:srgbClr val="333F50"/>
              </a:solidFill>
            </a:endParaRPr>
          </a:p>
        </p:txBody>
      </p:sp>
      <p:pic>
        <p:nvPicPr>
          <p:cNvPr id="2050" name="Picture 2" descr="Как подключить наушники с микрофоном к компьютеру: пошаговая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5" r="6352"/>
          <a:stretch/>
        </p:blipFill>
        <p:spPr bwMode="auto">
          <a:xfrm>
            <a:off x="16441458" y="1718485"/>
            <a:ext cx="1953812" cy="127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265538" y="7179679"/>
            <a:ext cx="125367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ИС проводится 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дистанционно в случае  перевода выпускников 9-х классов на обучение с использованием дистанционных образовательных  технологий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98158" y="2353864"/>
            <a:ext cx="1318503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kern="0" dirty="0">
                <a:solidFill>
                  <a:srgbClr val="365F9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b="1" kern="0" dirty="0" smtClean="0">
                <a:solidFill>
                  <a:srgbClr val="365F9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4.8. раздела 14 и раздел 15 -</a:t>
            </a:r>
          </a:p>
          <a:p>
            <a:pPr>
              <a:spcAft>
                <a:spcPts val="0"/>
              </a:spcAft>
            </a:pPr>
            <a:r>
              <a:rPr lang="ru-RU" sz="3600" b="1" kern="0" dirty="0" smtClean="0">
                <a:solidFill>
                  <a:srgbClr val="365F9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3600" b="1" kern="0" dirty="0">
                <a:solidFill>
                  <a:srgbClr val="365F9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итогового </a:t>
            </a:r>
            <a:r>
              <a:rPr lang="ru-RU" sz="3600" b="1" kern="0" dirty="0" smtClean="0">
                <a:solidFill>
                  <a:srgbClr val="365F9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собеседования дистанционно</a:t>
            </a:r>
            <a:endParaRPr lang="ru-RU" sz="3600" b="1" kern="0" dirty="0">
              <a:solidFill>
                <a:srgbClr val="365F91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3600" dirty="0">
                <a:latin typeface="Arial Narrow" panose="020B0606020202030204" pitchFamily="34" charset="0"/>
                <a:ea typeface="Calibri" panose="020F0502020204030204" pitchFamily="34" charset="0"/>
              </a:rPr>
              <a:t>В связи с сохранением неблагоприятной эпидемиологической </a:t>
            </a:r>
            <a:endParaRPr lang="ru-RU" sz="3600" dirty="0" smtClean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36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обстановки</a:t>
            </a:r>
            <a:r>
              <a:rPr lang="ru-RU" sz="3600" dirty="0">
                <a:latin typeface="Arial Narrow" panose="020B0606020202030204" pitchFamily="34" charset="0"/>
                <a:ea typeface="Calibri" panose="020F0502020204030204" pitchFamily="34" charset="0"/>
              </a:rPr>
              <a:t>, </a:t>
            </a:r>
            <a:r>
              <a:rPr lang="ru-RU" sz="36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связанной </a:t>
            </a:r>
            <a:r>
              <a:rPr lang="ru-RU" sz="3600" dirty="0">
                <a:latin typeface="Arial Narrow" panose="020B0606020202030204" pitchFamily="34" charset="0"/>
                <a:ea typeface="Calibri" panose="020F0502020204030204" pitchFamily="34" charset="0"/>
              </a:rPr>
              <a:t>с распространением новой </a:t>
            </a:r>
            <a:r>
              <a:rPr lang="ru-RU" sz="3600" dirty="0" err="1">
                <a:latin typeface="Arial Narrow" panose="020B0606020202030204" pitchFamily="34" charset="0"/>
                <a:ea typeface="Calibri" panose="020F0502020204030204" pitchFamily="34" charset="0"/>
              </a:rPr>
              <a:t>коронавирусной</a:t>
            </a:r>
            <a:r>
              <a:rPr lang="ru-RU" sz="36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endParaRPr lang="ru-RU" sz="3600" dirty="0" smtClean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36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инфекции </a:t>
            </a:r>
            <a:r>
              <a:rPr lang="en-US" sz="3600" dirty="0">
                <a:latin typeface="Arial Narrow" panose="020B0606020202030204" pitchFamily="34" charset="0"/>
                <a:ea typeface="Calibri" panose="020F0502020204030204" pitchFamily="34" charset="0"/>
              </a:rPr>
              <a:t>COVID</a:t>
            </a:r>
            <a:r>
              <a:rPr lang="ru-RU" sz="3600" dirty="0">
                <a:latin typeface="Arial Narrow" panose="020B0606020202030204" pitchFamily="34" charset="0"/>
                <a:ea typeface="Calibri" panose="020F0502020204030204" pitchFamily="34" charset="0"/>
              </a:rPr>
              <a:t>-19, </a:t>
            </a:r>
            <a:r>
              <a:rPr lang="ru-RU" sz="36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по </a:t>
            </a:r>
            <a:r>
              <a:rPr lang="ru-RU" sz="3600" dirty="0">
                <a:latin typeface="Arial Narrow" panose="020B0606020202030204" pitchFamily="34" charset="0"/>
                <a:ea typeface="Calibri" panose="020F0502020204030204" pitchFamily="34" charset="0"/>
              </a:rPr>
              <a:t>решению ОИВ допускается проведение итогового собеседования </a:t>
            </a:r>
            <a:r>
              <a:rPr lang="ru-RU" sz="36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в </a:t>
            </a:r>
            <a:r>
              <a:rPr lang="ru-RU" sz="3600" dirty="0">
                <a:latin typeface="Arial Narrow" panose="020B0606020202030204" pitchFamily="34" charset="0"/>
                <a:ea typeface="Calibri" panose="020F0502020204030204" pitchFamily="34" charset="0"/>
              </a:rPr>
              <a:t>дистанционной </a:t>
            </a:r>
            <a:r>
              <a:rPr lang="ru-RU" sz="36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форме</a:t>
            </a:r>
            <a:endParaRPr lang="ru-RU" sz="3600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338193"/>
              </p:ext>
            </p:extLst>
          </p:nvPr>
        </p:nvGraphicFramePr>
        <p:xfrm>
          <a:off x="225939" y="3165508"/>
          <a:ext cx="5693586" cy="6620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Acrobat Document" r:id="rId4" imgW="4533890" imgH="6416017" progId="Acrobat.Document.DC">
                  <p:embed/>
                </p:oleObj>
              </mc:Choice>
              <mc:Fallback>
                <p:oleObj name="Acrobat Document" r:id="rId4" imgW="4533890" imgH="641601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5939" y="3165508"/>
                        <a:ext cx="5693586" cy="6620433"/>
                      </a:xfrm>
                      <a:prstGeom prst="rect">
                        <a:avLst/>
                      </a:prstGeom>
                      <a:solidFill>
                        <a:schemeClr val="bg2">
                          <a:lumMod val="25000"/>
                        </a:schemeClr>
                      </a:solidFill>
                      <a:ln>
                        <a:solidFill>
                          <a:schemeClr val="bg2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532678" y="1537431"/>
            <a:ext cx="72856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rial Narrow" panose="020B0606020202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Письмо </a:t>
            </a:r>
            <a:r>
              <a:rPr lang="ru-RU" sz="3600" b="1" dirty="0" err="1">
                <a:solidFill>
                  <a:srgbClr val="C00000"/>
                </a:solidFill>
                <a:latin typeface="Arial Narrow" panose="020B0606020202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Рособрнадзора</a:t>
            </a:r>
            <a:endParaRPr lang="ru-RU" sz="3600" b="1" dirty="0">
              <a:solidFill>
                <a:srgbClr val="C00000"/>
              </a:solidFill>
              <a:latin typeface="Arial Narrow" panose="020B060602020203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3600" b="1" dirty="0">
                <a:solidFill>
                  <a:srgbClr val="C00000"/>
                </a:solidFill>
                <a:latin typeface="Arial Narrow" panose="020B0606020202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от </a:t>
            </a:r>
            <a:r>
              <a:rPr lang="ru-RU" sz="36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30.11.2021 </a:t>
            </a:r>
            <a:r>
              <a:rPr lang="ru-RU" sz="3600" b="1" dirty="0">
                <a:solidFill>
                  <a:srgbClr val="C00000"/>
                </a:solidFill>
                <a:latin typeface="Arial Narrow" panose="020B0606020202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№ </a:t>
            </a:r>
            <a:r>
              <a:rPr lang="ru-RU" sz="36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04-454</a:t>
            </a:r>
            <a:endParaRPr lang="ru-RU" sz="3600" b="1" dirty="0">
              <a:solidFill>
                <a:srgbClr val="C00000"/>
              </a:solidFill>
              <a:latin typeface="Arial Narrow" panose="020B060602020203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9493380">
            <a:off x="354005" y="4724520"/>
            <a:ext cx="4827027" cy="90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 направлении рекомендаций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по проведению ИС-2022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29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араллелограмм 14"/>
          <p:cNvSpPr/>
          <p:nvPr/>
        </p:nvSpPr>
        <p:spPr>
          <a:xfrm flipH="1">
            <a:off x="13080968" y="-9791700"/>
            <a:ext cx="4082165" cy="8999538"/>
          </a:xfrm>
          <a:prstGeom prst="parallelogram">
            <a:avLst>
              <a:gd name="adj" fmla="val 500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163181" y="3359629"/>
            <a:ext cx="95147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52427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БЛАГОДАРИМ </a:t>
            </a:r>
          </a:p>
          <a:p>
            <a:pPr algn="ctr"/>
            <a:r>
              <a:rPr lang="ru-RU" sz="7200" b="1" dirty="0" smtClean="0">
                <a:solidFill>
                  <a:srgbClr val="052427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за </a:t>
            </a:r>
          </a:p>
          <a:p>
            <a:pPr algn="ctr"/>
            <a:r>
              <a:rPr lang="ru-RU" sz="7200" b="1" dirty="0" smtClean="0">
                <a:solidFill>
                  <a:srgbClr val="052427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ВНИМАНИЕ</a:t>
            </a:r>
            <a:endParaRPr lang="ru-RU" sz="7200" b="1" dirty="0">
              <a:solidFill>
                <a:srgbClr val="052427"/>
              </a:solidFill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435993" y="989102"/>
            <a:ext cx="7554728" cy="7835704"/>
            <a:chOff x="9214090" y="-2104851"/>
            <a:chExt cx="12238796" cy="15241934"/>
          </a:xfrm>
        </p:grpSpPr>
        <p:sp>
          <p:nvSpPr>
            <p:cNvPr id="23" name="Шестиугольник 22"/>
            <p:cNvSpPr/>
            <p:nvPr/>
          </p:nvSpPr>
          <p:spPr>
            <a:xfrm>
              <a:off x="9214090" y="-2027573"/>
              <a:ext cx="2790687" cy="2584016"/>
            </a:xfrm>
            <a:prstGeom prst="hexagon">
              <a:avLst/>
            </a:prstGeom>
            <a:solidFill>
              <a:srgbClr val="005C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Шестиугольник 31"/>
            <p:cNvSpPr/>
            <p:nvPr/>
          </p:nvSpPr>
          <p:spPr>
            <a:xfrm>
              <a:off x="11526740" y="-708836"/>
              <a:ext cx="2790687" cy="2584016"/>
            </a:xfrm>
            <a:prstGeom prst="hexagon">
              <a:avLst/>
            </a:prstGeom>
            <a:solidFill>
              <a:srgbClr val="E2F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Шестиугольник 24"/>
            <p:cNvSpPr/>
            <p:nvPr/>
          </p:nvSpPr>
          <p:spPr>
            <a:xfrm>
              <a:off x="16231234" y="-683472"/>
              <a:ext cx="2790687" cy="2584016"/>
            </a:xfrm>
            <a:prstGeom prst="hexagon">
              <a:avLst/>
            </a:prstGeom>
            <a:solidFill>
              <a:srgbClr val="005C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Шестиугольник 30"/>
            <p:cNvSpPr/>
            <p:nvPr/>
          </p:nvSpPr>
          <p:spPr>
            <a:xfrm>
              <a:off x="13913913" y="700332"/>
              <a:ext cx="2790687" cy="2584016"/>
            </a:xfrm>
            <a:prstGeom prst="hexagon">
              <a:avLst/>
            </a:prstGeom>
            <a:solidFill>
              <a:srgbClr val="02B9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Шестиугольник 21"/>
            <p:cNvSpPr/>
            <p:nvPr/>
          </p:nvSpPr>
          <p:spPr>
            <a:xfrm>
              <a:off x="11589254" y="2101064"/>
              <a:ext cx="2790687" cy="2584016"/>
            </a:xfrm>
            <a:prstGeom prst="hexagon">
              <a:avLst/>
            </a:prstGeom>
            <a:solidFill>
              <a:srgbClr val="005C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11538345" y="2081384"/>
              <a:ext cx="7541818" cy="9691541"/>
            </a:xfrm>
            <a:custGeom>
              <a:avLst/>
              <a:gdLst>
                <a:gd name="connsiteX0" fmla="*/ 2968218 w 7541818"/>
                <a:gd name="connsiteY0" fmla="*/ 7107527 h 9691541"/>
                <a:gd name="connsiteX1" fmla="*/ 4466897 w 7541818"/>
                <a:gd name="connsiteY1" fmla="*/ 7107527 h 9691541"/>
                <a:gd name="connsiteX2" fmla="*/ 5112901 w 7541818"/>
                <a:gd name="connsiteY2" fmla="*/ 8399534 h 9691541"/>
                <a:gd name="connsiteX3" fmla="*/ 4466897 w 7541818"/>
                <a:gd name="connsiteY3" fmla="*/ 9691541 h 9691541"/>
                <a:gd name="connsiteX4" fmla="*/ 2968218 w 7541818"/>
                <a:gd name="connsiteY4" fmla="*/ 9691541 h 9691541"/>
                <a:gd name="connsiteX5" fmla="*/ 2322214 w 7541818"/>
                <a:gd name="connsiteY5" fmla="*/ 8399534 h 9691541"/>
                <a:gd name="connsiteX6" fmla="*/ 646004 w 7541818"/>
                <a:gd name="connsiteY6" fmla="*/ 5725796 h 9691541"/>
                <a:gd name="connsiteX7" fmla="*/ 2144683 w 7541818"/>
                <a:gd name="connsiteY7" fmla="*/ 5725796 h 9691541"/>
                <a:gd name="connsiteX8" fmla="*/ 2790687 w 7541818"/>
                <a:gd name="connsiteY8" fmla="*/ 7017803 h 9691541"/>
                <a:gd name="connsiteX9" fmla="*/ 2144683 w 7541818"/>
                <a:gd name="connsiteY9" fmla="*/ 8309810 h 9691541"/>
                <a:gd name="connsiteX10" fmla="*/ 646004 w 7541818"/>
                <a:gd name="connsiteY10" fmla="*/ 8309810 h 9691541"/>
                <a:gd name="connsiteX11" fmla="*/ 0 w 7541818"/>
                <a:gd name="connsiteY11" fmla="*/ 7017803 h 9691541"/>
                <a:gd name="connsiteX12" fmla="*/ 5397134 w 7541818"/>
                <a:gd name="connsiteY12" fmla="*/ 5672539 h 9691541"/>
                <a:gd name="connsiteX13" fmla="*/ 6895814 w 7541818"/>
                <a:gd name="connsiteY13" fmla="*/ 5672539 h 9691541"/>
                <a:gd name="connsiteX14" fmla="*/ 7541818 w 7541818"/>
                <a:gd name="connsiteY14" fmla="*/ 6964546 h 9691541"/>
                <a:gd name="connsiteX15" fmla="*/ 6895814 w 7541818"/>
                <a:gd name="connsiteY15" fmla="*/ 8256553 h 9691541"/>
                <a:gd name="connsiteX16" fmla="*/ 5397134 w 7541818"/>
                <a:gd name="connsiteY16" fmla="*/ 8256553 h 9691541"/>
                <a:gd name="connsiteX17" fmla="*/ 4751130 w 7541818"/>
                <a:gd name="connsiteY17" fmla="*/ 6964546 h 9691541"/>
                <a:gd name="connsiteX18" fmla="*/ 2997611 w 7541818"/>
                <a:gd name="connsiteY18" fmla="*/ 4333646 h 9691541"/>
                <a:gd name="connsiteX19" fmla="*/ 4496290 w 7541818"/>
                <a:gd name="connsiteY19" fmla="*/ 4333646 h 9691541"/>
                <a:gd name="connsiteX20" fmla="*/ 5142294 w 7541818"/>
                <a:gd name="connsiteY20" fmla="*/ 5625653 h 9691541"/>
                <a:gd name="connsiteX21" fmla="*/ 4496290 w 7541818"/>
                <a:gd name="connsiteY21" fmla="*/ 6917660 h 9691541"/>
                <a:gd name="connsiteX22" fmla="*/ 2997611 w 7541818"/>
                <a:gd name="connsiteY22" fmla="*/ 6917660 h 9691541"/>
                <a:gd name="connsiteX23" fmla="*/ 2351607 w 7541818"/>
                <a:gd name="connsiteY23" fmla="*/ 5625653 h 9691541"/>
                <a:gd name="connsiteX24" fmla="*/ 5397135 w 7541818"/>
                <a:gd name="connsiteY24" fmla="*/ 2893431 h 9691541"/>
                <a:gd name="connsiteX25" fmla="*/ 6895814 w 7541818"/>
                <a:gd name="connsiteY25" fmla="*/ 2893431 h 9691541"/>
                <a:gd name="connsiteX26" fmla="*/ 7541818 w 7541818"/>
                <a:gd name="connsiteY26" fmla="*/ 4185438 h 9691541"/>
                <a:gd name="connsiteX27" fmla="*/ 6895814 w 7541818"/>
                <a:gd name="connsiteY27" fmla="*/ 5477445 h 9691541"/>
                <a:gd name="connsiteX28" fmla="*/ 5397135 w 7541818"/>
                <a:gd name="connsiteY28" fmla="*/ 5477445 h 9691541"/>
                <a:gd name="connsiteX29" fmla="*/ 4751131 w 7541818"/>
                <a:gd name="connsiteY29" fmla="*/ 4185438 h 9691541"/>
                <a:gd name="connsiteX30" fmla="*/ 659523 w 7541818"/>
                <a:gd name="connsiteY30" fmla="*/ 2893431 h 9691541"/>
                <a:gd name="connsiteX31" fmla="*/ 2158202 w 7541818"/>
                <a:gd name="connsiteY31" fmla="*/ 2893431 h 9691541"/>
                <a:gd name="connsiteX32" fmla="*/ 2804206 w 7541818"/>
                <a:gd name="connsiteY32" fmla="*/ 4185438 h 9691541"/>
                <a:gd name="connsiteX33" fmla="*/ 2158202 w 7541818"/>
                <a:gd name="connsiteY33" fmla="*/ 5477445 h 9691541"/>
                <a:gd name="connsiteX34" fmla="*/ 659523 w 7541818"/>
                <a:gd name="connsiteY34" fmla="*/ 5477445 h 9691541"/>
                <a:gd name="connsiteX35" fmla="*/ 13519 w 7541818"/>
                <a:gd name="connsiteY35" fmla="*/ 4185438 h 9691541"/>
                <a:gd name="connsiteX36" fmla="*/ 3041225 w 7541818"/>
                <a:gd name="connsiteY36" fmla="*/ 1464472 h 9691541"/>
                <a:gd name="connsiteX37" fmla="*/ 4539904 w 7541818"/>
                <a:gd name="connsiteY37" fmla="*/ 1464472 h 9691541"/>
                <a:gd name="connsiteX38" fmla="*/ 5185908 w 7541818"/>
                <a:gd name="connsiteY38" fmla="*/ 2756478 h 9691541"/>
                <a:gd name="connsiteX39" fmla="*/ 4539904 w 7541818"/>
                <a:gd name="connsiteY39" fmla="*/ 4048485 h 9691541"/>
                <a:gd name="connsiteX40" fmla="*/ 3041225 w 7541818"/>
                <a:gd name="connsiteY40" fmla="*/ 4048485 h 9691541"/>
                <a:gd name="connsiteX41" fmla="*/ 2395221 w 7541818"/>
                <a:gd name="connsiteY41" fmla="*/ 2756478 h 9691541"/>
                <a:gd name="connsiteX42" fmla="*/ 5315232 w 7541818"/>
                <a:gd name="connsiteY42" fmla="*/ 0 h 9691541"/>
                <a:gd name="connsiteX43" fmla="*/ 6813910 w 7541818"/>
                <a:gd name="connsiteY43" fmla="*/ 0 h 9691541"/>
                <a:gd name="connsiteX44" fmla="*/ 7459914 w 7541818"/>
                <a:gd name="connsiteY44" fmla="*/ 1292007 h 9691541"/>
                <a:gd name="connsiteX45" fmla="*/ 6813910 w 7541818"/>
                <a:gd name="connsiteY45" fmla="*/ 2584014 h 9691541"/>
                <a:gd name="connsiteX46" fmla="*/ 5315232 w 7541818"/>
                <a:gd name="connsiteY46" fmla="*/ 2584014 h 9691541"/>
                <a:gd name="connsiteX47" fmla="*/ 4669228 w 7541818"/>
                <a:gd name="connsiteY47" fmla="*/ 1292007 h 969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541818" h="9691541">
                  <a:moveTo>
                    <a:pt x="2968218" y="7107527"/>
                  </a:moveTo>
                  <a:lnTo>
                    <a:pt x="4466897" y="7107527"/>
                  </a:lnTo>
                  <a:lnTo>
                    <a:pt x="5112901" y="8399534"/>
                  </a:lnTo>
                  <a:lnTo>
                    <a:pt x="4466897" y="9691541"/>
                  </a:lnTo>
                  <a:lnTo>
                    <a:pt x="2968218" y="9691541"/>
                  </a:lnTo>
                  <a:lnTo>
                    <a:pt x="2322214" y="8399534"/>
                  </a:lnTo>
                  <a:close/>
                  <a:moveTo>
                    <a:pt x="646004" y="5725796"/>
                  </a:moveTo>
                  <a:lnTo>
                    <a:pt x="2144683" y="5725796"/>
                  </a:lnTo>
                  <a:lnTo>
                    <a:pt x="2790687" y="7017803"/>
                  </a:lnTo>
                  <a:lnTo>
                    <a:pt x="2144683" y="8309810"/>
                  </a:lnTo>
                  <a:lnTo>
                    <a:pt x="646004" y="8309810"/>
                  </a:lnTo>
                  <a:lnTo>
                    <a:pt x="0" y="7017803"/>
                  </a:lnTo>
                  <a:close/>
                  <a:moveTo>
                    <a:pt x="5397134" y="5672539"/>
                  </a:moveTo>
                  <a:lnTo>
                    <a:pt x="6895814" y="5672539"/>
                  </a:lnTo>
                  <a:lnTo>
                    <a:pt x="7541818" y="6964546"/>
                  </a:lnTo>
                  <a:lnTo>
                    <a:pt x="6895814" y="8256553"/>
                  </a:lnTo>
                  <a:lnTo>
                    <a:pt x="5397134" y="8256553"/>
                  </a:lnTo>
                  <a:lnTo>
                    <a:pt x="4751130" y="6964546"/>
                  </a:lnTo>
                  <a:close/>
                  <a:moveTo>
                    <a:pt x="2997611" y="4333646"/>
                  </a:moveTo>
                  <a:lnTo>
                    <a:pt x="4496290" y="4333646"/>
                  </a:lnTo>
                  <a:lnTo>
                    <a:pt x="5142294" y="5625653"/>
                  </a:lnTo>
                  <a:lnTo>
                    <a:pt x="4496290" y="6917660"/>
                  </a:lnTo>
                  <a:lnTo>
                    <a:pt x="2997611" y="6917660"/>
                  </a:lnTo>
                  <a:lnTo>
                    <a:pt x="2351607" y="5625653"/>
                  </a:lnTo>
                  <a:close/>
                  <a:moveTo>
                    <a:pt x="5397135" y="2893431"/>
                  </a:moveTo>
                  <a:lnTo>
                    <a:pt x="6895814" y="2893431"/>
                  </a:lnTo>
                  <a:lnTo>
                    <a:pt x="7541818" y="4185438"/>
                  </a:lnTo>
                  <a:lnTo>
                    <a:pt x="6895814" y="5477445"/>
                  </a:lnTo>
                  <a:lnTo>
                    <a:pt x="5397135" y="5477445"/>
                  </a:lnTo>
                  <a:lnTo>
                    <a:pt x="4751131" y="4185438"/>
                  </a:lnTo>
                  <a:close/>
                  <a:moveTo>
                    <a:pt x="659523" y="2893431"/>
                  </a:moveTo>
                  <a:lnTo>
                    <a:pt x="2158202" y="2893431"/>
                  </a:lnTo>
                  <a:lnTo>
                    <a:pt x="2804206" y="4185438"/>
                  </a:lnTo>
                  <a:lnTo>
                    <a:pt x="2158202" y="5477445"/>
                  </a:lnTo>
                  <a:lnTo>
                    <a:pt x="659523" y="5477445"/>
                  </a:lnTo>
                  <a:lnTo>
                    <a:pt x="13519" y="4185438"/>
                  </a:lnTo>
                  <a:close/>
                  <a:moveTo>
                    <a:pt x="3041225" y="1464472"/>
                  </a:moveTo>
                  <a:lnTo>
                    <a:pt x="4539904" y="1464472"/>
                  </a:lnTo>
                  <a:lnTo>
                    <a:pt x="5185908" y="2756478"/>
                  </a:lnTo>
                  <a:lnTo>
                    <a:pt x="4539904" y="4048485"/>
                  </a:lnTo>
                  <a:lnTo>
                    <a:pt x="3041225" y="4048485"/>
                  </a:lnTo>
                  <a:lnTo>
                    <a:pt x="2395221" y="2756478"/>
                  </a:lnTo>
                  <a:close/>
                  <a:moveTo>
                    <a:pt x="5315232" y="0"/>
                  </a:moveTo>
                  <a:lnTo>
                    <a:pt x="6813910" y="0"/>
                  </a:lnTo>
                  <a:lnTo>
                    <a:pt x="7459914" y="1292007"/>
                  </a:lnTo>
                  <a:lnTo>
                    <a:pt x="6813910" y="2584014"/>
                  </a:lnTo>
                  <a:lnTo>
                    <a:pt x="5315232" y="2584014"/>
                  </a:lnTo>
                  <a:lnTo>
                    <a:pt x="4669228" y="1292007"/>
                  </a:lnTo>
                  <a:close/>
                </a:path>
              </a:pathLst>
            </a:custGeom>
            <a:blipFill dpi="0" rotWithShape="1">
              <a:blip r:embed="rId2"/>
              <a:srcRect/>
              <a:stretch>
                <a:fillRect l="-5000" r="-57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9" name="Шестиугольник 58"/>
            <p:cNvSpPr/>
            <p:nvPr/>
          </p:nvSpPr>
          <p:spPr>
            <a:xfrm>
              <a:off x="9214090" y="767543"/>
              <a:ext cx="2790687" cy="2584016"/>
            </a:xfrm>
            <a:prstGeom prst="hexagon">
              <a:avLst/>
            </a:prstGeom>
            <a:solidFill>
              <a:srgbClr val="02B9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Шестиугольник 60"/>
            <p:cNvSpPr/>
            <p:nvPr/>
          </p:nvSpPr>
          <p:spPr>
            <a:xfrm>
              <a:off x="13913910" y="-2104851"/>
              <a:ext cx="2790687" cy="2584016"/>
            </a:xfrm>
            <a:prstGeom prst="hexagon">
              <a:avLst/>
            </a:prstGeom>
            <a:solidFill>
              <a:srgbClr val="234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Шестиугольник 61"/>
            <p:cNvSpPr/>
            <p:nvPr/>
          </p:nvSpPr>
          <p:spPr>
            <a:xfrm>
              <a:off x="18554675" y="717226"/>
              <a:ext cx="2790687" cy="2584016"/>
            </a:xfrm>
            <a:prstGeom prst="hexagon">
              <a:avLst/>
            </a:prstGeom>
            <a:solidFill>
              <a:srgbClr val="E2F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Шестиугольник 62"/>
            <p:cNvSpPr/>
            <p:nvPr/>
          </p:nvSpPr>
          <p:spPr>
            <a:xfrm>
              <a:off x="18637822" y="3507446"/>
              <a:ext cx="2790687" cy="2584016"/>
            </a:xfrm>
            <a:prstGeom prst="hexagon">
              <a:avLst/>
            </a:prstGeom>
            <a:solidFill>
              <a:srgbClr val="005C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Шестиугольник 63"/>
            <p:cNvSpPr/>
            <p:nvPr/>
          </p:nvSpPr>
          <p:spPr>
            <a:xfrm>
              <a:off x="16313194" y="10553067"/>
              <a:ext cx="2790687" cy="2584016"/>
            </a:xfrm>
            <a:prstGeom prst="hexagon">
              <a:avLst/>
            </a:prstGeom>
            <a:solidFill>
              <a:srgbClr val="005C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Шестиугольник 64"/>
            <p:cNvSpPr/>
            <p:nvPr/>
          </p:nvSpPr>
          <p:spPr>
            <a:xfrm>
              <a:off x="18662199" y="6329556"/>
              <a:ext cx="2790687" cy="2584016"/>
            </a:xfrm>
            <a:prstGeom prst="hexagon">
              <a:avLst/>
            </a:prstGeom>
            <a:solidFill>
              <a:srgbClr val="234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Шестиугольник 65"/>
            <p:cNvSpPr/>
            <p:nvPr/>
          </p:nvSpPr>
          <p:spPr>
            <a:xfrm>
              <a:off x="18662199" y="9151666"/>
              <a:ext cx="2790687" cy="2584016"/>
            </a:xfrm>
            <a:prstGeom prst="hexagon">
              <a:avLst/>
            </a:prstGeom>
            <a:solidFill>
              <a:srgbClr val="E2F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9979483" y="496832"/>
            <a:ext cx="4545786" cy="2342314"/>
            <a:chOff x="0" y="587763"/>
            <a:chExt cx="2637526" cy="1317742"/>
          </a:xfrm>
        </p:grpSpPr>
        <p:pic>
          <p:nvPicPr>
            <p:cNvPr id="29" name="Picture 2" descr="Похожее изображение">
              <a:extLst>
                <a:ext uri="{FF2B5EF4-FFF2-40B4-BE49-F238E27FC236}">
                  <a16:creationId xmlns:a16="http://schemas.microsoft.com/office/drawing/2014/main" xmlns="" id="{F047BA71-EACA-4988-9A69-9A220FDC84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383" y="587763"/>
              <a:ext cx="739784" cy="740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0" y="1277040"/>
              <a:ext cx="2637526" cy="62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00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Министерство образования, науки и молодежной политики Краснодарского края 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14373318" y="498410"/>
            <a:ext cx="4547000" cy="1948983"/>
            <a:chOff x="87754" y="593867"/>
            <a:chExt cx="2637526" cy="965291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25" y="593867"/>
              <a:ext cx="1003990" cy="486059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87754" y="1143819"/>
              <a:ext cx="2637526" cy="415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00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ГКУ КК Центр оценки </a:t>
              </a:r>
            </a:p>
            <a:p>
              <a:pPr algn="ctr"/>
              <a:r>
                <a:rPr lang="ru-RU" sz="1800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качества образования 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9015256" y="7855310"/>
            <a:ext cx="95147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Региональная «Горячая линия» </a:t>
            </a:r>
          </a:p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по вопросам ИС </a:t>
            </a:r>
          </a:p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8(928)42-42-658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23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16200000">
            <a:off x="-4320659" y="4883904"/>
            <a:ext cx="10691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052427"/>
                </a:solidFill>
                <a:cs typeface="Segoe UI Semilight" panose="020B0402040204020203" pitchFamily="34" charset="0"/>
              </a:rPr>
              <a:t>НОРМАТИВНЫЕ ДОКУМЕНТЫ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20146" y="787683"/>
            <a:ext cx="72856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Приказ </a:t>
            </a:r>
            <a:r>
              <a:rPr lang="ru-RU" sz="3200" b="1" dirty="0" err="1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Минпросвещения</a:t>
            </a:r>
            <a:r>
              <a:rPr lang="ru-RU" sz="32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ru-RU" sz="32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России и </a:t>
            </a:r>
            <a:r>
              <a:rPr lang="ru-RU" sz="3200" b="1" dirty="0" err="1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Рособрнадзора</a:t>
            </a:r>
            <a:endParaRPr lang="ru-RU" sz="3200" b="1" dirty="0">
              <a:solidFill>
                <a:srgbClr val="052427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32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от 07.11.2018 № 189/1513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351756" y="818883"/>
            <a:ext cx="101829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18ABE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порядок проведения ГИА </a:t>
            </a:r>
            <a:r>
              <a:rPr lang="ru-RU" sz="3200" b="1" dirty="0" smtClean="0">
                <a:solidFill>
                  <a:srgbClr val="018ABE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по </a:t>
            </a:r>
            <a:r>
              <a:rPr lang="ru-RU" sz="3200" b="1" dirty="0">
                <a:solidFill>
                  <a:srgbClr val="018ABE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образовательным программам основного общего образования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402556" y="2618265"/>
            <a:ext cx="100813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18ABE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рекомендации по организации </a:t>
            </a:r>
          </a:p>
          <a:p>
            <a:r>
              <a:rPr lang="ru-RU" sz="3200" b="1" dirty="0">
                <a:solidFill>
                  <a:srgbClr val="018ABE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и проведению итогового собеседования по русскому языку в </a:t>
            </a:r>
            <a:r>
              <a:rPr lang="ru-RU" sz="3200" b="1" dirty="0" smtClean="0">
                <a:solidFill>
                  <a:srgbClr val="018ABE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2022 </a:t>
            </a:r>
            <a:r>
              <a:rPr lang="ru-RU" sz="3200" b="1" dirty="0">
                <a:solidFill>
                  <a:srgbClr val="018ABE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году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155813" y="4636552"/>
            <a:ext cx="103281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ru-RU" sz="3200" b="1" dirty="0" smtClean="0">
                <a:solidFill>
                  <a:srgbClr val="018ABE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об утверждении Порядка проведения и проверки </a:t>
            </a:r>
            <a:r>
              <a:rPr lang="ru-RU" sz="3200" b="1" dirty="0">
                <a:solidFill>
                  <a:srgbClr val="018ABE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итогового </a:t>
            </a:r>
            <a:r>
              <a:rPr lang="ru-RU" sz="3200" b="1" dirty="0" smtClean="0">
                <a:solidFill>
                  <a:srgbClr val="018ABE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собеседования </a:t>
            </a:r>
            <a:r>
              <a:rPr lang="ru-RU" sz="3200" b="1" dirty="0">
                <a:solidFill>
                  <a:srgbClr val="018ABE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по русскому языку </a:t>
            </a:r>
            <a:r>
              <a:rPr lang="ru-RU" sz="3200" b="1" dirty="0" smtClean="0">
                <a:solidFill>
                  <a:srgbClr val="018ABE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в </a:t>
            </a:r>
            <a:r>
              <a:rPr lang="ru-RU" sz="3200" b="1" dirty="0">
                <a:solidFill>
                  <a:srgbClr val="018ABE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Краснодарском </a:t>
            </a:r>
            <a:r>
              <a:rPr lang="ru-RU" sz="3200" b="1" dirty="0" smtClean="0">
                <a:solidFill>
                  <a:srgbClr val="018ABE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крае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ru-RU" sz="3200" b="1" dirty="0" smtClean="0">
                <a:solidFill>
                  <a:srgbClr val="018ABE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о внесении изменений в приказ  </a:t>
            </a:r>
            <a:r>
              <a:rPr lang="ru-RU" sz="3200" b="1" dirty="0" err="1" smtClean="0">
                <a:solidFill>
                  <a:srgbClr val="018ABE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МОНиМП</a:t>
            </a:r>
            <a:r>
              <a:rPr lang="ru-RU" sz="3200" b="1" dirty="0" smtClean="0">
                <a:solidFill>
                  <a:srgbClr val="018ABE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 КК от 26.01.2021 № 184</a:t>
            </a:r>
            <a:endParaRPr lang="ru-RU" sz="3200" b="1" dirty="0">
              <a:solidFill>
                <a:srgbClr val="018ABE"/>
              </a:solidFill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49567" y="3027261"/>
            <a:ext cx="72856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Письмо </a:t>
            </a:r>
            <a:r>
              <a:rPr lang="ru-RU" sz="3600" b="1" dirty="0" err="1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Рособрнадзора</a:t>
            </a:r>
            <a:endParaRPr lang="ru-RU" sz="3600" b="1" dirty="0">
              <a:solidFill>
                <a:srgbClr val="052427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36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от </a:t>
            </a:r>
            <a:r>
              <a:rPr lang="ru-RU" sz="3600" b="1" dirty="0" smtClean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30.11.2021 </a:t>
            </a:r>
            <a:r>
              <a:rPr lang="ru-RU" sz="36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№ </a:t>
            </a:r>
            <a:r>
              <a:rPr lang="ru-RU" sz="3600" b="1" dirty="0" smtClean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04-454</a:t>
            </a:r>
            <a:endParaRPr lang="ru-RU" sz="3600" b="1" dirty="0">
              <a:solidFill>
                <a:srgbClr val="052427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66399" y="4924152"/>
            <a:ext cx="739311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Приказ </a:t>
            </a:r>
            <a:r>
              <a:rPr lang="ru-RU" sz="3600" b="1" dirty="0" err="1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МОНиМП</a:t>
            </a:r>
            <a:r>
              <a:rPr lang="ru-RU" sz="36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 КК </a:t>
            </a:r>
            <a:endParaRPr lang="ru-RU" sz="3600" b="1" dirty="0" smtClean="0">
              <a:solidFill>
                <a:srgbClr val="052427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3600" b="1" dirty="0" smtClean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от 26.01.2021 № 184</a:t>
            </a:r>
          </a:p>
          <a:p>
            <a:r>
              <a:rPr lang="ru-RU" sz="36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о</a:t>
            </a:r>
            <a:r>
              <a:rPr lang="ru-RU" sz="3600" b="1" dirty="0" smtClean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т 29.12.2021 № 3977</a:t>
            </a:r>
            <a:endParaRPr lang="ru-RU" sz="3600" b="1" dirty="0">
              <a:solidFill>
                <a:srgbClr val="052427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4400" b="1" dirty="0">
              <a:solidFill>
                <a:srgbClr val="052427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5" name="Арка 34"/>
          <p:cNvSpPr/>
          <p:nvPr/>
        </p:nvSpPr>
        <p:spPr>
          <a:xfrm rot="16200000">
            <a:off x="1788723" y="477597"/>
            <a:ext cx="1983624" cy="2015396"/>
          </a:xfrm>
          <a:prstGeom prst="blockArc">
            <a:avLst>
              <a:gd name="adj1" fmla="val 10765410"/>
              <a:gd name="adj2" fmla="val 49327"/>
              <a:gd name="adj3" fmla="val 11010"/>
            </a:avLst>
          </a:prstGeom>
          <a:solidFill>
            <a:srgbClr val="93E1E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Арка 11"/>
          <p:cNvSpPr/>
          <p:nvPr/>
        </p:nvSpPr>
        <p:spPr>
          <a:xfrm rot="16200000">
            <a:off x="1788722" y="2676299"/>
            <a:ext cx="1983624" cy="2015396"/>
          </a:xfrm>
          <a:prstGeom prst="blockArc">
            <a:avLst>
              <a:gd name="adj1" fmla="val 10765410"/>
              <a:gd name="adj2" fmla="val 49327"/>
              <a:gd name="adj3" fmla="val 11010"/>
            </a:avLst>
          </a:prstGeom>
          <a:solidFill>
            <a:srgbClr val="93E1E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Арка 12"/>
          <p:cNvSpPr/>
          <p:nvPr/>
        </p:nvSpPr>
        <p:spPr>
          <a:xfrm rot="16200000">
            <a:off x="1589492" y="4961088"/>
            <a:ext cx="2382085" cy="2015396"/>
          </a:xfrm>
          <a:prstGeom prst="blockArc">
            <a:avLst>
              <a:gd name="adj1" fmla="val 10765410"/>
              <a:gd name="adj2" fmla="val 49327"/>
              <a:gd name="adj3" fmla="val 11010"/>
            </a:avLst>
          </a:prstGeom>
          <a:solidFill>
            <a:srgbClr val="93E1E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Арка 16"/>
          <p:cNvSpPr/>
          <p:nvPr/>
        </p:nvSpPr>
        <p:spPr>
          <a:xfrm rot="16200000">
            <a:off x="1788723" y="7404865"/>
            <a:ext cx="1983624" cy="2015396"/>
          </a:xfrm>
          <a:prstGeom prst="blockArc">
            <a:avLst>
              <a:gd name="adj1" fmla="val 10765410"/>
              <a:gd name="adj2" fmla="val 49327"/>
              <a:gd name="adj3" fmla="val 11010"/>
            </a:avLst>
          </a:prstGeom>
          <a:solidFill>
            <a:srgbClr val="93E1E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95822" y="7934792"/>
            <a:ext cx="587572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Письмо ГКУ КК ЦОКО</a:t>
            </a:r>
          </a:p>
          <a:p>
            <a:r>
              <a:rPr lang="ru-RU" sz="3600" b="1" dirty="0" smtClean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от 21.12.2021 № 747</a:t>
            </a:r>
            <a:endParaRPr lang="ru-RU" sz="3600" b="1" dirty="0">
              <a:solidFill>
                <a:srgbClr val="052427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4400" b="1" dirty="0">
              <a:solidFill>
                <a:srgbClr val="052427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402556" y="7722697"/>
            <a:ext cx="103789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18ABE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о направлений материалов по проведению </a:t>
            </a:r>
            <a:r>
              <a:rPr lang="ru-RU" sz="3200" b="1" dirty="0">
                <a:solidFill>
                  <a:srgbClr val="018ABE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итогового </a:t>
            </a:r>
            <a:r>
              <a:rPr lang="ru-RU" sz="3200" b="1" dirty="0" smtClean="0">
                <a:solidFill>
                  <a:srgbClr val="018ABE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собеседования в дистанционной форме </a:t>
            </a:r>
          </a:p>
          <a:p>
            <a:r>
              <a:rPr lang="ru-RU" sz="3200" b="1" i="1" dirty="0" smtClean="0">
                <a:solidFill>
                  <a:srgbClr val="018ABE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(инструкции для организаторов образовательной организации при наличии участников ИС )</a:t>
            </a:r>
            <a:endParaRPr lang="ru-RU" sz="3200" b="1" i="1" dirty="0">
              <a:solidFill>
                <a:srgbClr val="018ABE"/>
              </a:solidFill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7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Группа 117"/>
          <p:cNvGrpSpPr/>
          <p:nvPr/>
        </p:nvGrpSpPr>
        <p:grpSpPr>
          <a:xfrm>
            <a:off x="51423" y="6405692"/>
            <a:ext cx="18874329" cy="1729778"/>
            <a:chOff x="-2" y="13517391"/>
            <a:chExt cx="21592213" cy="2804192"/>
          </a:xfrm>
          <a:solidFill>
            <a:srgbClr val="E2F3FB"/>
          </a:solidFill>
        </p:grpSpPr>
        <p:sp>
          <p:nvSpPr>
            <p:cNvPr id="119" name="Freeform 5">
              <a:extLst>
                <a:ext uri="{FF2B5EF4-FFF2-40B4-BE49-F238E27FC236}">
                  <a16:creationId xmlns="" xmlns:a16="http://schemas.microsoft.com/office/drawing/2014/main" id="{0D1BAABD-85AC-4713-8DE8-8E9C8B20E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13517392"/>
              <a:ext cx="21592213" cy="2804191"/>
            </a:xfrm>
            <a:custGeom>
              <a:avLst/>
              <a:gdLst/>
              <a:ahLst/>
              <a:cxnLst>
                <a:cxn ang="0">
                  <a:pos x="1756" y="356"/>
                </a:cxn>
                <a:cxn ang="0">
                  <a:pos x="228" y="356"/>
                </a:cxn>
                <a:cxn ang="0">
                  <a:pos x="0" y="0"/>
                </a:cxn>
                <a:cxn ang="0">
                  <a:pos x="1761" y="0"/>
                </a:cxn>
                <a:cxn ang="0">
                  <a:pos x="1890" y="185"/>
                </a:cxn>
                <a:cxn ang="0">
                  <a:pos x="1756" y="356"/>
                </a:cxn>
              </a:cxnLst>
              <a:rect l="0" t="0" r="r" b="b"/>
              <a:pathLst>
                <a:path w="1890" h="356">
                  <a:moveTo>
                    <a:pt x="1756" y="356"/>
                  </a:moveTo>
                  <a:lnTo>
                    <a:pt x="228" y="356"/>
                  </a:lnTo>
                  <a:lnTo>
                    <a:pt x="0" y="0"/>
                  </a:lnTo>
                  <a:lnTo>
                    <a:pt x="1761" y="0"/>
                  </a:lnTo>
                  <a:lnTo>
                    <a:pt x="1890" y="185"/>
                  </a:lnTo>
                  <a:lnTo>
                    <a:pt x="1756" y="3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1122" tIns="35561" rIns="71122" bIns="35561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20" name="Прямоугольный треугольник 119"/>
            <p:cNvSpPr/>
            <p:nvPr/>
          </p:nvSpPr>
          <p:spPr>
            <a:xfrm>
              <a:off x="3850" y="13517391"/>
              <a:ext cx="2758374" cy="280419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106650" y="4484469"/>
            <a:ext cx="19129825" cy="1526412"/>
            <a:chOff x="-2" y="13517391"/>
            <a:chExt cx="21833957" cy="3576696"/>
          </a:xfrm>
          <a:solidFill>
            <a:srgbClr val="E2F3FB"/>
          </a:solidFill>
        </p:grpSpPr>
        <p:sp>
          <p:nvSpPr>
            <p:cNvPr id="116" name="Freeform 5">
              <a:extLst>
                <a:ext uri="{FF2B5EF4-FFF2-40B4-BE49-F238E27FC236}">
                  <a16:creationId xmlns="" xmlns:a16="http://schemas.microsoft.com/office/drawing/2014/main" id="{0D1BAABD-85AC-4713-8DE8-8E9C8B20E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13517391"/>
              <a:ext cx="21833957" cy="3576696"/>
            </a:xfrm>
            <a:custGeom>
              <a:avLst/>
              <a:gdLst/>
              <a:ahLst/>
              <a:cxnLst>
                <a:cxn ang="0">
                  <a:pos x="1756" y="356"/>
                </a:cxn>
                <a:cxn ang="0">
                  <a:pos x="228" y="356"/>
                </a:cxn>
                <a:cxn ang="0">
                  <a:pos x="0" y="0"/>
                </a:cxn>
                <a:cxn ang="0">
                  <a:pos x="1761" y="0"/>
                </a:cxn>
                <a:cxn ang="0">
                  <a:pos x="1890" y="185"/>
                </a:cxn>
                <a:cxn ang="0">
                  <a:pos x="1756" y="356"/>
                </a:cxn>
              </a:cxnLst>
              <a:rect l="0" t="0" r="r" b="b"/>
              <a:pathLst>
                <a:path w="1890" h="356">
                  <a:moveTo>
                    <a:pt x="1756" y="356"/>
                  </a:moveTo>
                  <a:lnTo>
                    <a:pt x="228" y="356"/>
                  </a:lnTo>
                  <a:lnTo>
                    <a:pt x="0" y="0"/>
                  </a:lnTo>
                  <a:lnTo>
                    <a:pt x="1761" y="0"/>
                  </a:lnTo>
                  <a:lnTo>
                    <a:pt x="1890" y="185"/>
                  </a:lnTo>
                  <a:lnTo>
                    <a:pt x="1756" y="3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1122" tIns="35561" rIns="71122" bIns="35561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17" name="Прямоугольный треугольник 116"/>
            <p:cNvSpPr/>
            <p:nvPr/>
          </p:nvSpPr>
          <p:spPr>
            <a:xfrm>
              <a:off x="3850" y="13517391"/>
              <a:ext cx="2758374" cy="357669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82797" y="2219358"/>
            <a:ext cx="18874329" cy="876209"/>
            <a:chOff x="-2" y="13517391"/>
            <a:chExt cx="21592213" cy="3576696"/>
          </a:xfrm>
          <a:solidFill>
            <a:srgbClr val="E2F3FB"/>
          </a:solidFill>
        </p:grpSpPr>
        <p:sp>
          <p:nvSpPr>
            <p:cNvPr id="107" name="Freeform 5">
              <a:extLst>
                <a:ext uri="{FF2B5EF4-FFF2-40B4-BE49-F238E27FC236}">
                  <a16:creationId xmlns="" xmlns:a16="http://schemas.microsoft.com/office/drawing/2014/main" id="{0D1BAABD-85AC-4713-8DE8-8E9C8B20E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13517391"/>
              <a:ext cx="21592213" cy="3576696"/>
            </a:xfrm>
            <a:custGeom>
              <a:avLst/>
              <a:gdLst/>
              <a:ahLst/>
              <a:cxnLst>
                <a:cxn ang="0">
                  <a:pos x="1756" y="356"/>
                </a:cxn>
                <a:cxn ang="0">
                  <a:pos x="228" y="356"/>
                </a:cxn>
                <a:cxn ang="0">
                  <a:pos x="0" y="0"/>
                </a:cxn>
                <a:cxn ang="0">
                  <a:pos x="1761" y="0"/>
                </a:cxn>
                <a:cxn ang="0">
                  <a:pos x="1890" y="185"/>
                </a:cxn>
                <a:cxn ang="0">
                  <a:pos x="1756" y="356"/>
                </a:cxn>
              </a:cxnLst>
              <a:rect l="0" t="0" r="r" b="b"/>
              <a:pathLst>
                <a:path w="1890" h="356">
                  <a:moveTo>
                    <a:pt x="1756" y="356"/>
                  </a:moveTo>
                  <a:lnTo>
                    <a:pt x="228" y="356"/>
                  </a:lnTo>
                  <a:lnTo>
                    <a:pt x="0" y="0"/>
                  </a:lnTo>
                  <a:lnTo>
                    <a:pt x="1761" y="0"/>
                  </a:lnTo>
                  <a:lnTo>
                    <a:pt x="1890" y="185"/>
                  </a:lnTo>
                  <a:lnTo>
                    <a:pt x="1756" y="3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1122" tIns="35561" rIns="71122" bIns="35561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08" name="Прямоугольный треугольник 107"/>
            <p:cNvSpPr/>
            <p:nvPr/>
          </p:nvSpPr>
          <p:spPr>
            <a:xfrm>
              <a:off x="3850" y="13517391"/>
              <a:ext cx="2758374" cy="357669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51423" y="3340794"/>
            <a:ext cx="18874329" cy="876209"/>
            <a:chOff x="-2" y="13517391"/>
            <a:chExt cx="21592213" cy="3576696"/>
          </a:xfrm>
          <a:solidFill>
            <a:srgbClr val="E2F3FB"/>
          </a:solidFill>
        </p:grpSpPr>
        <p:sp>
          <p:nvSpPr>
            <p:cNvPr id="110" name="Freeform 5">
              <a:extLst>
                <a:ext uri="{FF2B5EF4-FFF2-40B4-BE49-F238E27FC236}">
                  <a16:creationId xmlns="" xmlns:a16="http://schemas.microsoft.com/office/drawing/2014/main" id="{0D1BAABD-85AC-4713-8DE8-8E9C8B20E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13517391"/>
              <a:ext cx="21592213" cy="3576696"/>
            </a:xfrm>
            <a:custGeom>
              <a:avLst/>
              <a:gdLst/>
              <a:ahLst/>
              <a:cxnLst>
                <a:cxn ang="0">
                  <a:pos x="1756" y="356"/>
                </a:cxn>
                <a:cxn ang="0">
                  <a:pos x="228" y="356"/>
                </a:cxn>
                <a:cxn ang="0">
                  <a:pos x="0" y="0"/>
                </a:cxn>
                <a:cxn ang="0">
                  <a:pos x="1761" y="0"/>
                </a:cxn>
                <a:cxn ang="0">
                  <a:pos x="1890" y="185"/>
                </a:cxn>
                <a:cxn ang="0">
                  <a:pos x="1756" y="356"/>
                </a:cxn>
              </a:cxnLst>
              <a:rect l="0" t="0" r="r" b="b"/>
              <a:pathLst>
                <a:path w="1890" h="356">
                  <a:moveTo>
                    <a:pt x="1756" y="356"/>
                  </a:moveTo>
                  <a:lnTo>
                    <a:pt x="228" y="356"/>
                  </a:lnTo>
                  <a:lnTo>
                    <a:pt x="0" y="0"/>
                  </a:lnTo>
                  <a:lnTo>
                    <a:pt x="1761" y="0"/>
                  </a:lnTo>
                  <a:lnTo>
                    <a:pt x="1890" y="185"/>
                  </a:lnTo>
                  <a:lnTo>
                    <a:pt x="1756" y="3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1122" tIns="35561" rIns="71122" bIns="35561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11" name="Прямоугольный треугольник 110"/>
            <p:cNvSpPr/>
            <p:nvPr/>
          </p:nvSpPr>
          <p:spPr>
            <a:xfrm>
              <a:off x="3850" y="13517391"/>
              <a:ext cx="2758374" cy="357669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106650" y="1103051"/>
            <a:ext cx="18874329" cy="876209"/>
            <a:chOff x="-2" y="13517391"/>
            <a:chExt cx="21592213" cy="3576696"/>
          </a:xfrm>
          <a:solidFill>
            <a:srgbClr val="E2F3FB"/>
          </a:solidFill>
        </p:grpSpPr>
        <p:sp>
          <p:nvSpPr>
            <p:cNvPr id="104" name="Freeform 5">
              <a:extLst>
                <a:ext uri="{FF2B5EF4-FFF2-40B4-BE49-F238E27FC236}">
                  <a16:creationId xmlns="" xmlns:a16="http://schemas.microsoft.com/office/drawing/2014/main" id="{0D1BAABD-85AC-4713-8DE8-8E9C8B20E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13517391"/>
              <a:ext cx="21592213" cy="3576696"/>
            </a:xfrm>
            <a:custGeom>
              <a:avLst/>
              <a:gdLst/>
              <a:ahLst/>
              <a:cxnLst>
                <a:cxn ang="0">
                  <a:pos x="1756" y="356"/>
                </a:cxn>
                <a:cxn ang="0">
                  <a:pos x="228" y="356"/>
                </a:cxn>
                <a:cxn ang="0">
                  <a:pos x="0" y="0"/>
                </a:cxn>
                <a:cxn ang="0">
                  <a:pos x="1761" y="0"/>
                </a:cxn>
                <a:cxn ang="0">
                  <a:pos x="1890" y="185"/>
                </a:cxn>
                <a:cxn ang="0">
                  <a:pos x="1756" y="356"/>
                </a:cxn>
              </a:cxnLst>
              <a:rect l="0" t="0" r="r" b="b"/>
              <a:pathLst>
                <a:path w="1890" h="356">
                  <a:moveTo>
                    <a:pt x="1756" y="356"/>
                  </a:moveTo>
                  <a:lnTo>
                    <a:pt x="228" y="356"/>
                  </a:lnTo>
                  <a:lnTo>
                    <a:pt x="0" y="0"/>
                  </a:lnTo>
                  <a:lnTo>
                    <a:pt x="1761" y="0"/>
                  </a:lnTo>
                  <a:lnTo>
                    <a:pt x="1890" y="185"/>
                  </a:lnTo>
                  <a:lnTo>
                    <a:pt x="1756" y="3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1122" tIns="35561" rIns="71122" bIns="35561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05" name="Прямоугольный треугольник 104"/>
            <p:cNvSpPr/>
            <p:nvPr/>
          </p:nvSpPr>
          <p:spPr>
            <a:xfrm>
              <a:off x="3850" y="13517391"/>
              <a:ext cx="2758374" cy="357669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-18637766" y="4219833"/>
            <a:ext cx="6031962" cy="10621670"/>
            <a:chOff x="18990128" y="4349297"/>
            <a:chExt cx="12529421" cy="253702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1" name="Прямоугольник 60"/>
            <p:cNvSpPr/>
            <p:nvPr/>
          </p:nvSpPr>
          <p:spPr>
            <a:xfrm>
              <a:off x="19300368" y="5245592"/>
              <a:ext cx="12219181" cy="4129439"/>
            </a:xfrm>
            <a:prstGeom prst="rect">
              <a:avLst/>
            </a:prstGeom>
            <a:solidFill>
              <a:srgbClr val="02B9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2" name="Группа 61"/>
            <p:cNvGrpSpPr/>
            <p:nvPr/>
          </p:nvGrpSpPr>
          <p:grpSpPr>
            <a:xfrm>
              <a:off x="18990128" y="4349297"/>
              <a:ext cx="620486" cy="25370224"/>
              <a:chOff x="18990128" y="4349297"/>
              <a:chExt cx="620486" cy="25370224"/>
            </a:xfrm>
          </p:grpSpPr>
          <p:cxnSp>
            <p:nvCxnSpPr>
              <p:cNvPr id="63" name="Прямая соединительная линия 62"/>
              <p:cNvCxnSpPr/>
              <p:nvPr/>
            </p:nvCxnSpPr>
            <p:spPr>
              <a:xfrm flipH="1">
                <a:off x="19291257" y="4931230"/>
                <a:ext cx="9115" cy="24788291"/>
              </a:xfrm>
              <a:prstGeom prst="line">
                <a:avLst/>
              </a:prstGeom>
              <a:ln w="2159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Блок-схема: узел 63"/>
              <p:cNvSpPr/>
              <p:nvPr/>
            </p:nvSpPr>
            <p:spPr>
              <a:xfrm>
                <a:off x="18990128" y="4349297"/>
                <a:ext cx="620486" cy="620486"/>
              </a:xfrm>
              <a:prstGeom prst="flowChartConnector">
                <a:avLst/>
              </a:prstGeom>
              <a:solidFill>
                <a:srgbClr val="E1CD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65" name="Прямоугольник 64"/>
          <p:cNvSpPr/>
          <p:nvPr/>
        </p:nvSpPr>
        <p:spPr>
          <a:xfrm>
            <a:off x="157367" y="2223385"/>
            <a:ext cx="18653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333F50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Ведется </a:t>
            </a:r>
            <a:r>
              <a:rPr lang="ru-RU" sz="4000" b="1" u="sng" dirty="0">
                <a:solidFill>
                  <a:srgbClr val="333F50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персональная</a:t>
            </a:r>
            <a:r>
              <a:rPr lang="ru-RU" sz="4000" b="1" dirty="0">
                <a:solidFill>
                  <a:srgbClr val="333F50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 аудиозапись ответов участников </a:t>
            </a:r>
          </a:p>
        </p:txBody>
      </p:sp>
      <p:grpSp>
        <p:nvGrpSpPr>
          <p:cNvPr id="52" name="Группа 51"/>
          <p:cNvGrpSpPr/>
          <p:nvPr/>
        </p:nvGrpSpPr>
        <p:grpSpPr>
          <a:xfrm>
            <a:off x="-19280751" y="1375375"/>
            <a:ext cx="6031962" cy="8814927"/>
            <a:chOff x="18990128" y="4349297"/>
            <a:chExt cx="12529421" cy="210547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3" name="Прямоугольник 52"/>
            <p:cNvSpPr/>
            <p:nvPr/>
          </p:nvSpPr>
          <p:spPr>
            <a:xfrm>
              <a:off x="19300368" y="5245595"/>
              <a:ext cx="12219181" cy="3334979"/>
            </a:xfrm>
            <a:prstGeom prst="rect">
              <a:avLst/>
            </a:prstGeom>
            <a:solidFill>
              <a:srgbClr val="02B9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4" name="Группа 53"/>
            <p:cNvGrpSpPr/>
            <p:nvPr/>
          </p:nvGrpSpPr>
          <p:grpSpPr>
            <a:xfrm>
              <a:off x="18990128" y="4349297"/>
              <a:ext cx="620486" cy="21054756"/>
              <a:chOff x="18990128" y="4349297"/>
              <a:chExt cx="620486" cy="21054756"/>
            </a:xfrm>
          </p:grpSpPr>
          <p:cxnSp>
            <p:nvCxnSpPr>
              <p:cNvPr id="55" name="Прямая соединительная линия 54"/>
              <p:cNvCxnSpPr/>
              <p:nvPr/>
            </p:nvCxnSpPr>
            <p:spPr>
              <a:xfrm flipH="1">
                <a:off x="19300368" y="4931230"/>
                <a:ext cx="4" cy="20472823"/>
              </a:xfrm>
              <a:prstGeom prst="line">
                <a:avLst/>
              </a:prstGeom>
              <a:ln w="2159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Блок-схема: узел 55"/>
              <p:cNvSpPr/>
              <p:nvPr/>
            </p:nvSpPr>
            <p:spPr>
              <a:xfrm>
                <a:off x="18990128" y="4349297"/>
                <a:ext cx="620486" cy="620486"/>
              </a:xfrm>
              <a:prstGeom prst="flowChartConnector">
                <a:avLst/>
              </a:prstGeom>
              <a:solidFill>
                <a:srgbClr val="E1CD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1" name="Группа 20"/>
          <p:cNvGrpSpPr/>
          <p:nvPr/>
        </p:nvGrpSpPr>
        <p:grpSpPr>
          <a:xfrm>
            <a:off x="-15499607" y="2241242"/>
            <a:ext cx="7618535" cy="7596035"/>
            <a:chOff x="-2017834" y="3113109"/>
            <a:chExt cx="15122769" cy="10902217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-2017834" y="3113109"/>
              <a:ext cx="14067694" cy="1693513"/>
            </a:xfrm>
            <a:prstGeom prst="rect">
              <a:avLst/>
            </a:prstGeom>
            <a:solidFill>
              <a:srgbClr val="02B9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араллелограмм 22"/>
            <p:cNvSpPr/>
            <p:nvPr/>
          </p:nvSpPr>
          <p:spPr>
            <a:xfrm>
              <a:off x="5297364" y="4806622"/>
              <a:ext cx="6752493" cy="5621689"/>
            </a:xfrm>
            <a:prstGeom prst="parallelogram">
              <a:avLst>
                <a:gd name="adj" fmla="val 75685"/>
              </a:avLst>
            </a:prstGeom>
            <a:solidFill>
              <a:srgbClr val="018A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араллелограмм 23"/>
            <p:cNvSpPr/>
            <p:nvPr/>
          </p:nvSpPr>
          <p:spPr>
            <a:xfrm rot="10800000" flipH="1">
              <a:off x="5297364" y="10428311"/>
              <a:ext cx="7807571" cy="3587015"/>
            </a:xfrm>
            <a:prstGeom prst="parallelogram">
              <a:avLst>
                <a:gd name="adj" fmla="val 124745"/>
              </a:avLst>
            </a:prstGeom>
            <a:solidFill>
              <a:srgbClr val="02B9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046" y="-6274"/>
            <a:ext cx="152849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052427"/>
                </a:solidFill>
                <a:cs typeface="Segoe UI Semilight" panose="020B0402040204020203" pitchFamily="34" charset="0"/>
              </a:rPr>
              <a:t>ОСОБЕННОСТИ ИТОГОВОГО СОБЕСЕДОВАНИЯ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39129" y="16961581"/>
            <a:ext cx="1530036" cy="49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333F50"/>
              </a:solidFill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-16611416" y="-5730605"/>
            <a:ext cx="6031962" cy="6013414"/>
            <a:chOff x="18990128" y="4349297"/>
            <a:chExt cx="12529421" cy="143632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8" name="Прямоугольник 47"/>
            <p:cNvSpPr/>
            <p:nvPr/>
          </p:nvSpPr>
          <p:spPr>
            <a:xfrm>
              <a:off x="19300368" y="5245592"/>
              <a:ext cx="12219181" cy="6510662"/>
            </a:xfrm>
            <a:prstGeom prst="rect">
              <a:avLst/>
            </a:prstGeom>
            <a:solidFill>
              <a:srgbClr val="02B9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9" name="Группа 48"/>
            <p:cNvGrpSpPr/>
            <p:nvPr/>
          </p:nvGrpSpPr>
          <p:grpSpPr>
            <a:xfrm>
              <a:off x="18990128" y="4349297"/>
              <a:ext cx="620486" cy="14363246"/>
              <a:chOff x="18990128" y="4349297"/>
              <a:chExt cx="620486" cy="14363246"/>
            </a:xfrm>
          </p:grpSpPr>
          <p:cxnSp>
            <p:nvCxnSpPr>
              <p:cNvPr id="50" name="Прямая соединительная линия 49"/>
              <p:cNvCxnSpPr/>
              <p:nvPr/>
            </p:nvCxnSpPr>
            <p:spPr>
              <a:xfrm>
                <a:off x="19300371" y="4931229"/>
                <a:ext cx="0" cy="13781314"/>
              </a:xfrm>
              <a:prstGeom prst="line">
                <a:avLst/>
              </a:prstGeom>
              <a:ln w="2159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Блок-схема: узел 50"/>
              <p:cNvSpPr/>
              <p:nvPr/>
            </p:nvSpPr>
            <p:spPr>
              <a:xfrm>
                <a:off x="18990128" y="4349297"/>
                <a:ext cx="620486" cy="620486"/>
              </a:xfrm>
              <a:prstGeom prst="flowChartConnector">
                <a:avLst/>
              </a:prstGeom>
              <a:solidFill>
                <a:srgbClr val="E1CD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5" name="Прямоугольник 44"/>
          <p:cNvSpPr/>
          <p:nvPr/>
        </p:nvSpPr>
        <p:spPr>
          <a:xfrm>
            <a:off x="73920" y="6559707"/>
            <a:ext cx="180429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333F50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Передача результатов ИС в РЦОИ по </a:t>
            </a:r>
            <a:r>
              <a:rPr lang="ru-RU" sz="4000" b="1" dirty="0" smtClean="0">
                <a:solidFill>
                  <a:srgbClr val="333F50"/>
                </a:solidFill>
              </a:rPr>
              <a:t>защищенному </a:t>
            </a:r>
            <a:r>
              <a:rPr lang="ru-RU" sz="4000" b="1" dirty="0">
                <a:solidFill>
                  <a:srgbClr val="333F50"/>
                </a:solidFill>
              </a:rPr>
              <a:t>каналу связи «</a:t>
            </a:r>
            <a:r>
              <a:rPr lang="en-US" sz="4000" b="1" dirty="0" err="1">
                <a:solidFill>
                  <a:srgbClr val="333F50"/>
                </a:solidFill>
              </a:rPr>
              <a:t>ViPNet</a:t>
            </a:r>
            <a:r>
              <a:rPr lang="ru-RU" sz="4000" b="1" dirty="0">
                <a:solidFill>
                  <a:srgbClr val="333F50"/>
                </a:solidFill>
              </a:rPr>
              <a:t> «Деловая почта» на </a:t>
            </a:r>
            <a:r>
              <a:rPr lang="ru-RU" sz="4000" b="1" dirty="0" smtClean="0">
                <a:solidFill>
                  <a:srgbClr val="333F50"/>
                </a:solidFill>
              </a:rPr>
              <a:t>адрес: АП ЦОКО </a:t>
            </a:r>
            <a:r>
              <a:rPr lang="ru-RU" sz="4000" b="1" dirty="0" err="1">
                <a:solidFill>
                  <a:srgbClr val="333F50"/>
                </a:solidFill>
              </a:rPr>
              <a:t>Сормовская</a:t>
            </a:r>
            <a:r>
              <a:rPr lang="ru-RU" sz="4000" b="1" dirty="0">
                <a:solidFill>
                  <a:srgbClr val="333F50"/>
                </a:solidFill>
              </a:rPr>
              <a:t> 3-7 </a:t>
            </a:r>
            <a:r>
              <a:rPr lang="ru-RU" sz="4000" b="1" dirty="0" smtClean="0">
                <a:solidFill>
                  <a:srgbClr val="333F50"/>
                </a:solidFill>
              </a:rPr>
              <a:t> (</a:t>
            </a:r>
            <a:r>
              <a:rPr lang="en-US" sz="4000" b="1" dirty="0" smtClean="0">
                <a:solidFill>
                  <a:srgbClr val="333F50"/>
                </a:solidFill>
              </a:rPr>
              <a:t>XML-</a:t>
            </a:r>
            <a:r>
              <a:rPr lang="ru-RU" sz="4000" b="1" dirty="0" smtClean="0">
                <a:solidFill>
                  <a:srgbClr val="333F50"/>
                </a:solidFill>
              </a:rPr>
              <a:t>файлы)</a:t>
            </a:r>
            <a:endParaRPr lang="ru-RU" sz="4000" b="1" u="sng" dirty="0">
              <a:solidFill>
                <a:srgbClr val="333F50"/>
              </a:solidFill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3920" y="3346612"/>
            <a:ext cx="18653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333F50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Задания для собеседования получать на сайте ЦОКО в день проведения ИС</a:t>
            </a:r>
          </a:p>
        </p:txBody>
      </p:sp>
      <p:grpSp>
        <p:nvGrpSpPr>
          <p:cNvPr id="79" name="Группа 78"/>
          <p:cNvGrpSpPr/>
          <p:nvPr/>
        </p:nvGrpSpPr>
        <p:grpSpPr>
          <a:xfrm>
            <a:off x="-23266241" y="-4610789"/>
            <a:ext cx="6031962" cy="10621670"/>
            <a:chOff x="18990128" y="4349297"/>
            <a:chExt cx="12529421" cy="253702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0" name="Прямоугольник 79"/>
            <p:cNvSpPr/>
            <p:nvPr/>
          </p:nvSpPr>
          <p:spPr>
            <a:xfrm>
              <a:off x="19300368" y="5245592"/>
              <a:ext cx="12219181" cy="2578612"/>
            </a:xfrm>
            <a:prstGeom prst="rect">
              <a:avLst/>
            </a:prstGeom>
            <a:solidFill>
              <a:srgbClr val="02B9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1" name="Группа 80"/>
            <p:cNvGrpSpPr/>
            <p:nvPr/>
          </p:nvGrpSpPr>
          <p:grpSpPr>
            <a:xfrm>
              <a:off x="18990128" y="4349297"/>
              <a:ext cx="620486" cy="25370224"/>
              <a:chOff x="18990128" y="4349297"/>
              <a:chExt cx="620486" cy="25370224"/>
            </a:xfrm>
          </p:grpSpPr>
          <p:cxnSp>
            <p:nvCxnSpPr>
              <p:cNvPr id="82" name="Прямая соединительная линия 81"/>
              <p:cNvCxnSpPr/>
              <p:nvPr/>
            </p:nvCxnSpPr>
            <p:spPr>
              <a:xfrm flipH="1">
                <a:off x="19291257" y="4931230"/>
                <a:ext cx="9115" cy="24788291"/>
              </a:xfrm>
              <a:prstGeom prst="line">
                <a:avLst/>
              </a:prstGeom>
              <a:ln w="2159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Блок-схема: узел 82"/>
              <p:cNvSpPr/>
              <p:nvPr/>
            </p:nvSpPr>
            <p:spPr>
              <a:xfrm>
                <a:off x="18990128" y="4349297"/>
                <a:ext cx="620486" cy="620486"/>
              </a:xfrm>
              <a:prstGeom prst="flowChartConnector">
                <a:avLst/>
              </a:prstGeom>
              <a:solidFill>
                <a:srgbClr val="E1CD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78" name="Прямоугольник 77"/>
          <p:cNvSpPr/>
          <p:nvPr/>
        </p:nvSpPr>
        <p:spPr>
          <a:xfrm>
            <a:off x="106650" y="1150093"/>
            <a:ext cx="179207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333F50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Печать КИМ производится в черно-белом формате</a:t>
            </a:r>
          </a:p>
        </p:txBody>
      </p:sp>
      <p:grpSp>
        <p:nvGrpSpPr>
          <p:cNvPr id="71" name="Группа 70"/>
          <p:cNvGrpSpPr/>
          <p:nvPr/>
        </p:nvGrpSpPr>
        <p:grpSpPr>
          <a:xfrm>
            <a:off x="-17540910" y="9421201"/>
            <a:ext cx="6031962" cy="6013414"/>
            <a:chOff x="18990128" y="4349297"/>
            <a:chExt cx="12529421" cy="143632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2" name="Прямоугольник 71"/>
            <p:cNvSpPr/>
            <p:nvPr/>
          </p:nvSpPr>
          <p:spPr>
            <a:xfrm>
              <a:off x="19300368" y="5427598"/>
              <a:ext cx="12219181" cy="6518879"/>
            </a:xfrm>
            <a:prstGeom prst="rect">
              <a:avLst/>
            </a:prstGeom>
            <a:solidFill>
              <a:srgbClr val="02B9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3" name="Группа 72"/>
            <p:cNvGrpSpPr/>
            <p:nvPr/>
          </p:nvGrpSpPr>
          <p:grpSpPr>
            <a:xfrm>
              <a:off x="18990128" y="4349297"/>
              <a:ext cx="620486" cy="14363246"/>
              <a:chOff x="18990128" y="4349297"/>
              <a:chExt cx="620486" cy="14363246"/>
            </a:xfrm>
          </p:grpSpPr>
          <p:cxnSp>
            <p:nvCxnSpPr>
              <p:cNvPr id="74" name="Прямая соединительная линия 73"/>
              <p:cNvCxnSpPr/>
              <p:nvPr/>
            </p:nvCxnSpPr>
            <p:spPr>
              <a:xfrm>
                <a:off x="19300371" y="4931229"/>
                <a:ext cx="0" cy="13781314"/>
              </a:xfrm>
              <a:prstGeom prst="line">
                <a:avLst/>
              </a:prstGeom>
              <a:ln w="2159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Блок-схема: узел 74"/>
              <p:cNvSpPr/>
              <p:nvPr/>
            </p:nvSpPr>
            <p:spPr>
              <a:xfrm>
                <a:off x="18990128" y="4349297"/>
                <a:ext cx="620486" cy="620486"/>
              </a:xfrm>
              <a:prstGeom prst="flowChartConnector">
                <a:avLst/>
              </a:prstGeom>
              <a:solidFill>
                <a:srgbClr val="E1CD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76" name="Прямоугольник 75"/>
          <p:cNvSpPr/>
          <p:nvPr/>
        </p:nvSpPr>
        <p:spPr>
          <a:xfrm>
            <a:off x="157367" y="4600956"/>
            <a:ext cx="188981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333F50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Участники с ТНР, глухие и поздно-оглохшие могут выполнять задания письменно </a:t>
            </a:r>
            <a:endParaRPr lang="ru-RU" sz="4000" b="1" dirty="0" smtClean="0">
              <a:solidFill>
                <a:srgbClr val="333F50"/>
              </a:solidFill>
              <a:ea typeface="Roboto Thin" panose="02000000000000000000" pitchFamily="2" charset="0"/>
              <a:cs typeface="Roboto Thin" panose="02000000000000000000" pitchFamily="2" charset="0"/>
            </a:endParaRPr>
          </a:p>
          <a:p>
            <a:r>
              <a:rPr lang="ru-RU" sz="4000" b="1" dirty="0" smtClean="0">
                <a:solidFill>
                  <a:srgbClr val="333F50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и </a:t>
            </a:r>
            <a:r>
              <a:rPr lang="ru-RU" sz="4000" b="1" dirty="0">
                <a:solidFill>
                  <a:srgbClr val="333F50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самостоятельно распределять время между заданиями (45 мин.)</a:t>
            </a:r>
          </a:p>
        </p:txBody>
      </p:sp>
      <p:grpSp>
        <p:nvGrpSpPr>
          <p:cNvPr id="57" name="Группа 56"/>
          <p:cNvGrpSpPr/>
          <p:nvPr/>
        </p:nvGrpSpPr>
        <p:grpSpPr>
          <a:xfrm>
            <a:off x="106649" y="8388865"/>
            <a:ext cx="19129825" cy="1748480"/>
            <a:chOff x="-2" y="13517391"/>
            <a:chExt cx="21833957" cy="3576696"/>
          </a:xfrm>
          <a:solidFill>
            <a:srgbClr val="E2F3FB"/>
          </a:solidFill>
        </p:grpSpPr>
        <p:sp>
          <p:nvSpPr>
            <p:cNvPr id="58" name="Freeform 5">
              <a:extLst>
                <a:ext uri="{FF2B5EF4-FFF2-40B4-BE49-F238E27FC236}">
                  <a16:creationId xmlns="" xmlns:a16="http://schemas.microsoft.com/office/drawing/2014/main" id="{0D1BAABD-85AC-4713-8DE8-8E9C8B20E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13517391"/>
              <a:ext cx="21833957" cy="3576696"/>
            </a:xfrm>
            <a:custGeom>
              <a:avLst/>
              <a:gdLst/>
              <a:ahLst/>
              <a:cxnLst>
                <a:cxn ang="0">
                  <a:pos x="1756" y="356"/>
                </a:cxn>
                <a:cxn ang="0">
                  <a:pos x="228" y="356"/>
                </a:cxn>
                <a:cxn ang="0">
                  <a:pos x="0" y="0"/>
                </a:cxn>
                <a:cxn ang="0">
                  <a:pos x="1761" y="0"/>
                </a:cxn>
                <a:cxn ang="0">
                  <a:pos x="1890" y="185"/>
                </a:cxn>
                <a:cxn ang="0">
                  <a:pos x="1756" y="356"/>
                </a:cxn>
              </a:cxnLst>
              <a:rect l="0" t="0" r="r" b="b"/>
              <a:pathLst>
                <a:path w="1890" h="356">
                  <a:moveTo>
                    <a:pt x="1756" y="356"/>
                  </a:moveTo>
                  <a:lnTo>
                    <a:pt x="228" y="356"/>
                  </a:lnTo>
                  <a:lnTo>
                    <a:pt x="0" y="0"/>
                  </a:lnTo>
                  <a:lnTo>
                    <a:pt x="1761" y="0"/>
                  </a:lnTo>
                  <a:lnTo>
                    <a:pt x="1890" y="185"/>
                  </a:lnTo>
                  <a:lnTo>
                    <a:pt x="1756" y="3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1122" tIns="35561" rIns="71122" bIns="35561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59" name="Прямоугольный треугольник 58"/>
            <p:cNvSpPr/>
            <p:nvPr/>
          </p:nvSpPr>
          <p:spPr>
            <a:xfrm>
              <a:off x="3850" y="13517391"/>
              <a:ext cx="2758374" cy="357669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7" name="Прямоугольник 66"/>
          <p:cNvSpPr/>
          <p:nvPr/>
        </p:nvSpPr>
        <p:spPr>
          <a:xfrm>
            <a:off x="256007" y="8475602"/>
            <a:ext cx="180429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333F50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В связи с сохранением неблагоприятной эпидемиологической ситуации ИС может пройти </a:t>
            </a:r>
            <a:r>
              <a:rPr lang="ru-RU" sz="4000" b="1" u="sng" dirty="0">
                <a:solidFill>
                  <a:srgbClr val="333F50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в дистанционной форме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423" y="6177790"/>
            <a:ext cx="1072730" cy="49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6565"/>
                </a:solidFill>
              </a:rPr>
              <a:t>новое</a:t>
            </a:r>
            <a:endParaRPr lang="ru-RU" b="1" dirty="0">
              <a:solidFill>
                <a:srgbClr val="FF65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45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2384" y="486366"/>
            <a:ext cx="84003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52427"/>
                </a:solidFill>
                <a:cs typeface="Segoe UI Semilight" panose="020B0402040204020203" pitchFamily="34" charset="0"/>
              </a:rPr>
              <a:t>ОСОБЕННОСТИ ИС-9 </a:t>
            </a:r>
          </a:p>
          <a:p>
            <a:r>
              <a:rPr lang="ru-RU" sz="4800" b="1" dirty="0">
                <a:solidFill>
                  <a:srgbClr val="052427"/>
                </a:solidFill>
                <a:cs typeface="Segoe UI Semilight" panose="020B0402040204020203" pitchFamily="34" charset="0"/>
              </a:rPr>
              <a:t>ДЛЯ УЧАСТНИКОВ С ОВЗ, ДЕТЕЙ-ИНВАЛИДОВ </a:t>
            </a:r>
          </a:p>
          <a:p>
            <a:r>
              <a:rPr lang="ru-RU" sz="4800" b="1" dirty="0">
                <a:solidFill>
                  <a:srgbClr val="052427"/>
                </a:solidFill>
                <a:cs typeface="Segoe UI Semilight" panose="020B0402040204020203" pitchFamily="34" charset="0"/>
              </a:rPr>
              <a:t>И ИНВАЛИДОВ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78448" y="2627478"/>
            <a:ext cx="5352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ГЛУХИЕ, ПОЗДНООГЛОХШИЕ</a:t>
            </a:r>
          </a:p>
          <a:p>
            <a:pPr algn="ctr"/>
            <a:r>
              <a:rPr lang="ru-RU" sz="2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(НЕ </a:t>
            </a:r>
            <a:r>
              <a:rPr lang="ru-RU" sz="2400" b="1" dirty="0" smtClean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ВЛАДЕЮЩИЕ </a:t>
            </a:r>
            <a:r>
              <a:rPr lang="ru-RU" sz="2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СУРДОПЕРЕВОДОМ)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564502" y="2571022"/>
            <a:ext cx="3851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УЧАСТНИКИ С ТЯЖЕЛЫМИ НАРУШЕНИЯМИ РЕЧИ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205698" y="611908"/>
            <a:ext cx="7491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участники с ОВЗ самостоятельно </a:t>
            </a:r>
          </a:p>
          <a:p>
            <a:r>
              <a:rPr lang="ru-RU" sz="3200" b="1" dirty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распределяют время, отведенное на ИС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2384" y="4076105"/>
            <a:ext cx="74331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снижение порога баллов для зачета </a:t>
            </a:r>
          </a:p>
          <a:p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и изменение системы выставления баллов в зависимости от характера заболевания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98192" y="6953565"/>
            <a:ext cx="5128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основанием является рекомендация ПМПК</a:t>
            </a:r>
          </a:p>
        </p:txBody>
      </p:sp>
      <p:grpSp>
        <p:nvGrpSpPr>
          <p:cNvPr id="56" name="Группа 55"/>
          <p:cNvGrpSpPr/>
          <p:nvPr/>
        </p:nvGrpSpPr>
        <p:grpSpPr>
          <a:xfrm>
            <a:off x="7775346" y="3851461"/>
            <a:ext cx="10449120" cy="1459755"/>
            <a:chOff x="6120470" y="8538766"/>
            <a:chExt cx="10449120" cy="1459755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6189838" y="8538766"/>
              <a:ext cx="10379752" cy="1152864"/>
              <a:chOff x="6456538" y="6788798"/>
              <a:chExt cx="10379752" cy="1152864"/>
            </a:xfrm>
          </p:grpSpPr>
          <p:cxnSp>
            <p:nvCxnSpPr>
              <p:cNvPr id="48" name="Прямая соединительная линия 47"/>
              <p:cNvCxnSpPr/>
              <p:nvPr/>
            </p:nvCxnSpPr>
            <p:spPr>
              <a:xfrm flipV="1">
                <a:off x="11830171" y="7369868"/>
                <a:ext cx="1547860" cy="3178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Группа 9"/>
              <p:cNvGrpSpPr/>
              <p:nvPr/>
            </p:nvGrpSpPr>
            <p:grpSpPr>
              <a:xfrm>
                <a:off x="6456538" y="6967706"/>
                <a:ext cx="2397971" cy="810683"/>
                <a:chOff x="7960158" y="5096240"/>
                <a:chExt cx="2397971" cy="810683"/>
              </a:xfrm>
            </p:grpSpPr>
            <p:sp>
              <p:nvSpPr>
                <p:cNvPr id="31" name="Блок-схема: узел 30"/>
                <p:cNvSpPr/>
                <p:nvPr/>
              </p:nvSpPr>
              <p:spPr>
                <a:xfrm>
                  <a:off x="7960158" y="5096240"/>
                  <a:ext cx="866775" cy="810683"/>
                </a:xfrm>
                <a:prstGeom prst="flowChartConnector">
                  <a:avLst/>
                </a:prstGeom>
                <a:solidFill>
                  <a:srgbClr val="02B9F3"/>
                </a:solidFill>
                <a:ln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4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Franklin Gothic Demi Cond" panose="020B0706030402020204" pitchFamily="34" charset="0"/>
                    </a:rPr>
                    <a:t>1</a:t>
                  </a:r>
                </a:p>
              </p:txBody>
            </p:sp>
            <p:cxnSp>
              <p:nvCxnSpPr>
                <p:cNvPr id="37" name="Прямая соединительная линия 36"/>
                <p:cNvCxnSpPr/>
                <p:nvPr/>
              </p:nvCxnSpPr>
              <p:spPr>
                <a:xfrm flipV="1">
                  <a:off x="8810269" y="5501581"/>
                  <a:ext cx="1547860" cy="3178"/>
                </a:xfrm>
                <a:prstGeom prst="line">
                  <a:avLst/>
                </a:prstGeom>
                <a:ln w="38100">
                  <a:solidFill>
                    <a:schemeClr val="bg1">
                      <a:lumMod val="5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Полилиния 45"/>
              <p:cNvSpPr/>
              <p:nvPr/>
            </p:nvSpPr>
            <p:spPr>
              <a:xfrm>
                <a:off x="8532232" y="6804431"/>
                <a:ext cx="3468612" cy="1137231"/>
              </a:xfrm>
              <a:custGeom>
                <a:avLst/>
                <a:gdLst>
                  <a:gd name="connsiteX0" fmla="*/ 3956215 w 4524214"/>
                  <a:gd name="connsiteY0" fmla="*/ 0 h 1137231"/>
                  <a:gd name="connsiteX1" fmla="*/ 4524214 w 4524214"/>
                  <a:gd name="connsiteY1" fmla="*/ 568615 h 1137231"/>
                  <a:gd name="connsiteX2" fmla="*/ 3956215 w 4524214"/>
                  <a:gd name="connsiteY2" fmla="*/ 1137230 h 1137231"/>
                  <a:gd name="connsiteX3" fmla="*/ 3912161 w 4524214"/>
                  <a:gd name="connsiteY3" fmla="*/ 1132784 h 1137231"/>
                  <a:gd name="connsiteX4" fmla="*/ 3912161 w 4524214"/>
                  <a:gd name="connsiteY4" fmla="*/ 1137230 h 1137231"/>
                  <a:gd name="connsiteX5" fmla="*/ 568009 w 4524214"/>
                  <a:gd name="connsiteY5" fmla="*/ 1137230 h 1137231"/>
                  <a:gd name="connsiteX6" fmla="*/ 567999 w 4524214"/>
                  <a:gd name="connsiteY6" fmla="*/ 1137231 h 1137231"/>
                  <a:gd name="connsiteX7" fmla="*/ 567989 w 4524214"/>
                  <a:gd name="connsiteY7" fmla="*/ 1137230 h 1137231"/>
                  <a:gd name="connsiteX8" fmla="*/ 542540 w 4524214"/>
                  <a:gd name="connsiteY8" fmla="*/ 1137230 h 1137231"/>
                  <a:gd name="connsiteX9" fmla="*/ 542540 w 4524214"/>
                  <a:gd name="connsiteY9" fmla="*/ 1134662 h 1137231"/>
                  <a:gd name="connsiteX10" fmla="*/ 453528 w 4524214"/>
                  <a:gd name="connsiteY10" fmla="*/ 1125679 h 1137231"/>
                  <a:gd name="connsiteX11" fmla="*/ 0 w 4524214"/>
                  <a:gd name="connsiteY11" fmla="*/ 568616 h 1137231"/>
                  <a:gd name="connsiteX12" fmla="*/ 453528 w 4524214"/>
                  <a:gd name="connsiteY12" fmla="*/ 11554 h 1137231"/>
                  <a:gd name="connsiteX13" fmla="*/ 542540 w 4524214"/>
                  <a:gd name="connsiteY13" fmla="*/ 2571 h 1137231"/>
                  <a:gd name="connsiteX14" fmla="*/ 542540 w 4524214"/>
                  <a:gd name="connsiteY14" fmla="*/ 1 h 1137231"/>
                  <a:gd name="connsiteX15" fmla="*/ 567999 w 4524214"/>
                  <a:gd name="connsiteY15" fmla="*/ 1 h 1137231"/>
                  <a:gd name="connsiteX16" fmla="*/ 3912161 w 4524214"/>
                  <a:gd name="connsiteY16" fmla="*/ 1 h 1137231"/>
                  <a:gd name="connsiteX17" fmla="*/ 3912161 w 4524214"/>
                  <a:gd name="connsiteY17" fmla="*/ 4446 h 1137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4214" h="1137231">
                    <a:moveTo>
                      <a:pt x="3956215" y="0"/>
                    </a:moveTo>
                    <a:cubicBezTo>
                      <a:pt x="4269912" y="0"/>
                      <a:pt x="4524214" y="254578"/>
                      <a:pt x="4524214" y="568615"/>
                    </a:cubicBezTo>
                    <a:cubicBezTo>
                      <a:pt x="4524214" y="882652"/>
                      <a:pt x="4269912" y="1137230"/>
                      <a:pt x="3956215" y="1137230"/>
                    </a:cubicBezTo>
                    <a:lnTo>
                      <a:pt x="3912161" y="1132784"/>
                    </a:lnTo>
                    <a:lnTo>
                      <a:pt x="3912161" y="1137230"/>
                    </a:lnTo>
                    <a:lnTo>
                      <a:pt x="568009" y="1137230"/>
                    </a:lnTo>
                    <a:lnTo>
                      <a:pt x="567999" y="1137231"/>
                    </a:lnTo>
                    <a:lnTo>
                      <a:pt x="567989" y="1137230"/>
                    </a:lnTo>
                    <a:lnTo>
                      <a:pt x="542540" y="1137230"/>
                    </a:lnTo>
                    <a:lnTo>
                      <a:pt x="542540" y="1134662"/>
                    </a:lnTo>
                    <a:lnTo>
                      <a:pt x="453528" y="1125679"/>
                    </a:lnTo>
                    <a:cubicBezTo>
                      <a:pt x="194700" y="1072658"/>
                      <a:pt x="0" y="843399"/>
                      <a:pt x="0" y="568616"/>
                    </a:cubicBezTo>
                    <a:cubicBezTo>
                      <a:pt x="0" y="293834"/>
                      <a:pt x="194700" y="64575"/>
                      <a:pt x="453528" y="11554"/>
                    </a:cubicBezTo>
                    <a:lnTo>
                      <a:pt x="542540" y="2571"/>
                    </a:lnTo>
                    <a:lnTo>
                      <a:pt x="542540" y="1"/>
                    </a:lnTo>
                    <a:lnTo>
                      <a:pt x="567999" y="1"/>
                    </a:lnTo>
                    <a:lnTo>
                      <a:pt x="3912161" y="1"/>
                    </a:lnTo>
                    <a:lnTo>
                      <a:pt x="3912161" y="4446"/>
                    </a:lnTo>
                    <a:close/>
                  </a:path>
                </a:pathLst>
              </a:custGeom>
              <a:solidFill>
                <a:srgbClr val="E2F3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>
                  <a:latin typeface="Franklin Gothic Demi Cond" panose="020B0706030402020204" pitchFamily="34" charset="0"/>
                </a:endParaRPr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>
                <a:off x="13367678" y="6788798"/>
                <a:ext cx="3468612" cy="1137231"/>
              </a:xfrm>
              <a:custGeom>
                <a:avLst/>
                <a:gdLst>
                  <a:gd name="connsiteX0" fmla="*/ 3956215 w 4524214"/>
                  <a:gd name="connsiteY0" fmla="*/ 0 h 1137231"/>
                  <a:gd name="connsiteX1" fmla="*/ 4524214 w 4524214"/>
                  <a:gd name="connsiteY1" fmla="*/ 568615 h 1137231"/>
                  <a:gd name="connsiteX2" fmla="*/ 3956215 w 4524214"/>
                  <a:gd name="connsiteY2" fmla="*/ 1137230 h 1137231"/>
                  <a:gd name="connsiteX3" fmla="*/ 3912161 w 4524214"/>
                  <a:gd name="connsiteY3" fmla="*/ 1132784 h 1137231"/>
                  <a:gd name="connsiteX4" fmla="*/ 3912161 w 4524214"/>
                  <a:gd name="connsiteY4" fmla="*/ 1137230 h 1137231"/>
                  <a:gd name="connsiteX5" fmla="*/ 568009 w 4524214"/>
                  <a:gd name="connsiteY5" fmla="*/ 1137230 h 1137231"/>
                  <a:gd name="connsiteX6" fmla="*/ 567999 w 4524214"/>
                  <a:gd name="connsiteY6" fmla="*/ 1137231 h 1137231"/>
                  <a:gd name="connsiteX7" fmla="*/ 567989 w 4524214"/>
                  <a:gd name="connsiteY7" fmla="*/ 1137230 h 1137231"/>
                  <a:gd name="connsiteX8" fmla="*/ 542540 w 4524214"/>
                  <a:gd name="connsiteY8" fmla="*/ 1137230 h 1137231"/>
                  <a:gd name="connsiteX9" fmla="*/ 542540 w 4524214"/>
                  <a:gd name="connsiteY9" fmla="*/ 1134662 h 1137231"/>
                  <a:gd name="connsiteX10" fmla="*/ 453528 w 4524214"/>
                  <a:gd name="connsiteY10" fmla="*/ 1125679 h 1137231"/>
                  <a:gd name="connsiteX11" fmla="*/ 0 w 4524214"/>
                  <a:gd name="connsiteY11" fmla="*/ 568616 h 1137231"/>
                  <a:gd name="connsiteX12" fmla="*/ 453528 w 4524214"/>
                  <a:gd name="connsiteY12" fmla="*/ 11554 h 1137231"/>
                  <a:gd name="connsiteX13" fmla="*/ 542540 w 4524214"/>
                  <a:gd name="connsiteY13" fmla="*/ 2571 h 1137231"/>
                  <a:gd name="connsiteX14" fmla="*/ 542540 w 4524214"/>
                  <a:gd name="connsiteY14" fmla="*/ 1 h 1137231"/>
                  <a:gd name="connsiteX15" fmla="*/ 567999 w 4524214"/>
                  <a:gd name="connsiteY15" fmla="*/ 1 h 1137231"/>
                  <a:gd name="connsiteX16" fmla="*/ 3912161 w 4524214"/>
                  <a:gd name="connsiteY16" fmla="*/ 1 h 1137231"/>
                  <a:gd name="connsiteX17" fmla="*/ 3912161 w 4524214"/>
                  <a:gd name="connsiteY17" fmla="*/ 4446 h 1137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4214" h="1137231">
                    <a:moveTo>
                      <a:pt x="3956215" y="0"/>
                    </a:moveTo>
                    <a:cubicBezTo>
                      <a:pt x="4269912" y="0"/>
                      <a:pt x="4524214" y="254578"/>
                      <a:pt x="4524214" y="568615"/>
                    </a:cubicBezTo>
                    <a:cubicBezTo>
                      <a:pt x="4524214" y="882652"/>
                      <a:pt x="4269912" y="1137230"/>
                      <a:pt x="3956215" y="1137230"/>
                    </a:cubicBezTo>
                    <a:lnTo>
                      <a:pt x="3912161" y="1132784"/>
                    </a:lnTo>
                    <a:lnTo>
                      <a:pt x="3912161" y="1137230"/>
                    </a:lnTo>
                    <a:lnTo>
                      <a:pt x="568009" y="1137230"/>
                    </a:lnTo>
                    <a:lnTo>
                      <a:pt x="567999" y="1137231"/>
                    </a:lnTo>
                    <a:lnTo>
                      <a:pt x="567989" y="1137230"/>
                    </a:lnTo>
                    <a:lnTo>
                      <a:pt x="542540" y="1137230"/>
                    </a:lnTo>
                    <a:lnTo>
                      <a:pt x="542540" y="1134662"/>
                    </a:lnTo>
                    <a:lnTo>
                      <a:pt x="453528" y="1125679"/>
                    </a:lnTo>
                    <a:cubicBezTo>
                      <a:pt x="194700" y="1072658"/>
                      <a:pt x="0" y="843399"/>
                      <a:pt x="0" y="568616"/>
                    </a:cubicBezTo>
                    <a:cubicBezTo>
                      <a:pt x="0" y="293834"/>
                      <a:pt x="194700" y="64575"/>
                      <a:pt x="453528" y="11554"/>
                    </a:cubicBezTo>
                    <a:lnTo>
                      <a:pt x="542540" y="2571"/>
                    </a:lnTo>
                    <a:lnTo>
                      <a:pt x="542540" y="1"/>
                    </a:lnTo>
                    <a:lnTo>
                      <a:pt x="567999" y="1"/>
                    </a:lnTo>
                    <a:lnTo>
                      <a:pt x="3912161" y="1"/>
                    </a:lnTo>
                    <a:lnTo>
                      <a:pt x="3912161" y="4446"/>
                    </a:lnTo>
                    <a:close/>
                  </a:path>
                </a:pathLst>
              </a:custGeom>
              <a:solidFill>
                <a:srgbClr val="E2F3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>
                  <a:latin typeface="Franklin Gothic Demi Cond" panose="020B0706030402020204" pitchFamily="34" charset="0"/>
                </a:endParaRP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6120470" y="9475301"/>
              <a:ext cx="2667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ea typeface="Roboto Thin" panose="02000000000000000000" pitchFamily="2" charset="0"/>
                  <a:cs typeface="Roboto Thin" panose="02000000000000000000" pitchFamily="2" charset="0"/>
                </a:rPr>
                <a:t>чтение текста 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324361" y="8623989"/>
              <a:ext cx="32605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ea typeface="Roboto Thin" panose="02000000000000000000" pitchFamily="2" charset="0"/>
                  <a:cs typeface="Roboto Thin" panose="02000000000000000000" pitchFamily="2" charset="0"/>
                </a:rPr>
                <a:t>прочтение текста 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324361" y="9119192"/>
              <a:ext cx="32605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i="1" dirty="0">
                  <a:solidFill>
                    <a:srgbClr val="02B9F3"/>
                  </a:solidFill>
                  <a:ea typeface="Roboto Thin" panose="02000000000000000000" pitchFamily="2" charset="0"/>
                  <a:cs typeface="Roboto Thin" panose="02000000000000000000" pitchFamily="2" charset="0"/>
                </a:rPr>
                <a:t>без оценивания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3288312" y="8612165"/>
              <a:ext cx="32605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ea typeface="Roboto Thin" panose="02000000000000000000" pitchFamily="2" charset="0"/>
                  <a:cs typeface="Roboto Thin" panose="02000000000000000000" pitchFamily="2" charset="0"/>
                </a:rPr>
                <a:t>прочтение текста 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3288312" y="9107368"/>
              <a:ext cx="32605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i="1" dirty="0">
                  <a:solidFill>
                    <a:srgbClr val="02B9F3"/>
                  </a:solidFill>
                  <a:ea typeface="Roboto Thin" panose="02000000000000000000" pitchFamily="2" charset="0"/>
                  <a:cs typeface="Roboto Thin" panose="02000000000000000000" pitchFamily="2" charset="0"/>
                </a:rPr>
                <a:t>без оценивания</a:t>
              </a: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7775346" y="5295709"/>
            <a:ext cx="10449120" cy="1594791"/>
            <a:chOff x="6120470" y="8538766"/>
            <a:chExt cx="10449120" cy="1594791"/>
          </a:xfrm>
        </p:grpSpPr>
        <p:grpSp>
          <p:nvGrpSpPr>
            <p:cNvPr id="58" name="Группа 57"/>
            <p:cNvGrpSpPr/>
            <p:nvPr/>
          </p:nvGrpSpPr>
          <p:grpSpPr>
            <a:xfrm>
              <a:off x="6189838" y="8538766"/>
              <a:ext cx="10379752" cy="1152864"/>
              <a:chOff x="6456538" y="6788798"/>
              <a:chExt cx="10379752" cy="1152864"/>
            </a:xfrm>
          </p:grpSpPr>
          <p:cxnSp>
            <p:nvCxnSpPr>
              <p:cNvPr id="64" name="Прямая соединительная линия 63"/>
              <p:cNvCxnSpPr/>
              <p:nvPr/>
            </p:nvCxnSpPr>
            <p:spPr>
              <a:xfrm flipV="1">
                <a:off x="11830171" y="7369868"/>
                <a:ext cx="1547860" cy="3178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5" name="Группа 64"/>
              <p:cNvGrpSpPr/>
              <p:nvPr/>
            </p:nvGrpSpPr>
            <p:grpSpPr>
              <a:xfrm>
                <a:off x="6456538" y="6967706"/>
                <a:ext cx="2397971" cy="810683"/>
                <a:chOff x="7960158" y="5096240"/>
                <a:chExt cx="2397971" cy="810683"/>
              </a:xfrm>
            </p:grpSpPr>
            <p:sp>
              <p:nvSpPr>
                <p:cNvPr id="68" name="Блок-схема: узел 67"/>
                <p:cNvSpPr/>
                <p:nvPr/>
              </p:nvSpPr>
              <p:spPr>
                <a:xfrm>
                  <a:off x="7960158" y="5096240"/>
                  <a:ext cx="866775" cy="810683"/>
                </a:xfrm>
                <a:prstGeom prst="flowChartConnector">
                  <a:avLst/>
                </a:prstGeom>
                <a:solidFill>
                  <a:srgbClr val="02B9F3"/>
                </a:solidFill>
                <a:ln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4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Franklin Gothic Demi Cond" panose="020B0706030402020204" pitchFamily="34" charset="0"/>
                    </a:rPr>
                    <a:t>2</a:t>
                  </a:r>
                </a:p>
              </p:txBody>
            </p:sp>
            <p:cxnSp>
              <p:nvCxnSpPr>
                <p:cNvPr id="69" name="Прямая соединительная линия 68"/>
                <p:cNvCxnSpPr/>
                <p:nvPr/>
              </p:nvCxnSpPr>
              <p:spPr>
                <a:xfrm flipV="1">
                  <a:off x="8810269" y="5501581"/>
                  <a:ext cx="1547860" cy="3178"/>
                </a:xfrm>
                <a:prstGeom prst="line">
                  <a:avLst/>
                </a:prstGeom>
                <a:ln w="38100">
                  <a:solidFill>
                    <a:schemeClr val="bg1">
                      <a:lumMod val="5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6" name="Полилиния 65"/>
              <p:cNvSpPr/>
              <p:nvPr/>
            </p:nvSpPr>
            <p:spPr>
              <a:xfrm>
                <a:off x="8532232" y="6804431"/>
                <a:ext cx="3468612" cy="1137231"/>
              </a:xfrm>
              <a:custGeom>
                <a:avLst/>
                <a:gdLst>
                  <a:gd name="connsiteX0" fmla="*/ 3956215 w 4524214"/>
                  <a:gd name="connsiteY0" fmla="*/ 0 h 1137231"/>
                  <a:gd name="connsiteX1" fmla="*/ 4524214 w 4524214"/>
                  <a:gd name="connsiteY1" fmla="*/ 568615 h 1137231"/>
                  <a:gd name="connsiteX2" fmla="*/ 3956215 w 4524214"/>
                  <a:gd name="connsiteY2" fmla="*/ 1137230 h 1137231"/>
                  <a:gd name="connsiteX3" fmla="*/ 3912161 w 4524214"/>
                  <a:gd name="connsiteY3" fmla="*/ 1132784 h 1137231"/>
                  <a:gd name="connsiteX4" fmla="*/ 3912161 w 4524214"/>
                  <a:gd name="connsiteY4" fmla="*/ 1137230 h 1137231"/>
                  <a:gd name="connsiteX5" fmla="*/ 568009 w 4524214"/>
                  <a:gd name="connsiteY5" fmla="*/ 1137230 h 1137231"/>
                  <a:gd name="connsiteX6" fmla="*/ 567999 w 4524214"/>
                  <a:gd name="connsiteY6" fmla="*/ 1137231 h 1137231"/>
                  <a:gd name="connsiteX7" fmla="*/ 567989 w 4524214"/>
                  <a:gd name="connsiteY7" fmla="*/ 1137230 h 1137231"/>
                  <a:gd name="connsiteX8" fmla="*/ 542540 w 4524214"/>
                  <a:gd name="connsiteY8" fmla="*/ 1137230 h 1137231"/>
                  <a:gd name="connsiteX9" fmla="*/ 542540 w 4524214"/>
                  <a:gd name="connsiteY9" fmla="*/ 1134662 h 1137231"/>
                  <a:gd name="connsiteX10" fmla="*/ 453528 w 4524214"/>
                  <a:gd name="connsiteY10" fmla="*/ 1125679 h 1137231"/>
                  <a:gd name="connsiteX11" fmla="*/ 0 w 4524214"/>
                  <a:gd name="connsiteY11" fmla="*/ 568616 h 1137231"/>
                  <a:gd name="connsiteX12" fmla="*/ 453528 w 4524214"/>
                  <a:gd name="connsiteY12" fmla="*/ 11554 h 1137231"/>
                  <a:gd name="connsiteX13" fmla="*/ 542540 w 4524214"/>
                  <a:gd name="connsiteY13" fmla="*/ 2571 h 1137231"/>
                  <a:gd name="connsiteX14" fmla="*/ 542540 w 4524214"/>
                  <a:gd name="connsiteY14" fmla="*/ 1 h 1137231"/>
                  <a:gd name="connsiteX15" fmla="*/ 567999 w 4524214"/>
                  <a:gd name="connsiteY15" fmla="*/ 1 h 1137231"/>
                  <a:gd name="connsiteX16" fmla="*/ 3912161 w 4524214"/>
                  <a:gd name="connsiteY16" fmla="*/ 1 h 1137231"/>
                  <a:gd name="connsiteX17" fmla="*/ 3912161 w 4524214"/>
                  <a:gd name="connsiteY17" fmla="*/ 4446 h 1137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4214" h="1137231">
                    <a:moveTo>
                      <a:pt x="3956215" y="0"/>
                    </a:moveTo>
                    <a:cubicBezTo>
                      <a:pt x="4269912" y="0"/>
                      <a:pt x="4524214" y="254578"/>
                      <a:pt x="4524214" y="568615"/>
                    </a:cubicBezTo>
                    <a:cubicBezTo>
                      <a:pt x="4524214" y="882652"/>
                      <a:pt x="4269912" y="1137230"/>
                      <a:pt x="3956215" y="1137230"/>
                    </a:cubicBezTo>
                    <a:lnTo>
                      <a:pt x="3912161" y="1132784"/>
                    </a:lnTo>
                    <a:lnTo>
                      <a:pt x="3912161" y="1137230"/>
                    </a:lnTo>
                    <a:lnTo>
                      <a:pt x="568009" y="1137230"/>
                    </a:lnTo>
                    <a:lnTo>
                      <a:pt x="567999" y="1137231"/>
                    </a:lnTo>
                    <a:lnTo>
                      <a:pt x="567989" y="1137230"/>
                    </a:lnTo>
                    <a:lnTo>
                      <a:pt x="542540" y="1137230"/>
                    </a:lnTo>
                    <a:lnTo>
                      <a:pt x="542540" y="1134662"/>
                    </a:lnTo>
                    <a:lnTo>
                      <a:pt x="453528" y="1125679"/>
                    </a:lnTo>
                    <a:cubicBezTo>
                      <a:pt x="194700" y="1072658"/>
                      <a:pt x="0" y="843399"/>
                      <a:pt x="0" y="568616"/>
                    </a:cubicBezTo>
                    <a:cubicBezTo>
                      <a:pt x="0" y="293834"/>
                      <a:pt x="194700" y="64575"/>
                      <a:pt x="453528" y="11554"/>
                    </a:cubicBezTo>
                    <a:lnTo>
                      <a:pt x="542540" y="2571"/>
                    </a:lnTo>
                    <a:lnTo>
                      <a:pt x="542540" y="1"/>
                    </a:lnTo>
                    <a:lnTo>
                      <a:pt x="567999" y="1"/>
                    </a:lnTo>
                    <a:lnTo>
                      <a:pt x="3912161" y="1"/>
                    </a:lnTo>
                    <a:lnTo>
                      <a:pt x="3912161" y="4446"/>
                    </a:lnTo>
                    <a:close/>
                  </a:path>
                </a:pathLst>
              </a:custGeom>
              <a:solidFill>
                <a:srgbClr val="E2F3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>
                  <a:latin typeface="Franklin Gothic Demi Cond" panose="020B0706030402020204" pitchFamily="34" charset="0"/>
                </a:endParaRPr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>
                <a:off x="13367678" y="6788798"/>
                <a:ext cx="3468612" cy="1137231"/>
              </a:xfrm>
              <a:custGeom>
                <a:avLst/>
                <a:gdLst>
                  <a:gd name="connsiteX0" fmla="*/ 3956215 w 4524214"/>
                  <a:gd name="connsiteY0" fmla="*/ 0 h 1137231"/>
                  <a:gd name="connsiteX1" fmla="*/ 4524214 w 4524214"/>
                  <a:gd name="connsiteY1" fmla="*/ 568615 h 1137231"/>
                  <a:gd name="connsiteX2" fmla="*/ 3956215 w 4524214"/>
                  <a:gd name="connsiteY2" fmla="*/ 1137230 h 1137231"/>
                  <a:gd name="connsiteX3" fmla="*/ 3912161 w 4524214"/>
                  <a:gd name="connsiteY3" fmla="*/ 1132784 h 1137231"/>
                  <a:gd name="connsiteX4" fmla="*/ 3912161 w 4524214"/>
                  <a:gd name="connsiteY4" fmla="*/ 1137230 h 1137231"/>
                  <a:gd name="connsiteX5" fmla="*/ 568009 w 4524214"/>
                  <a:gd name="connsiteY5" fmla="*/ 1137230 h 1137231"/>
                  <a:gd name="connsiteX6" fmla="*/ 567999 w 4524214"/>
                  <a:gd name="connsiteY6" fmla="*/ 1137231 h 1137231"/>
                  <a:gd name="connsiteX7" fmla="*/ 567989 w 4524214"/>
                  <a:gd name="connsiteY7" fmla="*/ 1137230 h 1137231"/>
                  <a:gd name="connsiteX8" fmla="*/ 542540 w 4524214"/>
                  <a:gd name="connsiteY8" fmla="*/ 1137230 h 1137231"/>
                  <a:gd name="connsiteX9" fmla="*/ 542540 w 4524214"/>
                  <a:gd name="connsiteY9" fmla="*/ 1134662 h 1137231"/>
                  <a:gd name="connsiteX10" fmla="*/ 453528 w 4524214"/>
                  <a:gd name="connsiteY10" fmla="*/ 1125679 h 1137231"/>
                  <a:gd name="connsiteX11" fmla="*/ 0 w 4524214"/>
                  <a:gd name="connsiteY11" fmla="*/ 568616 h 1137231"/>
                  <a:gd name="connsiteX12" fmla="*/ 453528 w 4524214"/>
                  <a:gd name="connsiteY12" fmla="*/ 11554 h 1137231"/>
                  <a:gd name="connsiteX13" fmla="*/ 542540 w 4524214"/>
                  <a:gd name="connsiteY13" fmla="*/ 2571 h 1137231"/>
                  <a:gd name="connsiteX14" fmla="*/ 542540 w 4524214"/>
                  <a:gd name="connsiteY14" fmla="*/ 1 h 1137231"/>
                  <a:gd name="connsiteX15" fmla="*/ 567999 w 4524214"/>
                  <a:gd name="connsiteY15" fmla="*/ 1 h 1137231"/>
                  <a:gd name="connsiteX16" fmla="*/ 3912161 w 4524214"/>
                  <a:gd name="connsiteY16" fmla="*/ 1 h 1137231"/>
                  <a:gd name="connsiteX17" fmla="*/ 3912161 w 4524214"/>
                  <a:gd name="connsiteY17" fmla="*/ 4446 h 1137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4214" h="1137231">
                    <a:moveTo>
                      <a:pt x="3956215" y="0"/>
                    </a:moveTo>
                    <a:cubicBezTo>
                      <a:pt x="4269912" y="0"/>
                      <a:pt x="4524214" y="254578"/>
                      <a:pt x="4524214" y="568615"/>
                    </a:cubicBezTo>
                    <a:cubicBezTo>
                      <a:pt x="4524214" y="882652"/>
                      <a:pt x="4269912" y="1137230"/>
                      <a:pt x="3956215" y="1137230"/>
                    </a:cubicBezTo>
                    <a:lnTo>
                      <a:pt x="3912161" y="1132784"/>
                    </a:lnTo>
                    <a:lnTo>
                      <a:pt x="3912161" y="1137230"/>
                    </a:lnTo>
                    <a:lnTo>
                      <a:pt x="568009" y="1137230"/>
                    </a:lnTo>
                    <a:lnTo>
                      <a:pt x="567999" y="1137231"/>
                    </a:lnTo>
                    <a:lnTo>
                      <a:pt x="567989" y="1137230"/>
                    </a:lnTo>
                    <a:lnTo>
                      <a:pt x="542540" y="1137230"/>
                    </a:lnTo>
                    <a:lnTo>
                      <a:pt x="542540" y="1134662"/>
                    </a:lnTo>
                    <a:lnTo>
                      <a:pt x="453528" y="1125679"/>
                    </a:lnTo>
                    <a:cubicBezTo>
                      <a:pt x="194700" y="1072658"/>
                      <a:pt x="0" y="843399"/>
                      <a:pt x="0" y="568616"/>
                    </a:cubicBezTo>
                    <a:cubicBezTo>
                      <a:pt x="0" y="293834"/>
                      <a:pt x="194700" y="64575"/>
                      <a:pt x="453528" y="11554"/>
                    </a:cubicBezTo>
                    <a:lnTo>
                      <a:pt x="542540" y="2571"/>
                    </a:lnTo>
                    <a:lnTo>
                      <a:pt x="542540" y="1"/>
                    </a:lnTo>
                    <a:lnTo>
                      <a:pt x="567999" y="1"/>
                    </a:lnTo>
                    <a:lnTo>
                      <a:pt x="3912161" y="1"/>
                    </a:lnTo>
                    <a:lnTo>
                      <a:pt x="3912161" y="4446"/>
                    </a:lnTo>
                    <a:close/>
                  </a:path>
                </a:pathLst>
              </a:custGeom>
              <a:solidFill>
                <a:srgbClr val="E2F3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>
                  <a:latin typeface="Franklin Gothic Demi Cond" panose="020B0706030402020204" pitchFamily="34" charset="0"/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6120470" y="9610337"/>
              <a:ext cx="2667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ea typeface="Roboto Thin" panose="02000000000000000000" pitchFamily="2" charset="0"/>
                  <a:cs typeface="Roboto Thin" panose="02000000000000000000" pitchFamily="2" charset="0"/>
                </a:rPr>
                <a:t>пересказ текста 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329806" y="8673379"/>
              <a:ext cx="326056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ea typeface="Roboto Thin" panose="02000000000000000000" pitchFamily="2" charset="0"/>
                  <a:cs typeface="Roboto Thin" panose="02000000000000000000" pitchFamily="2" charset="0"/>
                </a:rPr>
                <a:t>пересказ в письменной форме 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324361" y="9214698"/>
              <a:ext cx="32605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2800" i="1" dirty="0">
                <a:solidFill>
                  <a:srgbClr val="02B9F3"/>
                </a:solidFill>
                <a:latin typeface="Franklin Gothic Demi Cond" panose="020B0706030402020204" pitchFamily="34" charset="0"/>
                <a:ea typeface="Roboto Thin" panose="02000000000000000000" pitchFamily="2" charset="0"/>
                <a:cs typeface="Roboto Thin" panose="02000000000000000000" pitchFamily="2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3226412" y="8697602"/>
              <a:ext cx="326056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ea typeface="Roboto Thin" panose="02000000000000000000" pitchFamily="2" charset="0"/>
                  <a:cs typeface="Roboto Thin" panose="02000000000000000000" pitchFamily="2" charset="0"/>
                </a:rPr>
                <a:t>пересказ в письменной форме </a:t>
              </a: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7775346" y="6825376"/>
            <a:ext cx="10449120" cy="1459755"/>
            <a:chOff x="6120470" y="8538766"/>
            <a:chExt cx="10449120" cy="1459755"/>
          </a:xfrm>
        </p:grpSpPr>
        <p:grpSp>
          <p:nvGrpSpPr>
            <p:cNvPr id="71" name="Группа 70"/>
            <p:cNvGrpSpPr/>
            <p:nvPr/>
          </p:nvGrpSpPr>
          <p:grpSpPr>
            <a:xfrm>
              <a:off x="6189838" y="8538766"/>
              <a:ext cx="10379752" cy="1152864"/>
              <a:chOff x="6456538" y="6788798"/>
              <a:chExt cx="10379752" cy="1152864"/>
            </a:xfrm>
          </p:grpSpPr>
          <p:cxnSp>
            <p:nvCxnSpPr>
              <p:cNvPr id="77" name="Прямая соединительная линия 76"/>
              <p:cNvCxnSpPr/>
              <p:nvPr/>
            </p:nvCxnSpPr>
            <p:spPr>
              <a:xfrm flipV="1">
                <a:off x="11830171" y="7369868"/>
                <a:ext cx="1547860" cy="3178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8" name="Группа 77"/>
              <p:cNvGrpSpPr/>
              <p:nvPr/>
            </p:nvGrpSpPr>
            <p:grpSpPr>
              <a:xfrm>
                <a:off x="6456538" y="6967706"/>
                <a:ext cx="2397971" cy="810683"/>
                <a:chOff x="7960158" y="5096240"/>
                <a:chExt cx="2397971" cy="810683"/>
              </a:xfrm>
            </p:grpSpPr>
            <p:sp>
              <p:nvSpPr>
                <p:cNvPr id="81" name="Блок-схема: узел 80"/>
                <p:cNvSpPr/>
                <p:nvPr/>
              </p:nvSpPr>
              <p:spPr>
                <a:xfrm>
                  <a:off x="7960158" y="5096240"/>
                  <a:ext cx="866775" cy="810683"/>
                </a:xfrm>
                <a:prstGeom prst="flowChartConnector">
                  <a:avLst/>
                </a:prstGeom>
                <a:solidFill>
                  <a:srgbClr val="02B9F3"/>
                </a:solidFill>
                <a:ln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4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Franklin Gothic Demi Cond" panose="020B0706030402020204" pitchFamily="34" charset="0"/>
                    </a:rPr>
                    <a:t>3</a:t>
                  </a:r>
                </a:p>
              </p:txBody>
            </p:sp>
            <p:cxnSp>
              <p:nvCxnSpPr>
                <p:cNvPr id="82" name="Прямая соединительная линия 81"/>
                <p:cNvCxnSpPr/>
                <p:nvPr/>
              </p:nvCxnSpPr>
              <p:spPr>
                <a:xfrm flipV="1">
                  <a:off x="8810269" y="5501581"/>
                  <a:ext cx="1547860" cy="3178"/>
                </a:xfrm>
                <a:prstGeom prst="line">
                  <a:avLst/>
                </a:prstGeom>
                <a:ln w="38100">
                  <a:solidFill>
                    <a:schemeClr val="bg1">
                      <a:lumMod val="5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9" name="Полилиния 78"/>
              <p:cNvSpPr/>
              <p:nvPr/>
            </p:nvSpPr>
            <p:spPr>
              <a:xfrm>
                <a:off x="8532232" y="6804431"/>
                <a:ext cx="3468612" cy="1137231"/>
              </a:xfrm>
              <a:custGeom>
                <a:avLst/>
                <a:gdLst>
                  <a:gd name="connsiteX0" fmla="*/ 3956215 w 4524214"/>
                  <a:gd name="connsiteY0" fmla="*/ 0 h 1137231"/>
                  <a:gd name="connsiteX1" fmla="*/ 4524214 w 4524214"/>
                  <a:gd name="connsiteY1" fmla="*/ 568615 h 1137231"/>
                  <a:gd name="connsiteX2" fmla="*/ 3956215 w 4524214"/>
                  <a:gd name="connsiteY2" fmla="*/ 1137230 h 1137231"/>
                  <a:gd name="connsiteX3" fmla="*/ 3912161 w 4524214"/>
                  <a:gd name="connsiteY3" fmla="*/ 1132784 h 1137231"/>
                  <a:gd name="connsiteX4" fmla="*/ 3912161 w 4524214"/>
                  <a:gd name="connsiteY4" fmla="*/ 1137230 h 1137231"/>
                  <a:gd name="connsiteX5" fmla="*/ 568009 w 4524214"/>
                  <a:gd name="connsiteY5" fmla="*/ 1137230 h 1137231"/>
                  <a:gd name="connsiteX6" fmla="*/ 567999 w 4524214"/>
                  <a:gd name="connsiteY6" fmla="*/ 1137231 h 1137231"/>
                  <a:gd name="connsiteX7" fmla="*/ 567989 w 4524214"/>
                  <a:gd name="connsiteY7" fmla="*/ 1137230 h 1137231"/>
                  <a:gd name="connsiteX8" fmla="*/ 542540 w 4524214"/>
                  <a:gd name="connsiteY8" fmla="*/ 1137230 h 1137231"/>
                  <a:gd name="connsiteX9" fmla="*/ 542540 w 4524214"/>
                  <a:gd name="connsiteY9" fmla="*/ 1134662 h 1137231"/>
                  <a:gd name="connsiteX10" fmla="*/ 453528 w 4524214"/>
                  <a:gd name="connsiteY10" fmla="*/ 1125679 h 1137231"/>
                  <a:gd name="connsiteX11" fmla="*/ 0 w 4524214"/>
                  <a:gd name="connsiteY11" fmla="*/ 568616 h 1137231"/>
                  <a:gd name="connsiteX12" fmla="*/ 453528 w 4524214"/>
                  <a:gd name="connsiteY12" fmla="*/ 11554 h 1137231"/>
                  <a:gd name="connsiteX13" fmla="*/ 542540 w 4524214"/>
                  <a:gd name="connsiteY13" fmla="*/ 2571 h 1137231"/>
                  <a:gd name="connsiteX14" fmla="*/ 542540 w 4524214"/>
                  <a:gd name="connsiteY14" fmla="*/ 1 h 1137231"/>
                  <a:gd name="connsiteX15" fmla="*/ 567999 w 4524214"/>
                  <a:gd name="connsiteY15" fmla="*/ 1 h 1137231"/>
                  <a:gd name="connsiteX16" fmla="*/ 3912161 w 4524214"/>
                  <a:gd name="connsiteY16" fmla="*/ 1 h 1137231"/>
                  <a:gd name="connsiteX17" fmla="*/ 3912161 w 4524214"/>
                  <a:gd name="connsiteY17" fmla="*/ 4446 h 1137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4214" h="1137231">
                    <a:moveTo>
                      <a:pt x="3956215" y="0"/>
                    </a:moveTo>
                    <a:cubicBezTo>
                      <a:pt x="4269912" y="0"/>
                      <a:pt x="4524214" y="254578"/>
                      <a:pt x="4524214" y="568615"/>
                    </a:cubicBezTo>
                    <a:cubicBezTo>
                      <a:pt x="4524214" y="882652"/>
                      <a:pt x="4269912" y="1137230"/>
                      <a:pt x="3956215" y="1137230"/>
                    </a:cubicBezTo>
                    <a:lnTo>
                      <a:pt x="3912161" y="1132784"/>
                    </a:lnTo>
                    <a:lnTo>
                      <a:pt x="3912161" y="1137230"/>
                    </a:lnTo>
                    <a:lnTo>
                      <a:pt x="568009" y="1137230"/>
                    </a:lnTo>
                    <a:lnTo>
                      <a:pt x="567999" y="1137231"/>
                    </a:lnTo>
                    <a:lnTo>
                      <a:pt x="567989" y="1137230"/>
                    </a:lnTo>
                    <a:lnTo>
                      <a:pt x="542540" y="1137230"/>
                    </a:lnTo>
                    <a:lnTo>
                      <a:pt x="542540" y="1134662"/>
                    </a:lnTo>
                    <a:lnTo>
                      <a:pt x="453528" y="1125679"/>
                    </a:lnTo>
                    <a:cubicBezTo>
                      <a:pt x="194700" y="1072658"/>
                      <a:pt x="0" y="843399"/>
                      <a:pt x="0" y="568616"/>
                    </a:cubicBezTo>
                    <a:cubicBezTo>
                      <a:pt x="0" y="293834"/>
                      <a:pt x="194700" y="64575"/>
                      <a:pt x="453528" y="11554"/>
                    </a:cubicBezTo>
                    <a:lnTo>
                      <a:pt x="542540" y="2571"/>
                    </a:lnTo>
                    <a:lnTo>
                      <a:pt x="542540" y="1"/>
                    </a:lnTo>
                    <a:lnTo>
                      <a:pt x="567999" y="1"/>
                    </a:lnTo>
                    <a:lnTo>
                      <a:pt x="3912161" y="1"/>
                    </a:lnTo>
                    <a:lnTo>
                      <a:pt x="3912161" y="4446"/>
                    </a:lnTo>
                    <a:close/>
                  </a:path>
                </a:pathLst>
              </a:custGeom>
              <a:solidFill>
                <a:srgbClr val="E2F3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>
                  <a:latin typeface="Franklin Gothic Demi Cond" panose="020B0706030402020204" pitchFamily="34" charset="0"/>
                </a:endParaRPr>
              </a:p>
            </p:txBody>
          </p:sp>
          <p:sp>
            <p:nvSpPr>
              <p:cNvPr id="80" name="Полилиния 79"/>
              <p:cNvSpPr/>
              <p:nvPr/>
            </p:nvSpPr>
            <p:spPr>
              <a:xfrm>
                <a:off x="13367678" y="6788798"/>
                <a:ext cx="3468612" cy="1137231"/>
              </a:xfrm>
              <a:custGeom>
                <a:avLst/>
                <a:gdLst>
                  <a:gd name="connsiteX0" fmla="*/ 3956215 w 4524214"/>
                  <a:gd name="connsiteY0" fmla="*/ 0 h 1137231"/>
                  <a:gd name="connsiteX1" fmla="*/ 4524214 w 4524214"/>
                  <a:gd name="connsiteY1" fmla="*/ 568615 h 1137231"/>
                  <a:gd name="connsiteX2" fmla="*/ 3956215 w 4524214"/>
                  <a:gd name="connsiteY2" fmla="*/ 1137230 h 1137231"/>
                  <a:gd name="connsiteX3" fmla="*/ 3912161 w 4524214"/>
                  <a:gd name="connsiteY3" fmla="*/ 1132784 h 1137231"/>
                  <a:gd name="connsiteX4" fmla="*/ 3912161 w 4524214"/>
                  <a:gd name="connsiteY4" fmla="*/ 1137230 h 1137231"/>
                  <a:gd name="connsiteX5" fmla="*/ 568009 w 4524214"/>
                  <a:gd name="connsiteY5" fmla="*/ 1137230 h 1137231"/>
                  <a:gd name="connsiteX6" fmla="*/ 567999 w 4524214"/>
                  <a:gd name="connsiteY6" fmla="*/ 1137231 h 1137231"/>
                  <a:gd name="connsiteX7" fmla="*/ 567989 w 4524214"/>
                  <a:gd name="connsiteY7" fmla="*/ 1137230 h 1137231"/>
                  <a:gd name="connsiteX8" fmla="*/ 542540 w 4524214"/>
                  <a:gd name="connsiteY8" fmla="*/ 1137230 h 1137231"/>
                  <a:gd name="connsiteX9" fmla="*/ 542540 w 4524214"/>
                  <a:gd name="connsiteY9" fmla="*/ 1134662 h 1137231"/>
                  <a:gd name="connsiteX10" fmla="*/ 453528 w 4524214"/>
                  <a:gd name="connsiteY10" fmla="*/ 1125679 h 1137231"/>
                  <a:gd name="connsiteX11" fmla="*/ 0 w 4524214"/>
                  <a:gd name="connsiteY11" fmla="*/ 568616 h 1137231"/>
                  <a:gd name="connsiteX12" fmla="*/ 453528 w 4524214"/>
                  <a:gd name="connsiteY12" fmla="*/ 11554 h 1137231"/>
                  <a:gd name="connsiteX13" fmla="*/ 542540 w 4524214"/>
                  <a:gd name="connsiteY13" fmla="*/ 2571 h 1137231"/>
                  <a:gd name="connsiteX14" fmla="*/ 542540 w 4524214"/>
                  <a:gd name="connsiteY14" fmla="*/ 1 h 1137231"/>
                  <a:gd name="connsiteX15" fmla="*/ 567999 w 4524214"/>
                  <a:gd name="connsiteY15" fmla="*/ 1 h 1137231"/>
                  <a:gd name="connsiteX16" fmla="*/ 3912161 w 4524214"/>
                  <a:gd name="connsiteY16" fmla="*/ 1 h 1137231"/>
                  <a:gd name="connsiteX17" fmla="*/ 3912161 w 4524214"/>
                  <a:gd name="connsiteY17" fmla="*/ 4446 h 1137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4214" h="1137231">
                    <a:moveTo>
                      <a:pt x="3956215" y="0"/>
                    </a:moveTo>
                    <a:cubicBezTo>
                      <a:pt x="4269912" y="0"/>
                      <a:pt x="4524214" y="254578"/>
                      <a:pt x="4524214" y="568615"/>
                    </a:cubicBezTo>
                    <a:cubicBezTo>
                      <a:pt x="4524214" y="882652"/>
                      <a:pt x="4269912" y="1137230"/>
                      <a:pt x="3956215" y="1137230"/>
                    </a:cubicBezTo>
                    <a:lnTo>
                      <a:pt x="3912161" y="1132784"/>
                    </a:lnTo>
                    <a:lnTo>
                      <a:pt x="3912161" y="1137230"/>
                    </a:lnTo>
                    <a:lnTo>
                      <a:pt x="568009" y="1137230"/>
                    </a:lnTo>
                    <a:lnTo>
                      <a:pt x="567999" y="1137231"/>
                    </a:lnTo>
                    <a:lnTo>
                      <a:pt x="567989" y="1137230"/>
                    </a:lnTo>
                    <a:lnTo>
                      <a:pt x="542540" y="1137230"/>
                    </a:lnTo>
                    <a:lnTo>
                      <a:pt x="542540" y="1134662"/>
                    </a:lnTo>
                    <a:lnTo>
                      <a:pt x="453528" y="1125679"/>
                    </a:lnTo>
                    <a:cubicBezTo>
                      <a:pt x="194700" y="1072658"/>
                      <a:pt x="0" y="843399"/>
                      <a:pt x="0" y="568616"/>
                    </a:cubicBezTo>
                    <a:cubicBezTo>
                      <a:pt x="0" y="293834"/>
                      <a:pt x="194700" y="64575"/>
                      <a:pt x="453528" y="11554"/>
                    </a:cubicBezTo>
                    <a:lnTo>
                      <a:pt x="542540" y="2571"/>
                    </a:lnTo>
                    <a:lnTo>
                      <a:pt x="542540" y="1"/>
                    </a:lnTo>
                    <a:lnTo>
                      <a:pt x="567999" y="1"/>
                    </a:lnTo>
                    <a:lnTo>
                      <a:pt x="3912161" y="1"/>
                    </a:lnTo>
                    <a:lnTo>
                      <a:pt x="3912161" y="4446"/>
                    </a:lnTo>
                    <a:close/>
                  </a:path>
                </a:pathLst>
              </a:custGeom>
              <a:solidFill>
                <a:srgbClr val="E2F3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>
                  <a:latin typeface="Franklin Gothic Demi Cond" panose="020B0706030402020204" pitchFamily="34" charset="0"/>
                </a:endParaRPr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6120470" y="9475301"/>
              <a:ext cx="2667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ea typeface="Roboto Thin" panose="02000000000000000000" pitchFamily="2" charset="0"/>
                  <a:cs typeface="Roboto Thin" panose="02000000000000000000" pitchFamily="2" charset="0"/>
                </a:rPr>
                <a:t>монолог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324361" y="8623989"/>
              <a:ext cx="326056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ea typeface="Roboto Thin" panose="02000000000000000000" pitchFamily="2" charset="0"/>
                  <a:cs typeface="Roboto Thin" panose="02000000000000000000" pitchFamily="2" charset="0"/>
                </a:rPr>
                <a:t>монолог в письменной форме 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3226411" y="8666955"/>
              <a:ext cx="326056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ea typeface="Roboto Thin" panose="02000000000000000000" pitchFamily="2" charset="0"/>
                  <a:cs typeface="Roboto Thin" panose="02000000000000000000" pitchFamily="2" charset="0"/>
                </a:rPr>
                <a:t>монолог в письменной форме </a:t>
              </a: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7775346" y="8266431"/>
            <a:ext cx="10449120" cy="1459755"/>
            <a:chOff x="6120470" y="8538766"/>
            <a:chExt cx="10449120" cy="1459755"/>
          </a:xfrm>
        </p:grpSpPr>
        <p:grpSp>
          <p:nvGrpSpPr>
            <p:cNvPr id="84" name="Группа 83"/>
            <p:cNvGrpSpPr/>
            <p:nvPr/>
          </p:nvGrpSpPr>
          <p:grpSpPr>
            <a:xfrm>
              <a:off x="6189838" y="8538766"/>
              <a:ext cx="10379752" cy="1152864"/>
              <a:chOff x="6456538" y="6788798"/>
              <a:chExt cx="10379752" cy="1152864"/>
            </a:xfrm>
          </p:grpSpPr>
          <p:cxnSp>
            <p:nvCxnSpPr>
              <p:cNvPr id="90" name="Прямая соединительная линия 89"/>
              <p:cNvCxnSpPr/>
              <p:nvPr/>
            </p:nvCxnSpPr>
            <p:spPr>
              <a:xfrm flipV="1">
                <a:off x="11830171" y="7369868"/>
                <a:ext cx="1547860" cy="3178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1" name="Группа 90"/>
              <p:cNvGrpSpPr/>
              <p:nvPr/>
            </p:nvGrpSpPr>
            <p:grpSpPr>
              <a:xfrm>
                <a:off x="6456538" y="6967706"/>
                <a:ext cx="2397971" cy="810683"/>
                <a:chOff x="7960158" y="5096240"/>
                <a:chExt cx="2397971" cy="810683"/>
              </a:xfrm>
            </p:grpSpPr>
            <p:sp>
              <p:nvSpPr>
                <p:cNvPr id="94" name="Блок-схема: узел 93"/>
                <p:cNvSpPr/>
                <p:nvPr/>
              </p:nvSpPr>
              <p:spPr>
                <a:xfrm>
                  <a:off x="7960158" y="5096240"/>
                  <a:ext cx="866775" cy="810683"/>
                </a:xfrm>
                <a:prstGeom prst="flowChartConnector">
                  <a:avLst/>
                </a:prstGeom>
                <a:solidFill>
                  <a:srgbClr val="02B9F3"/>
                </a:solidFill>
                <a:ln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4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Franklin Gothic Demi Cond" panose="020B0706030402020204" pitchFamily="34" charset="0"/>
                    </a:rPr>
                    <a:t>4</a:t>
                  </a:r>
                </a:p>
              </p:txBody>
            </p:sp>
            <p:cxnSp>
              <p:nvCxnSpPr>
                <p:cNvPr id="95" name="Прямая соединительная линия 94"/>
                <p:cNvCxnSpPr/>
                <p:nvPr/>
              </p:nvCxnSpPr>
              <p:spPr>
                <a:xfrm flipV="1">
                  <a:off x="8810269" y="5501581"/>
                  <a:ext cx="1547860" cy="3178"/>
                </a:xfrm>
                <a:prstGeom prst="line">
                  <a:avLst/>
                </a:prstGeom>
                <a:ln w="38100">
                  <a:solidFill>
                    <a:schemeClr val="bg1">
                      <a:lumMod val="5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2" name="Полилиния 91"/>
              <p:cNvSpPr/>
              <p:nvPr/>
            </p:nvSpPr>
            <p:spPr>
              <a:xfrm>
                <a:off x="8532232" y="6804431"/>
                <a:ext cx="3468612" cy="1137231"/>
              </a:xfrm>
              <a:custGeom>
                <a:avLst/>
                <a:gdLst>
                  <a:gd name="connsiteX0" fmla="*/ 3956215 w 4524214"/>
                  <a:gd name="connsiteY0" fmla="*/ 0 h 1137231"/>
                  <a:gd name="connsiteX1" fmla="*/ 4524214 w 4524214"/>
                  <a:gd name="connsiteY1" fmla="*/ 568615 h 1137231"/>
                  <a:gd name="connsiteX2" fmla="*/ 3956215 w 4524214"/>
                  <a:gd name="connsiteY2" fmla="*/ 1137230 h 1137231"/>
                  <a:gd name="connsiteX3" fmla="*/ 3912161 w 4524214"/>
                  <a:gd name="connsiteY3" fmla="*/ 1132784 h 1137231"/>
                  <a:gd name="connsiteX4" fmla="*/ 3912161 w 4524214"/>
                  <a:gd name="connsiteY4" fmla="*/ 1137230 h 1137231"/>
                  <a:gd name="connsiteX5" fmla="*/ 568009 w 4524214"/>
                  <a:gd name="connsiteY5" fmla="*/ 1137230 h 1137231"/>
                  <a:gd name="connsiteX6" fmla="*/ 567999 w 4524214"/>
                  <a:gd name="connsiteY6" fmla="*/ 1137231 h 1137231"/>
                  <a:gd name="connsiteX7" fmla="*/ 567989 w 4524214"/>
                  <a:gd name="connsiteY7" fmla="*/ 1137230 h 1137231"/>
                  <a:gd name="connsiteX8" fmla="*/ 542540 w 4524214"/>
                  <a:gd name="connsiteY8" fmla="*/ 1137230 h 1137231"/>
                  <a:gd name="connsiteX9" fmla="*/ 542540 w 4524214"/>
                  <a:gd name="connsiteY9" fmla="*/ 1134662 h 1137231"/>
                  <a:gd name="connsiteX10" fmla="*/ 453528 w 4524214"/>
                  <a:gd name="connsiteY10" fmla="*/ 1125679 h 1137231"/>
                  <a:gd name="connsiteX11" fmla="*/ 0 w 4524214"/>
                  <a:gd name="connsiteY11" fmla="*/ 568616 h 1137231"/>
                  <a:gd name="connsiteX12" fmla="*/ 453528 w 4524214"/>
                  <a:gd name="connsiteY12" fmla="*/ 11554 h 1137231"/>
                  <a:gd name="connsiteX13" fmla="*/ 542540 w 4524214"/>
                  <a:gd name="connsiteY13" fmla="*/ 2571 h 1137231"/>
                  <a:gd name="connsiteX14" fmla="*/ 542540 w 4524214"/>
                  <a:gd name="connsiteY14" fmla="*/ 1 h 1137231"/>
                  <a:gd name="connsiteX15" fmla="*/ 567999 w 4524214"/>
                  <a:gd name="connsiteY15" fmla="*/ 1 h 1137231"/>
                  <a:gd name="connsiteX16" fmla="*/ 3912161 w 4524214"/>
                  <a:gd name="connsiteY16" fmla="*/ 1 h 1137231"/>
                  <a:gd name="connsiteX17" fmla="*/ 3912161 w 4524214"/>
                  <a:gd name="connsiteY17" fmla="*/ 4446 h 1137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4214" h="1137231">
                    <a:moveTo>
                      <a:pt x="3956215" y="0"/>
                    </a:moveTo>
                    <a:cubicBezTo>
                      <a:pt x="4269912" y="0"/>
                      <a:pt x="4524214" y="254578"/>
                      <a:pt x="4524214" y="568615"/>
                    </a:cubicBezTo>
                    <a:cubicBezTo>
                      <a:pt x="4524214" y="882652"/>
                      <a:pt x="4269912" y="1137230"/>
                      <a:pt x="3956215" y="1137230"/>
                    </a:cubicBezTo>
                    <a:lnTo>
                      <a:pt x="3912161" y="1132784"/>
                    </a:lnTo>
                    <a:lnTo>
                      <a:pt x="3912161" y="1137230"/>
                    </a:lnTo>
                    <a:lnTo>
                      <a:pt x="568009" y="1137230"/>
                    </a:lnTo>
                    <a:lnTo>
                      <a:pt x="567999" y="1137231"/>
                    </a:lnTo>
                    <a:lnTo>
                      <a:pt x="567989" y="1137230"/>
                    </a:lnTo>
                    <a:lnTo>
                      <a:pt x="542540" y="1137230"/>
                    </a:lnTo>
                    <a:lnTo>
                      <a:pt x="542540" y="1134662"/>
                    </a:lnTo>
                    <a:lnTo>
                      <a:pt x="453528" y="1125679"/>
                    </a:lnTo>
                    <a:cubicBezTo>
                      <a:pt x="194700" y="1072658"/>
                      <a:pt x="0" y="843399"/>
                      <a:pt x="0" y="568616"/>
                    </a:cubicBezTo>
                    <a:cubicBezTo>
                      <a:pt x="0" y="293834"/>
                      <a:pt x="194700" y="64575"/>
                      <a:pt x="453528" y="11554"/>
                    </a:cubicBezTo>
                    <a:lnTo>
                      <a:pt x="542540" y="2571"/>
                    </a:lnTo>
                    <a:lnTo>
                      <a:pt x="542540" y="1"/>
                    </a:lnTo>
                    <a:lnTo>
                      <a:pt x="567999" y="1"/>
                    </a:lnTo>
                    <a:lnTo>
                      <a:pt x="3912161" y="1"/>
                    </a:lnTo>
                    <a:lnTo>
                      <a:pt x="3912161" y="4446"/>
                    </a:lnTo>
                    <a:close/>
                  </a:path>
                </a:pathLst>
              </a:custGeom>
              <a:solidFill>
                <a:srgbClr val="E2F3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>
                  <a:latin typeface="Franklin Gothic Demi Cond" panose="020B0706030402020204" pitchFamily="34" charset="0"/>
                </a:endParaRPr>
              </a:p>
            </p:txBody>
          </p:sp>
          <p:sp>
            <p:nvSpPr>
              <p:cNvPr id="93" name="Полилиния 92"/>
              <p:cNvSpPr/>
              <p:nvPr/>
            </p:nvSpPr>
            <p:spPr>
              <a:xfrm>
                <a:off x="13367678" y="6788798"/>
                <a:ext cx="3468612" cy="1137231"/>
              </a:xfrm>
              <a:custGeom>
                <a:avLst/>
                <a:gdLst>
                  <a:gd name="connsiteX0" fmla="*/ 3956215 w 4524214"/>
                  <a:gd name="connsiteY0" fmla="*/ 0 h 1137231"/>
                  <a:gd name="connsiteX1" fmla="*/ 4524214 w 4524214"/>
                  <a:gd name="connsiteY1" fmla="*/ 568615 h 1137231"/>
                  <a:gd name="connsiteX2" fmla="*/ 3956215 w 4524214"/>
                  <a:gd name="connsiteY2" fmla="*/ 1137230 h 1137231"/>
                  <a:gd name="connsiteX3" fmla="*/ 3912161 w 4524214"/>
                  <a:gd name="connsiteY3" fmla="*/ 1132784 h 1137231"/>
                  <a:gd name="connsiteX4" fmla="*/ 3912161 w 4524214"/>
                  <a:gd name="connsiteY4" fmla="*/ 1137230 h 1137231"/>
                  <a:gd name="connsiteX5" fmla="*/ 568009 w 4524214"/>
                  <a:gd name="connsiteY5" fmla="*/ 1137230 h 1137231"/>
                  <a:gd name="connsiteX6" fmla="*/ 567999 w 4524214"/>
                  <a:gd name="connsiteY6" fmla="*/ 1137231 h 1137231"/>
                  <a:gd name="connsiteX7" fmla="*/ 567989 w 4524214"/>
                  <a:gd name="connsiteY7" fmla="*/ 1137230 h 1137231"/>
                  <a:gd name="connsiteX8" fmla="*/ 542540 w 4524214"/>
                  <a:gd name="connsiteY8" fmla="*/ 1137230 h 1137231"/>
                  <a:gd name="connsiteX9" fmla="*/ 542540 w 4524214"/>
                  <a:gd name="connsiteY9" fmla="*/ 1134662 h 1137231"/>
                  <a:gd name="connsiteX10" fmla="*/ 453528 w 4524214"/>
                  <a:gd name="connsiteY10" fmla="*/ 1125679 h 1137231"/>
                  <a:gd name="connsiteX11" fmla="*/ 0 w 4524214"/>
                  <a:gd name="connsiteY11" fmla="*/ 568616 h 1137231"/>
                  <a:gd name="connsiteX12" fmla="*/ 453528 w 4524214"/>
                  <a:gd name="connsiteY12" fmla="*/ 11554 h 1137231"/>
                  <a:gd name="connsiteX13" fmla="*/ 542540 w 4524214"/>
                  <a:gd name="connsiteY13" fmla="*/ 2571 h 1137231"/>
                  <a:gd name="connsiteX14" fmla="*/ 542540 w 4524214"/>
                  <a:gd name="connsiteY14" fmla="*/ 1 h 1137231"/>
                  <a:gd name="connsiteX15" fmla="*/ 567999 w 4524214"/>
                  <a:gd name="connsiteY15" fmla="*/ 1 h 1137231"/>
                  <a:gd name="connsiteX16" fmla="*/ 3912161 w 4524214"/>
                  <a:gd name="connsiteY16" fmla="*/ 1 h 1137231"/>
                  <a:gd name="connsiteX17" fmla="*/ 3912161 w 4524214"/>
                  <a:gd name="connsiteY17" fmla="*/ 4446 h 1137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4214" h="1137231">
                    <a:moveTo>
                      <a:pt x="3956215" y="0"/>
                    </a:moveTo>
                    <a:cubicBezTo>
                      <a:pt x="4269912" y="0"/>
                      <a:pt x="4524214" y="254578"/>
                      <a:pt x="4524214" y="568615"/>
                    </a:cubicBezTo>
                    <a:cubicBezTo>
                      <a:pt x="4524214" y="882652"/>
                      <a:pt x="4269912" y="1137230"/>
                      <a:pt x="3956215" y="1137230"/>
                    </a:cubicBezTo>
                    <a:lnTo>
                      <a:pt x="3912161" y="1132784"/>
                    </a:lnTo>
                    <a:lnTo>
                      <a:pt x="3912161" y="1137230"/>
                    </a:lnTo>
                    <a:lnTo>
                      <a:pt x="568009" y="1137230"/>
                    </a:lnTo>
                    <a:lnTo>
                      <a:pt x="567999" y="1137231"/>
                    </a:lnTo>
                    <a:lnTo>
                      <a:pt x="567989" y="1137230"/>
                    </a:lnTo>
                    <a:lnTo>
                      <a:pt x="542540" y="1137230"/>
                    </a:lnTo>
                    <a:lnTo>
                      <a:pt x="542540" y="1134662"/>
                    </a:lnTo>
                    <a:lnTo>
                      <a:pt x="453528" y="1125679"/>
                    </a:lnTo>
                    <a:cubicBezTo>
                      <a:pt x="194700" y="1072658"/>
                      <a:pt x="0" y="843399"/>
                      <a:pt x="0" y="568616"/>
                    </a:cubicBezTo>
                    <a:cubicBezTo>
                      <a:pt x="0" y="293834"/>
                      <a:pt x="194700" y="64575"/>
                      <a:pt x="453528" y="11554"/>
                    </a:cubicBezTo>
                    <a:lnTo>
                      <a:pt x="542540" y="2571"/>
                    </a:lnTo>
                    <a:lnTo>
                      <a:pt x="542540" y="1"/>
                    </a:lnTo>
                    <a:lnTo>
                      <a:pt x="567999" y="1"/>
                    </a:lnTo>
                    <a:lnTo>
                      <a:pt x="3912161" y="1"/>
                    </a:lnTo>
                    <a:lnTo>
                      <a:pt x="3912161" y="4446"/>
                    </a:lnTo>
                    <a:close/>
                  </a:path>
                </a:pathLst>
              </a:custGeom>
              <a:solidFill>
                <a:srgbClr val="E2F3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>
                  <a:latin typeface="Franklin Gothic Demi Cond" panose="020B0706030402020204" pitchFamily="34" charset="0"/>
                </a:endParaRPr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6120470" y="9475301"/>
              <a:ext cx="2667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ea typeface="Roboto Thin" panose="02000000000000000000" pitchFamily="2" charset="0"/>
                  <a:cs typeface="Roboto Thin" panose="02000000000000000000" pitchFamily="2" charset="0"/>
                </a:rPr>
                <a:t>диалог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8324361" y="8714324"/>
              <a:ext cx="326056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ea typeface="Roboto Thin" panose="02000000000000000000" pitchFamily="2" charset="0"/>
                  <a:cs typeface="Roboto Thin" panose="02000000000000000000" pitchFamily="2" charset="0"/>
                </a:rPr>
                <a:t>диалог в письменной форме 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3205002" y="8688503"/>
              <a:ext cx="326056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ea typeface="Roboto Thin" panose="02000000000000000000" pitchFamily="2" charset="0"/>
                  <a:cs typeface="Roboto Thin" panose="02000000000000000000" pitchFamily="2" charset="0"/>
                </a:rPr>
                <a:t>диалог в письменной форме </a:t>
              </a:r>
            </a:p>
          </p:txBody>
        </p:sp>
      </p:grpSp>
      <p:sp>
        <p:nvSpPr>
          <p:cNvPr id="100" name="Freeform 39">
            <a:extLst>
              <a:ext uri="{FF2B5EF4-FFF2-40B4-BE49-F238E27FC236}">
                <a16:creationId xmlns="" xmlns:a16="http://schemas.microsoft.com/office/drawing/2014/main" id="{1F76A8A2-EF04-40DC-9BAC-320433EB3CBB}"/>
              </a:ext>
            </a:extLst>
          </p:cNvPr>
          <p:cNvSpPr>
            <a:spLocks noEditPoints="1"/>
          </p:cNvSpPr>
          <p:nvPr/>
        </p:nvSpPr>
        <p:spPr bwMode="auto">
          <a:xfrm>
            <a:off x="8369534" y="293364"/>
            <a:ext cx="1785041" cy="1757918"/>
          </a:xfrm>
          <a:custGeom>
            <a:avLst/>
            <a:gdLst/>
            <a:ahLst/>
            <a:cxnLst>
              <a:cxn ang="0">
                <a:pos x="1638" y="819"/>
              </a:cxn>
              <a:cxn ang="0">
                <a:pos x="819" y="0"/>
              </a:cxn>
              <a:cxn ang="0">
                <a:pos x="0" y="819"/>
              </a:cxn>
              <a:cxn ang="0">
                <a:pos x="819" y="1638"/>
              </a:cxn>
              <a:cxn ang="0">
                <a:pos x="1638" y="819"/>
              </a:cxn>
              <a:cxn ang="0">
                <a:pos x="102" y="819"/>
              </a:cxn>
              <a:cxn ang="0">
                <a:pos x="819" y="102"/>
              </a:cxn>
              <a:cxn ang="0">
                <a:pos x="1536" y="819"/>
              </a:cxn>
              <a:cxn ang="0">
                <a:pos x="819" y="1536"/>
              </a:cxn>
              <a:cxn ang="0">
                <a:pos x="102" y="819"/>
              </a:cxn>
              <a:cxn ang="0">
                <a:pos x="819" y="819"/>
              </a:cxn>
              <a:cxn ang="0">
                <a:pos x="819" y="205"/>
              </a:cxn>
              <a:cxn ang="0">
                <a:pos x="1434" y="819"/>
              </a:cxn>
              <a:cxn ang="0">
                <a:pos x="819" y="819"/>
              </a:cxn>
              <a:cxn ang="0">
                <a:pos x="401" y="519"/>
              </a:cxn>
              <a:cxn ang="0">
                <a:pos x="350" y="607"/>
              </a:cxn>
              <a:cxn ang="0">
                <a:pos x="262" y="556"/>
              </a:cxn>
              <a:cxn ang="0">
                <a:pos x="313" y="468"/>
              </a:cxn>
              <a:cxn ang="0">
                <a:pos x="401" y="519"/>
              </a:cxn>
              <a:cxn ang="0">
                <a:pos x="1237" y="1119"/>
              </a:cxn>
              <a:cxn ang="0">
                <a:pos x="1288" y="1031"/>
              </a:cxn>
              <a:cxn ang="0">
                <a:pos x="1377" y="1082"/>
              </a:cxn>
              <a:cxn ang="0">
                <a:pos x="1326" y="1171"/>
              </a:cxn>
              <a:cxn ang="0">
                <a:pos x="1237" y="1119"/>
              </a:cxn>
              <a:cxn ang="0">
                <a:pos x="608" y="350"/>
              </a:cxn>
              <a:cxn ang="0">
                <a:pos x="519" y="401"/>
              </a:cxn>
              <a:cxn ang="0">
                <a:pos x="468" y="313"/>
              </a:cxn>
              <a:cxn ang="0">
                <a:pos x="556" y="261"/>
              </a:cxn>
              <a:cxn ang="0">
                <a:pos x="608" y="350"/>
              </a:cxn>
              <a:cxn ang="0">
                <a:pos x="1031" y="1288"/>
              </a:cxn>
              <a:cxn ang="0">
                <a:pos x="1120" y="1237"/>
              </a:cxn>
              <a:cxn ang="0">
                <a:pos x="1171" y="1326"/>
              </a:cxn>
              <a:cxn ang="0">
                <a:pos x="1082" y="1377"/>
              </a:cxn>
              <a:cxn ang="0">
                <a:pos x="1031" y="1288"/>
              </a:cxn>
              <a:cxn ang="0">
                <a:pos x="870" y="1331"/>
              </a:cxn>
              <a:cxn ang="0">
                <a:pos x="870" y="1434"/>
              </a:cxn>
              <a:cxn ang="0">
                <a:pos x="768" y="1434"/>
              </a:cxn>
              <a:cxn ang="0">
                <a:pos x="768" y="1331"/>
              </a:cxn>
              <a:cxn ang="0">
                <a:pos x="870" y="1331"/>
              </a:cxn>
              <a:cxn ang="0">
                <a:pos x="608" y="1288"/>
              </a:cxn>
              <a:cxn ang="0">
                <a:pos x="556" y="1377"/>
              </a:cxn>
              <a:cxn ang="0">
                <a:pos x="468" y="1326"/>
              </a:cxn>
              <a:cxn ang="0">
                <a:pos x="519" y="1237"/>
              </a:cxn>
              <a:cxn ang="0">
                <a:pos x="608" y="1288"/>
              </a:cxn>
              <a:cxn ang="0">
                <a:pos x="401" y="1119"/>
              </a:cxn>
              <a:cxn ang="0">
                <a:pos x="313" y="1171"/>
              </a:cxn>
              <a:cxn ang="0">
                <a:pos x="261" y="1082"/>
              </a:cxn>
              <a:cxn ang="0">
                <a:pos x="350" y="1031"/>
              </a:cxn>
              <a:cxn ang="0">
                <a:pos x="401" y="1119"/>
              </a:cxn>
              <a:cxn ang="0">
                <a:pos x="307" y="870"/>
              </a:cxn>
              <a:cxn ang="0">
                <a:pos x="205" y="870"/>
              </a:cxn>
              <a:cxn ang="0">
                <a:pos x="205" y="768"/>
              </a:cxn>
              <a:cxn ang="0">
                <a:pos x="307" y="768"/>
              </a:cxn>
              <a:cxn ang="0">
                <a:pos x="307" y="870"/>
              </a:cxn>
              <a:cxn ang="0">
                <a:pos x="307" y="870"/>
              </a:cxn>
              <a:cxn ang="0">
                <a:pos x="307" y="870"/>
              </a:cxn>
            </a:cxnLst>
            <a:rect l="0" t="0" r="r" b="b"/>
            <a:pathLst>
              <a:path w="1638" h="1638">
                <a:moveTo>
                  <a:pt x="1638" y="819"/>
                </a:moveTo>
                <a:cubicBezTo>
                  <a:pt x="1638" y="367"/>
                  <a:pt x="1272" y="0"/>
                  <a:pt x="819" y="0"/>
                </a:cubicBezTo>
                <a:cubicBezTo>
                  <a:pt x="367" y="0"/>
                  <a:pt x="0" y="367"/>
                  <a:pt x="0" y="819"/>
                </a:cubicBezTo>
                <a:cubicBezTo>
                  <a:pt x="0" y="1272"/>
                  <a:pt x="367" y="1638"/>
                  <a:pt x="819" y="1638"/>
                </a:cubicBezTo>
                <a:cubicBezTo>
                  <a:pt x="1272" y="1638"/>
                  <a:pt x="1638" y="1272"/>
                  <a:pt x="1638" y="819"/>
                </a:cubicBezTo>
                <a:close/>
                <a:moveTo>
                  <a:pt x="102" y="819"/>
                </a:moveTo>
                <a:cubicBezTo>
                  <a:pt x="102" y="424"/>
                  <a:pt x="424" y="102"/>
                  <a:pt x="819" y="102"/>
                </a:cubicBezTo>
                <a:cubicBezTo>
                  <a:pt x="1214" y="102"/>
                  <a:pt x="1536" y="424"/>
                  <a:pt x="1536" y="819"/>
                </a:cubicBezTo>
                <a:cubicBezTo>
                  <a:pt x="1536" y="1214"/>
                  <a:pt x="1214" y="1536"/>
                  <a:pt x="819" y="1536"/>
                </a:cubicBezTo>
                <a:cubicBezTo>
                  <a:pt x="424" y="1536"/>
                  <a:pt x="102" y="1214"/>
                  <a:pt x="102" y="819"/>
                </a:cubicBezTo>
                <a:close/>
                <a:moveTo>
                  <a:pt x="819" y="819"/>
                </a:moveTo>
                <a:cubicBezTo>
                  <a:pt x="819" y="205"/>
                  <a:pt x="819" y="205"/>
                  <a:pt x="819" y="205"/>
                </a:cubicBezTo>
                <a:cubicBezTo>
                  <a:pt x="1159" y="205"/>
                  <a:pt x="1434" y="480"/>
                  <a:pt x="1434" y="819"/>
                </a:cubicBezTo>
                <a:lnTo>
                  <a:pt x="819" y="819"/>
                </a:lnTo>
                <a:close/>
                <a:moveTo>
                  <a:pt x="401" y="519"/>
                </a:moveTo>
                <a:cubicBezTo>
                  <a:pt x="350" y="607"/>
                  <a:pt x="350" y="607"/>
                  <a:pt x="350" y="607"/>
                </a:cubicBezTo>
                <a:cubicBezTo>
                  <a:pt x="262" y="556"/>
                  <a:pt x="262" y="556"/>
                  <a:pt x="262" y="556"/>
                </a:cubicBezTo>
                <a:cubicBezTo>
                  <a:pt x="313" y="468"/>
                  <a:pt x="313" y="468"/>
                  <a:pt x="313" y="468"/>
                </a:cubicBezTo>
                <a:lnTo>
                  <a:pt x="401" y="519"/>
                </a:lnTo>
                <a:close/>
                <a:moveTo>
                  <a:pt x="1237" y="1119"/>
                </a:moveTo>
                <a:cubicBezTo>
                  <a:pt x="1288" y="1031"/>
                  <a:pt x="1288" y="1031"/>
                  <a:pt x="1288" y="1031"/>
                </a:cubicBezTo>
                <a:cubicBezTo>
                  <a:pt x="1377" y="1082"/>
                  <a:pt x="1377" y="1082"/>
                  <a:pt x="1377" y="1082"/>
                </a:cubicBezTo>
                <a:cubicBezTo>
                  <a:pt x="1326" y="1171"/>
                  <a:pt x="1326" y="1171"/>
                  <a:pt x="1326" y="1171"/>
                </a:cubicBezTo>
                <a:lnTo>
                  <a:pt x="1237" y="1119"/>
                </a:lnTo>
                <a:close/>
                <a:moveTo>
                  <a:pt x="608" y="350"/>
                </a:moveTo>
                <a:cubicBezTo>
                  <a:pt x="519" y="401"/>
                  <a:pt x="519" y="401"/>
                  <a:pt x="519" y="401"/>
                </a:cubicBezTo>
                <a:cubicBezTo>
                  <a:pt x="468" y="313"/>
                  <a:pt x="468" y="313"/>
                  <a:pt x="468" y="313"/>
                </a:cubicBezTo>
                <a:cubicBezTo>
                  <a:pt x="556" y="261"/>
                  <a:pt x="556" y="261"/>
                  <a:pt x="556" y="261"/>
                </a:cubicBezTo>
                <a:lnTo>
                  <a:pt x="608" y="350"/>
                </a:lnTo>
                <a:close/>
                <a:moveTo>
                  <a:pt x="1031" y="1288"/>
                </a:moveTo>
                <a:cubicBezTo>
                  <a:pt x="1120" y="1237"/>
                  <a:pt x="1120" y="1237"/>
                  <a:pt x="1120" y="1237"/>
                </a:cubicBezTo>
                <a:cubicBezTo>
                  <a:pt x="1171" y="1326"/>
                  <a:pt x="1171" y="1326"/>
                  <a:pt x="1171" y="1326"/>
                </a:cubicBezTo>
                <a:cubicBezTo>
                  <a:pt x="1082" y="1377"/>
                  <a:pt x="1082" y="1377"/>
                  <a:pt x="1082" y="1377"/>
                </a:cubicBezTo>
                <a:lnTo>
                  <a:pt x="1031" y="1288"/>
                </a:lnTo>
                <a:close/>
                <a:moveTo>
                  <a:pt x="870" y="1331"/>
                </a:moveTo>
                <a:cubicBezTo>
                  <a:pt x="870" y="1434"/>
                  <a:pt x="870" y="1434"/>
                  <a:pt x="870" y="1434"/>
                </a:cubicBezTo>
                <a:cubicBezTo>
                  <a:pt x="768" y="1434"/>
                  <a:pt x="768" y="1434"/>
                  <a:pt x="768" y="1434"/>
                </a:cubicBezTo>
                <a:cubicBezTo>
                  <a:pt x="768" y="1331"/>
                  <a:pt x="768" y="1331"/>
                  <a:pt x="768" y="1331"/>
                </a:cubicBezTo>
                <a:lnTo>
                  <a:pt x="870" y="1331"/>
                </a:lnTo>
                <a:close/>
                <a:moveTo>
                  <a:pt x="608" y="1288"/>
                </a:moveTo>
                <a:cubicBezTo>
                  <a:pt x="556" y="1377"/>
                  <a:pt x="556" y="1377"/>
                  <a:pt x="556" y="1377"/>
                </a:cubicBezTo>
                <a:cubicBezTo>
                  <a:pt x="468" y="1326"/>
                  <a:pt x="468" y="1326"/>
                  <a:pt x="468" y="1326"/>
                </a:cubicBezTo>
                <a:cubicBezTo>
                  <a:pt x="519" y="1237"/>
                  <a:pt x="519" y="1237"/>
                  <a:pt x="519" y="1237"/>
                </a:cubicBezTo>
                <a:lnTo>
                  <a:pt x="608" y="1288"/>
                </a:lnTo>
                <a:close/>
                <a:moveTo>
                  <a:pt x="401" y="1119"/>
                </a:moveTo>
                <a:cubicBezTo>
                  <a:pt x="313" y="1171"/>
                  <a:pt x="313" y="1171"/>
                  <a:pt x="313" y="1171"/>
                </a:cubicBezTo>
                <a:cubicBezTo>
                  <a:pt x="261" y="1082"/>
                  <a:pt x="261" y="1082"/>
                  <a:pt x="261" y="1082"/>
                </a:cubicBezTo>
                <a:cubicBezTo>
                  <a:pt x="350" y="1031"/>
                  <a:pt x="350" y="1031"/>
                  <a:pt x="350" y="1031"/>
                </a:cubicBezTo>
                <a:lnTo>
                  <a:pt x="401" y="1119"/>
                </a:lnTo>
                <a:close/>
                <a:moveTo>
                  <a:pt x="307" y="870"/>
                </a:moveTo>
                <a:cubicBezTo>
                  <a:pt x="205" y="870"/>
                  <a:pt x="205" y="870"/>
                  <a:pt x="205" y="870"/>
                </a:cubicBezTo>
                <a:cubicBezTo>
                  <a:pt x="205" y="768"/>
                  <a:pt x="205" y="768"/>
                  <a:pt x="205" y="768"/>
                </a:cubicBezTo>
                <a:cubicBezTo>
                  <a:pt x="307" y="768"/>
                  <a:pt x="307" y="768"/>
                  <a:pt x="307" y="768"/>
                </a:cubicBezTo>
                <a:lnTo>
                  <a:pt x="307" y="870"/>
                </a:lnTo>
                <a:close/>
                <a:moveTo>
                  <a:pt x="307" y="870"/>
                </a:moveTo>
                <a:cubicBezTo>
                  <a:pt x="307" y="870"/>
                  <a:pt x="307" y="870"/>
                  <a:pt x="307" y="870"/>
                </a:cubicBezTo>
              </a:path>
            </a:pathLst>
          </a:custGeom>
          <a:solidFill>
            <a:srgbClr val="FFC67F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148615" y="1443240"/>
            <a:ext cx="2296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до </a:t>
            </a:r>
          </a:p>
          <a:p>
            <a:r>
              <a:rPr lang="ru-RU" sz="32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45 минут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9439359" y="9614835"/>
            <a:ext cx="4340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B0F0"/>
                </a:solidFill>
                <a:ea typeface="Roboto" panose="02000000000000000000" pitchFamily="2" charset="0"/>
                <a:cs typeface="Roboto" panose="02000000000000000000" pitchFamily="2" charset="0"/>
              </a:rPr>
              <a:t>для зачета от 5 до 10 </a:t>
            </a:r>
          </a:p>
          <a:p>
            <a:pPr algn="ctr"/>
            <a:r>
              <a:rPr lang="ru-RU" sz="2800" b="1" dirty="0">
                <a:solidFill>
                  <a:srgbClr val="00B0F0"/>
                </a:solidFill>
                <a:ea typeface="Roboto" panose="02000000000000000000" pitchFamily="2" charset="0"/>
                <a:cs typeface="Roboto" panose="02000000000000000000" pitchFamily="2" charset="0"/>
              </a:rPr>
              <a:t>баллов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4320000" y="9569233"/>
            <a:ext cx="4340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B0F0"/>
                </a:solidFill>
                <a:ea typeface="Roboto" panose="02000000000000000000" pitchFamily="2" charset="0"/>
                <a:cs typeface="Roboto" panose="02000000000000000000" pitchFamily="2" charset="0"/>
              </a:rPr>
              <a:t>для зачета от 5 до 9 </a:t>
            </a:r>
          </a:p>
          <a:p>
            <a:pPr algn="ctr"/>
            <a:r>
              <a:rPr lang="ru-RU" sz="2800" b="1" dirty="0">
                <a:solidFill>
                  <a:srgbClr val="00B0F0"/>
                </a:solidFill>
                <a:ea typeface="Roboto" panose="02000000000000000000" pitchFamily="2" charset="0"/>
                <a:cs typeface="Roboto" panose="02000000000000000000" pitchFamily="2" charset="0"/>
              </a:rPr>
              <a:t>баллов </a:t>
            </a:r>
          </a:p>
        </p:txBody>
      </p:sp>
    </p:spTree>
    <p:extLst>
      <p:ext uri="{BB962C8B-B14F-4D97-AF65-F5344CB8AC3E}">
        <p14:creationId xmlns:p14="http://schemas.microsoft.com/office/powerpoint/2010/main" val="374675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AB3C4AE-B04D-46C7-A2D0-71BC3AC3A430}"/>
              </a:ext>
            </a:extLst>
          </p:cNvPr>
          <p:cNvSpPr txBox="1"/>
          <p:nvPr/>
        </p:nvSpPr>
        <p:spPr>
          <a:xfrm>
            <a:off x="874302" y="319889"/>
            <a:ext cx="15418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52427"/>
                </a:solidFill>
                <a:cs typeface="Segoe UI Semilight" panose="020B0402040204020203" pitchFamily="34" charset="0"/>
              </a:rPr>
              <a:t>РЕГЛАМЕНТ ПРОВЕДЕНИЯ ИТОГОВОГО СОБЕСЕДОВАНИЯ 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B645CC44-D225-4BF3-83DB-2376B777A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367249"/>
              </p:ext>
            </p:extLst>
          </p:nvPr>
        </p:nvGraphicFramePr>
        <p:xfrm>
          <a:off x="312914" y="2726158"/>
          <a:ext cx="11597146" cy="6341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89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397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103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086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1294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594382"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Задание 1</a:t>
                      </a:r>
                    </a:p>
                    <a:p>
                      <a:r>
                        <a:rPr lang="ru-RU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чтение текста вслух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2 </a:t>
                      </a:r>
                      <a:r>
                        <a:rPr lang="ru-RU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мин.</a:t>
                      </a:r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подготовка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2 </a:t>
                      </a:r>
                      <a:r>
                        <a:rPr lang="ru-RU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мин.</a:t>
                      </a:r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на ответ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2 </a:t>
                      </a:r>
                    </a:p>
                    <a:p>
                      <a:pPr algn="ctr"/>
                      <a:r>
                        <a:rPr lang="ru-RU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балла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4 балла </a:t>
                      </a:r>
                    </a:p>
                    <a:p>
                      <a:pPr algn="ctr"/>
                      <a:r>
                        <a:rPr lang="ru-RU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соблюдение норм современного русского литературного языка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25880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Задание 2</a:t>
                      </a:r>
                    </a:p>
                    <a:p>
                      <a:r>
                        <a:rPr lang="ru-RU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подробный пересказ текста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2 </a:t>
                      </a: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мин.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подготовка</a:t>
                      </a:r>
                    </a:p>
                    <a:p>
                      <a:pPr algn="ctr"/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3 </a:t>
                      </a: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мин.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на ответ</a:t>
                      </a:r>
                    </a:p>
                    <a:p>
                      <a:pPr algn="ctr"/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5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баллов</a:t>
                      </a:r>
                    </a:p>
                    <a:p>
                      <a:pPr algn="ctr"/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77340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Задание 3</a:t>
                      </a:r>
                    </a:p>
                    <a:p>
                      <a:r>
                        <a:rPr lang="ru-RU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монологическое высказывание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1 </a:t>
                      </a: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мин.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подготовка</a:t>
                      </a:r>
                    </a:p>
                    <a:p>
                      <a:pPr algn="ctr"/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3 </a:t>
                      </a: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мин.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на ответ</a:t>
                      </a:r>
                    </a:p>
                    <a:p>
                      <a:pPr algn="ctr"/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3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балла</a:t>
                      </a:r>
                    </a:p>
                    <a:p>
                      <a:pPr algn="ctr"/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4 балла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соблюдение норм современного русского литературного языка</a:t>
                      </a:r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31781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Задание 4</a:t>
                      </a:r>
                    </a:p>
                    <a:p>
                      <a:r>
                        <a:rPr lang="ru-RU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диалог с экзаменатором-собеседником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без</a:t>
                      </a:r>
                    </a:p>
                    <a:p>
                      <a:pPr algn="ctr"/>
                      <a:r>
                        <a:rPr lang="ru-RU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подготовки</a:t>
                      </a:r>
                    </a:p>
                    <a:p>
                      <a:pPr algn="ctr"/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3 </a:t>
                      </a: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мин.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на ответ</a:t>
                      </a:r>
                    </a:p>
                    <a:p>
                      <a:pPr algn="ctr"/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2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балла</a:t>
                      </a:r>
                    </a:p>
                    <a:p>
                      <a:pPr algn="ctr"/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Скругленный прямоугольник 12">
            <a:extLst>
              <a:ext uri="{FF2B5EF4-FFF2-40B4-BE49-F238E27FC236}">
                <a16:creationId xmlns="" xmlns:a16="http://schemas.microsoft.com/office/drawing/2014/main" id="{28B2BAEA-69B9-48C1-B565-FD45DF4ABC24}"/>
              </a:ext>
            </a:extLst>
          </p:cNvPr>
          <p:cNvSpPr/>
          <p:nvPr/>
        </p:nvSpPr>
        <p:spPr>
          <a:xfrm>
            <a:off x="302161" y="1368743"/>
            <a:ext cx="9347200" cy="9233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максимальный первичный балл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880CF7B3-4CBA-4EB4-A28A-43B5C554D7FC}"/>
              </a:ext>
            </a:extLst>
          </p:cNvPr>
          <p:cNvSpPr/>
          <p:nvPr/>
        </p:nvSpPr>
        <p:spPr>
          <a:xfrm>
            <a:off x="8763946" y="1312397"/>
            <a:ext cx="1231964" cy="1147072"/>
          </a:xfrm>
          <a:prstGeom prst="ellipse">
            <a:avLst/>
          </a:prstGeom>
          <a:solidFill>
            <a:srgbClr val="FF7D7D"/>
          </a:solidFill>
          <a:ln>
            <a:solidFill>
              <a:srgbClr val="FF7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20</a:t>
            </a:r>
          </a:p>
        </p:txBody>
      </p:sp>
      <p:sp>
        <p:nvSpPr>
          <p:cNvPr id="9" name="Скругленный прямоугольник 16">
            <a:extLst>
              <a:ext uri="{FF2B5EF4-FFF2-40B4-BE49-F238E27FC236}">
                <a16:creationId xmlns="" xmlns:a16="http://schemas.microsoft.com/office/drawing/2014/main" id="{141AD8FF-27E8-4298-832A-930471018D96}"/>
              </a:ext>
            </a:extLst>
          </p:cNvPr>
          <p:cNvSpPr/>
          <p:nvPr/>
        </p:nvSpPr>
        <p:spPr>
          <a:xfrm>
            <a:off x="312914" y="9334489"/>
            <a:ext cx="9336447" cy="10629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для «зачёта» необходимо набрать                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533E2576-0D07-49FA-A859-EC04F0673287}"/>
              </a:ext>
            </a:extLst>
          </p:cNvPr>
          <p:cNvSpPr/>
          <p:nvPr/>
        </p:nvSpPr>
        <p:spPr>
          <a:xfrm>
            <a:off x="8612449" y="9218478"/>
            <a:ext cx="1317486" cy="1196433"/>
          </a:xfrm>
          <a:prstGeom prst="ellipse">
            <a:avLst/>
          </a:prstGeom>
          <a:solidFill>
            <a:srgbClr val="FF7D7D"/>
          </a:solidFill>
          <a:ln>
            <a:solidFill>
              <a:srgbClr val="FF7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10</a:t>
            </a:r>
          </a:p>
        </p:txBody>
      </p:sp>
      <p:sp>
        <p:nvSpPr>
          <p:cNvPr id="11" name="Пятиугольник 18">
            <a:extLst>
              <a:ext uri="{FF2B5EF4-FFF2-40B4-BE49-F238E27FC236}">
                <a16:creationId xmlns="" xmlns:a16="http://schemas.microsoft.com/office/drawing/2014/main" id="{09E67637-4814-4161-9050-7C1BD8455C6F}"/>
              </a:ext>
            </a:extLst>
          </p:cNvPr>
          <p:cNvSpPr/>
          <p:nvPr/>
        </p:nvSpPr>
        <p:spPr>
          <a:xfrm rot="10800000">
            <a:off x="14272222" y="3884303"/>
            <a:ext cx="4721761" cy="1010944"/>
          </a:xfrm>
          <a:prstGeom prst="homePlate">
            <a:avLst>
              <a:gd name="adj" fmla="val 31900"/>
            </a:avLst>
          </a:prstGeom>
          <a:solidFill>
            <a:schemeClr val="bg1"/>
          </a:solidFill>
          <a:ln w="28575">
            <a:solidFill>
              <a:srgbClr val="02B9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нутый угол 3">
            <a:extLst>
              <a:ext uri="{FF2B5EF4-FFF2-40B4-BE49-F238E27FC236}">
                <a16:creationId xmlns="" xmlns:a16="http://schemas.microsoft.com/office/drawing/2014/main" id="{09E44951-9B8C-40B7-814B-FC215D5A9058}"/>
              </a:ext>
            </a:extLst>
          </p:cNvPr>
          <p:cNvSpPr/>
          <p:nvPr/>
        </p:nvSpPr>
        <p:spPr>
          <a:xfrm>
            <a:off x="12256609" y="1246770"/>
            <a:ext cx="2058703" cy="2043563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5757"/>
                </a:solidFill>
              </a:rPr>
              <a:t>26</a:t>
            </a:r>
            <a:endParaRPr lang="ru-RU" sz="4000" b="1" dirty="0">
              <a:solidFill>
                <a:srgbClr val="FF5757"/>
              </a:solidFill>
            </a:endParaRPr>
          </a:p>
          <a:p>
            <a:pPr algn="ctr"/>
            <a:r>
              <a:rPr lang="ru-RU" sz="3200" dirty="0">
                <a:solidFill>
                  <a:srgbClr val="FF5757"/>
                </a:solidFill>
              </a:rPr>
              <a:t>Января</a:t>
            </a:r>
          </a:p>
          <a:p>
            <a:pPr algn="ctr"/>
            <a:r>
              <a:rPr lang="ru-RU" sz="2000" dirty="0">
                <a:solidFill>
                  <a:srgbClr val="FF5757"/>
                </a:solidFill>
              </a:rPr>
              <a:t>включительно </a:t>
            </a:r>
          </a:p>
        </p:txBody>
      </p:sp>
      <p:sp>
        <p:nvSpPr>
          <p:cNvPr id="14" name="Загнутый угол 3">
            <a:extLst>
              <a:ext uri="{FF2B5EF4-FFF2-40B4-BE49-F238E27FC236}">
                <a16:creationId xmlns="" xmlns:a16="http://schemas.microsoft.com/office/drawing/2014/main" id="{9ECE50FC-3993-4169-B0A8-39BF7B6DDFF7}"/>
              </a:ext>
            </a:extLst>
          </p:cNvPr>
          <p:cNvSpPr/>
          <p:nvPr/>
        </p:nvSpPr>
        <p:spPr>
          <a:xfrm>
            <a:off x="12299871" y="3917312"/>
            <a:ext cx="1887251" cy="2043563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5757"/>
                </a:solidFill>
              </a:rPr>
              <a:t>9</a:t>
            </a:r>
            <a:endParaRPr lang="ru-RU" sz="4000" b="1" dirty="0">
              <a:solidFill>
                <a:srgbClr val="FF5757"/>
              </a:solidFill>
            </a:endParaRPr>
          </a:p>
          <a:p>
            <a:pPr algn="ctr"/>
            <a:r>
              <a:rPr lang="ru-RU" sz="3200" dirty="0">
                <a:solidFill>
                  <a:srgbClr val="FF5757"/>
                </a:solidFill>
              </a:rPr>
              <a:t>февраля</a:t>
            </a:r>
            <a:endParaRPr lang="ru-RU" sz="2000" dirty="0">
              <a:solidFill>
                <a:srgbClr val="FF5757"/>
              </a:solidFill>
            </a:endParaRPr>
          </a:p>
        </p:txBody>
      </p:sp>
      <p:sp>
        <p:nvSpPr>
          <p:cNvPr id="15" name="Загнутый угол 3">
            <a:extLst>
              <a:ext uri="{FF2B5EF4-FFF2-40B4-BE49-F238E27FC236}">
                <a16:creationId xmlns="" xmlns:a16="http://schemas.microsoft.com/office/drawing/2014/main" id="{4FAD42B0-3E7B-415B-89CF-6A8754801EF3}"/>
              </a:ext>
            </a:extLst>
          </p:cNvPr>
          <p:cNvSpPr/>
          <p:nvPr/>
        </p:nvSpPr>
        <p:spPr>
          <a:xfrm>
            <a:off x="12308975" y="6604912"/>
            <a:ext cx="1818505" cy="3567788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FF5757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FF5757"/>
                </a:solidFill>
              </a:rPr>
              <a:t>9</a:t>
            </a:r>
            <a:r>
              <a:rPr lang="ru-RU" sz="3200" dirty="0" smtClean="0">
                <a:solidFill>
                  <a:srgbClr val="FF5757"/>
                </a:solidFill>
              </a:rPr>
              <a:t> </a:t>
            </a:r>
          </a:p>
          <a:p>
            <a:pPr algn="ctr"/>
            <a:r>
              <a:rPr lang="ru-RU" sz="3200" dirty="0" smtClean="0">
                <a:solidFill>
                  <a:srgbClr val="FF5757"/>
                </a:solidFill>
              </a:rPr>
              <a:t>марта</a:t>
            </a:r>
            <a:endParaRPr lang="ru-RU" sz="3200" dirty="0">
              <a:solidFill>
                <a:srgbClr val="FF5757"/>
              </a:solidFill>
            </a:endParaRPr>
          </a:p>
          <a:p>
            <a:pPr algn="ctr"/>
            <a:endParaRPr lang="ru-RU" sz="4000" b="1" dirty="0">
              <a:solidFill>
                <a:srgbClr val="FF5757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FF5757"/>
                </a:solidFill>
              </a:rPr>
              <a:t>16</a:t>
            </a:r>
            <a:r>
              <a:rPr lang="ru-RU" sz="3200" dirty="0" smtClean="0">
                <a:solidFill>
                  <a:srgbClr val="FF5757"/>
                </a:solidFill>
              </a:rPr>
              <a:t> </a:t>
            </a:r>
            <a:endParaRPr lang="ru-RU" sz="3200" dirty="0">
              <a:solidFill>
                <a:srgbClr val="FF5757"/>
              </a:solidFill>
            </a:endParaRPr>
          </a:p>
          <a:p>
            <a:pPr algn="ctr"/>
            <a:r>
              <a:rPr lang="ru-RU" sz="3200" dirty="0">
                <a:solidFill>
                  <a:srgbClr val="FF5757"/>
                </a:solidFill>
              </a:rPr>
              <a:t>мая</a:t>
            </a:r>
          </a:p>
        </p:txBody>
      </p:sp>
      <p:sp>
        <p:nvSpPr>
          <p:cNvPr id="16" name="Пятиугольник 18">
            <a:extLst>
              <a:ext uri="{FF2B5EF4-FFF2-40B4-BE49-F238E27FC236}">
                <a16:creationId xmlns="" xmlns:a16="http://schemas.microsoft.com/office/drawing/2014/main" id="{41F50057-4256-4C55-AABD-DA1F28BBF505}"/>
              </a:ext>
            </a:extLst>
          </p:cNvPr>
          <p:cNvSpPr/>
          <p:nvPr/>
        </p:nvSpPr>
        <p:spPr>
          <a:xfrm rot="10800000">
            <a:off x="14395951" y="1581285"/>
            <a:ext cx="4598031" cy="1010944"/>
          </a:xfrm>
          <a:prstGeom prst="homePlate">
            <a:avLst>
              <a:gd name="adj" fmla="val 31900"/>
            </a:avLst>
          </a:prstGeom>
          <a:solidFill>
            <a:schemeClr val="bg1"/>
          </a:solidFill>
          <a:ln w="28575">
            <a:solidFill>
              <a:srgbClr val="02B9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dirty="0">
              <a:solidFill>
                <a:srgbClr val="052427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1E10806-7B8D-4AC8-9F77-6E1C80354CA9}"/>
              </a:ext>
            </a:extLst>
          </p:cNvPr>
          <p:cNvSpPr txBox="1"/>
          <p:nvPr/>
        </p:nvSpPr>
        <p:spPr>
          <a:xfrm>
            <a:off x="14663914" y="1796430"/>
            <a:ext cx="4314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Прием заявлений в ОО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C570D9A-5A1C-4A1B-A97B-3B6C401508A1}"/>
              </a:ext>
            </a:extLst>
          </p:cNvPr>
          <p:cNvSpPr txBox="1"/>
          <p:nvPr/>
        </p:nvSpPr>
        <p:spPr>
          <a:xfrm>
            <a:off x="14576933" y="3891776"/>
            <a:ext cx="472176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Основной день проведения ИС</a:t>
            </a:r>
          </a:p>
          <a:p>
            <a:r>
              <a:rPr lang="ru-RU" sz="2800" dirty="0">
                <a:latin typeface="Franklin Gothic Demi Cond" panose="020B0706030402020204" pitchFamily="34" charset="0"/>
              </a:rPr>
              <a:t> </a:t>
            </a:r>
          </a:p>
        </p:txBody>
      </p:sp>
      <p:sp>
        <p:nvSpPr>
          <p:cNvPr id="19" name="Пятиугольник 18">
            <a:extLst>
              <a:ext uri="{FF2B5EF4-FFF2-40B4-BE49-F238E27FC236}">
                <a16:creationId xmlns="" xmlns:a16="http://schemas.microsoft.com/office/drawing/2014/main" id="{203E2F28-3079-4D46-A02C-E25126FF2318}"/>
              </a:ext>
            </a:extLst>
          </p:cNvPr>
          <p:cNvSpPr/>
          <p:nvPr/>
        </p:nvSpPr>
        <p:spPr>
          <a:xfrm rot="10800000">
            <a:off x="14315312" y="5126238"/>
            <a:ext cx="4635580" cy="778278"/>
          </a:xfrm>
          <a:prstGeom prst="homePlate">
            <a:avLst>
              <a:gd name="adj" fmla="val 31900"/>
            </a:avLst>
          </a:prstGeom>
          <a:solidFill>
            <a:schemeClr val="bg1"/>
          </a:solidFill>
          <a:ln w="28575">
            <a:solidFill>
              <a:srgbClr val="02B9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начало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83AAA58-89DF-43E0-9CE3-84EB642C839E}"/>
              </a:ext>
            </a:extLst>
          </p:cNvPr>
          <p:cNvSpPr txBox="1"/>
          <p:nvPr/>
        </p:nvSpPr>
        <p:spPr>
          <a:xfrm>
            <a:off x="14663914" y="5263668"/>
            <a:ext cx="2614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Начало в 9:00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799EBFC-0355-4887-BFD5-45CC0C4AC633}"/>
              </a:ext>
            </a:extLst>
          </p:cNvPr>
          <p:cNvSpPr txBox="1"/>
          <p:nvPr/>
        </p:nvSpPr>
        <p:spPr>
          <a:xfrm>
            <a:off x="14490476" y="7255304"/>
            <a:ext cx="4503505" cy="584775"/>
          </a:xfrm>
          <a:prstGeom prst="rect">
            <a:avLst/>
          </a:prstGeom>
          <a:noFill/>
          <a:ln>
            <a:solidFill>
              <a:srgbClr val="02B9F3"/>
            </a:solidFill>
          </a:ln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получивших «незачёт»</a:t>
            </a:r>
          </a:p>
        </p:txBody>
      </p:sp>
      <p:sp>
        <p:nvSpPr>
          <p:cNvPr id="24" name="Пятиугольник 18">
            <a:extLst>
              <a:ext uri="{FF2B5EF4-FFF2-40B4-BE49-F238E27FC236}">
                <a16:creationId xmlns="" xmlns:a16="http://schemas.microsoft.com/office/drawing/2014/main" id="{EAED6BBF-225C-41B7-81E0-06E3A3F0D005}"/>
              </a:ext>
            </a:extLst>
          </p:cNvPr>
          <p:cNvSpPr/>
          <p:nvPr/>
        </p:nvSpPr>
        <p:spPr>
          <a:xfrm rot="10800000">
            <a:off x="14272220" y="6326762"/>
            <a:ext cx="4721761" cy="781538"/>
          </a:xfrm>
          <a:prstGeom prst="homePlate">
            <a:avLst>
              <a:gd name="adj" fmla="val 31900"/>
            </a:avLst>
          </a:prstGeom>
          <a:solidFill>
            <a:schemeClr val="bg1"/>
          </a:solidFill>
          <a:ln w="28575">
            <a:solidFill>
              <a:srgbClr val="02B9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C970622-852C-4F67-B11D-0116CDB5856A}"/>
              </a:ext>
            </a:extLst>
          </p:cNvPr>
          <p:cNvSpPr txBox="1"/>
          <p:nvPr/>
        </p:nvSpPr>
        <p:spPr>
          <a:xfrm>
            <a:off x="14774520" y="6473766"/>
            <a:ext cx="2669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Пересдача ИС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EB80257-7152-4E39-8587-94EF41D5AD25}"/>
              </a:ext>
            </a:extLst>
          </p:cNvPr>
          <p:cNvSpPr txBox="1"/>
          <p:nvPr/>
        </p:nvSpPr>
        <p:spPr>
          <a:xfrm>
            <a:off x="14490476" y="7998875"/>
            <a:ext cx="4546693" cy="1077218"/>
          </a:xfrm>
          <a:prstGeom prst="rect">
            <a:avLst/>
          </a:prstGeom>
          <a:noFill/>
          <a:ln>
            <a:solidFill>
              <a:srgbClr val="02B9F3"/>
            </a:solidFill>
          </a:ln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пропустивших ИС по </a:t>
            </a:r>
          </a:p>
          <a:p>
            <a:pPr>
              <a:buClr>
                <a:schemeClr val="bg1"/>
              </a:buClr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уважительной причине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384DEDB-2119-48EF-8BC2-9198F47FBC0B}"/>
              </a:ext>
            </a:extLst>
          </p:cNvPr>
          <p:cNvSpPr txBox="1"/>
          <p:nvPr/>
        </p:nvSpPr>
        <p:spPr>
          <a:xfrm>
            <a:off x="14490476" y="9218478"/>
            <a:ext cx="4503230" cy="1569660"/>
          </a:xfrm>
          <a:prstGeom prst="rect">
            <a:avLst/>
          </a:prstGeom>
          <a:noFill/>
          <a:ln>
            <a:solidFill>
              <a:srgbClr val="02B9F3"/>
            </a:solidFill>
          </a:ln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не завершивших ИС</a:t>
            </a:r>
          </a:p>
          <a:p>
            <a:pPr>
              <a:buClr>
                <a:schemeClr val="bg1"/>
              </a:buClr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по уважительной причине</a:t>
            </a:r>
          </a:p>
        </p:txBody>
      </p:sp>
    </p:spTree>
    <p:extLst>
      <p:ext uri="{BB962C8B-B14F-4D97-AF65-F5344CB8AC3E}">
        <p14:creationId xmlns:p14="http://schemas.microsoft.com/office/powerpoint/2010/main" val="158803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6367" y="4228734"/>
            <a:ext cx="788068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</a:rPr>
              <a:t>Рекомендации по организации и проведению ИС-9 (пункт 9.7)</a:t>
            </a:r>
          </a:p>
          <a:p>
            <a:r>
              <a:rPr lang="ru-RU" sz="2600" dirty="0"/>
              <a:t> </a:t>
            </a:r>
            <a:r>
              <a:rPr lang="ru-RU" sz="2600" dirty="0" smtClean="0"/>
              <a:t>     Участники ИС, </a:t>
            </a:r>
            <a:r>
              <a:rPr lang="ru-RU" sz="2600" dirty="0"/>
              <a:t>особенности </a:t>
            </a:r>
            <a:r>
              <a:rPr lang="ru-RU" sz="2600" dirty="0" smtClean="0"/>
              <a:t>психофизического </a:t>
            </a:r>
            <a:r>
              <a:rPr lang="ru-RU" sz="2600" dirty="0"/>
              <a:t>развития которых </a:t>
            </a:r>
            <a:r>
              <a:rPr lang="ru-RU" sz="2600" b="1" dirty="0">
                <a:solidFill>
                  <a:srgbClr val="02B9F3"/>
                </a:solidFill>
              </a:rPr>
              <a:t>не позволяют им </a:t>
            </a:r>
            <a:r>
              <a:rPr lang="ru-RU" sz="2600" b="1" dirty="0" smtClean="0">
                <a:solidFill>
                  <a:srgbClr val="02B9F3"/>
                </a:solidFill>
              </a:rPr>
              <a:t>выполнить  </a:t>
            </a:r>
            <a:r>
              <a:rPr lang="ru-RU" sz="2600" b="1" dirty="0">
                <a:solidFill>
                  <a:srgbClr val="02B9F3"/>
                </a:solidFill>
              </a:rPr>
              <a:t>задания КИМ итогового собеседования в устной форме</a:t>
            </a:r>
            <a:r>
              <a:rPr lang="ru-RU" sz="2600" dirty="0"/>
              <a:t>, </a:t>
            </a:r>
            <a:r>
              <a:rPr lang="ru-RU" sz="2600" dirty="0" smtClean="0"/>
              <a:t> могут </a:t>
            </a:r>
            <a:r>
              <a:rPr lang="ru-RU" sz="2600" dirty="0"/>
              <a:t>выполнять задания КИМ итогового собеседования </a:t>
            </a:r>
            <a:r>
              <a:rPr lang="ru-RU" sz="2600" b="1" u="sng" dirty="0">
                <a:solidFill>
                  <a:srgbClr val="02B9F3"/>
                </a:solidFill>
              </a:rPr>
              <a:t>в письменной форме </a:t>
            </a:r>
            <a:r>
              <a:rPr lang="ru-RU" sz="2600" dirty="0"/>
              <a:t>при наличии соответствующих рекомендаций ПМПК. </a:t>
            </a:r>
          </a:p>
          <a:p>
            <a:r>
              <a:rPr lang="ru-RU" sz="2600" dirty="0"/>
              <a:t>При проведении итогового собеседования в письменной форме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допускается 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использование листов бумаги для черновиков</a:t>
            </a:r>
            <a:r>
              <a:rPr lang="ru-RU" sz="2600" dirty="0"/>
              <a:t>, выданных образовательной организацией, </a:t>
            </a:r>
          </a:p>
          <a:p>
            <a:r>
              <a:rPr lang="ru-RU" sz="2600" b="1" dirty="0"/>
              <a:t>со штампом образовательной организации</a:t>
            </a:r>
            <a:r>
              <a:rPr lang="ru-RU" sz="2600" dirty="0"/>
              <a:t>, на базе которой участник проходит итоговое </a:t>
            </a:r>
            <a:r>
              <a:rPr lang="ru-RU" sz="2600" dirty="0" smtClean="0"/>
              <a:t>собеседование </a:t>
            </a:r>
            <a:endParaRPr lang="ru-RU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216822" y="2401219"/>
            <a:ext cx="84003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  <a:cs typeface="Segoe UI Semilight" panose="020B0402040204020203" pitchFamily="34" charset="0"/>
              </a:rPr>
              <a:t>УЧАСТНИКАМИ </a:t>
            </a:r>
            <a:r>
              <a:rPr lang="ru-RU" sz="3200" b="1" dirty="0">
                <a:solidFill>
                  <a:srgbClr val="00B0F0"/>
                </a:solidFill>
                <a:cs typeface="Segoe UI Semilight" panose="020B0402040204020203" pitchFamily="34" charset="0"/>
              </a:rPr>
              <a:t>С ОВЗ, </a:t>
            </a:r>
            <a:r>
              <a:rPr lang="ru-RU" sz="3200" b="1" dirty="0" smtClean="0">
                <a:solidFill>
                  <a:srgbClr val="00B0F0"/>
                </a:solidFill>
                <a:cs typeface="Segoe UI Semilight" panose="020B0402040204020203" pitchFamily="34" charset="0"/>
              </a:rPr>
              <a:t>ДЕТЬМИ-ИНВАЛИДАМИ И ИНВАЛИДАМИ</a:t>
            </a:r>
          </a:p>
          <a:p>
            <a:pPr algn="ctr"/>
            <a:r>
              <a:rPr lang="ru-RU" sz="2400" b="1" dirty="0" smtClean="0">
                <a:solidFill>
                  <a:srgbClr val="00B0F0"/>
                </a:solidFill>
                <a:cs typeface="Segoe UI Semilight" panose="020B0402040204020203" pitchFamily="34" charset="0"/>
              </a:rPr>
              <a:t>Приложение 12 федеральных </a:t>
            </a:r>
            <a:r>
              <a:rPr lang="ru-RU" sz="2400" b="1" dirty="0" err="1" smtClean="0">
                <a:solidFill>
                  <a:srgbClr val="00B0F0"/>
                </a:solidFill>
                <a:cs typeface="Segoe UI Semilight" panose="020B0402040204020203" pitchFamily="34" charset="0"/>
              </a:rPr>
              <a:t>методрекомендаций</a:t>
            </a:r>
            <a:r>
              <a:rPr lang="ru-RU" sz="2400" b="1" dirty="0" smtClean="0">
                <a:solidFill>
                  <a:srgbClr val="00B0F0"/>
                </a:solidFill>
                <a:cs typeface="Segoe UI Semilight" panose="020B0402040204020203" pitchFamily="34" charset="0"/>
              </a:rPr>
              <a:t> или приложение 1 к приказу </a:t>
            </a:r>
            <a:r>
              <a:rPr lang="ru-RU" sz="2400" b="1" dirty="0" err="1" smtClean="0">
                <a:solidFill>
                  <a:srgbClr val="00B0F0"/>
                </a:solidFill>
                <a:cs typeface="Segoe UI Semilight" panose="020B0402040204020203" pitchFamily="34" charset="0"/>
              </a:rPr>
              <a:t>МОНиМП</a:t>
            </a:r>
            <a:r>
              <a:rPr lang="ru-RU" sz="2400" b="1" dirty="0" smtClean="0">
                <a:solidFill>
                  <a:srgbClr val="00B0F0"/>
                </a:solidFill>
                <a:cs typeface="Segoe UI Semilight" panose="020B0402040204020203" pitchFamily="34" charset="0"/>
              </a:rPr>
              <a:t> КК от29.12.2021 № 3977</a:t>
            </a:r>
            <a:endParaRPr lang="ru-RU" sz="2400" b="1" dirty="0">
              <a:solidFill>
                <a:srgbClr val="00B0F0"/>
              </a:solidFill>
              <a:cs typeface="Segoe UI Semilight" panose="020B04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6932" y="607269"/>
            <a:ext cx="8220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52427"/>
                </a:solidFill>
                <a:cs typeface="Segoe UI Semilight" panose="020B0402040204020203" pitchFamily="34" charset="0"/>
              </a:rPr>
              <a:t>Использование черновиков</a:t>
            </a:r>
            <a:endParaRPr lang="ru-RU" sz="4800" b="1" dirty="0">
              <a:solidFill>
                <a:srgbClr val="052427"/>
              </a:solidFill>
              <a:cs typeface="Segoe UI Semilight" panose="020B04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44420" y="2367084"/>
            <a:ext cx="8400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cs typeface="Segoe UI Semilight" panose="020B0402040204020203" pitchFamily="34" charset="0"/>
              </a:rPr>
              <a:t>ВСЕМИ УЧАСТНИКАМИ ИС-9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cs typeface="Segoe UI Semilight" panose="020B0402040204020203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1138826" y="3098679"/>
            <a:ext cx="6691974" cy="5946757"/>
            <a:chOff x="10702976" y="2158774"/>
            <a:chExt cx="5696263" cy="523137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/>
            <a:srcRect l="23818" t="19803" r="45035" b="29343"/>
            <a:stretch/>
          </p:blipFill>
          <p:spPr>
            <a:xfrm>
              <a:off x="10702976" y="2158774"/>
              <a:ext cx="5696263" cy="523137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63500" cap="rnd">
              <a:solidFill>
                <a:srgbClr val="002060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3" name="Прямоугольник 2"/>
            <p:cNvSpPr/>
            <p:nvPr/>
          </p:nvSpPr>
          <p:spPr>
            <a:xfrm>
              <a:off x="14647817" y="2283520"/>
              <a:ext cx="1648918" cy="38033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571549" y="9045437"/>
            <a:ext cx="78806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Все участники ИС-9 могут использовать </a:t>
            </a:r>
            <a:r>
              <a:rPr lang="ru-RU" sz="3600" b="1" dirty="0" smtClean="0"/>
              <a:t>поле для заметок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при выполнении задания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«Пересказ текста»</a:t>
            </a:r>
            <a:endParaRPr lang="ru-RU" sz="2800" dirty="0"/>
          </a:p>
        </p:txBody>
      </p:sp>
      <p:sp>
        <p:nvSpPr>
          <p:cNvPr id="11" name="Арка 10"/>
          <p:cNvSpPr/>
          <p:nvPr/>
        </p:nvSpPr>
        <p:spPr>
          <a:xfrm>
            <a:off x="10277026" y="1831544"/>
            <a:ext cx="8469730" cy="2817880"/>
          </a:xfrm>
          <a:prstGeom prst="blockArc">
            <a:avLst>
              <a:gd name="adj1" fmla="val 10765410"/>
              <a:gd name="adj2" fmla="val 49327"/>
              <a:gd name="adj3" fmla="val 11010"/>
            </a:avLst>
          </a:prstGeom>
          <a:solidFill>
            <a:srgbClr val="93E1E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Арка 11"/>
          <p:cNvSpPr/>
          <p:nvPr/>
        </p:nvSpPr>
        <p:spPr>
          <a:xfrm>
            <a:off x="182128" y="1888463"/>
            <a:ext cx="8469730" cy="2817880"/>
          </a:xfrm>
          <a:prstGeom prst="blockArc">
            <a:avLst>
              <a:gd name="adj1" fmla="val 10765410"/>
              <a:gd name="adj2" fmla="val 49327"/>
              <a:gd name="adj3" fmla="val 11010"/>
            </a:avLst>
          </a:prstGeom>
          <a:solidFill>
            <a:srgbClr val="93E1E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3209640" y="1539768"/>
            <a:ext cx="2239859" cy="483082"/>
          </a:xfrm>
          <a:prstGeom prst="triangle">
            <a:avLst/>
          </a:prstGeom>
          <a:solidFill>
            <a:srgbClr val="93E1E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13391961" y="1583300"/>
            <a:ext cx="2239859" cy="483082"/>
          </a:xfrm>
          <a:prstGeom prst="triangle">
            <a:avLst/>
          </a:prstGeom>
          <a:solidFill>
            <a:srgbClr val="93E1E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41625" y="220955"/>
            <a:ext cx="88031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760"/>
              </a:lnSpc>
            </a:pPr>
            <a:r>
              <a:rPr lang="ru-RU" sz="4800" b="1" dirty="0" smtClean="0">
                <a:solidFill>
                  <a:srgbClr val="052427"/>
                </a:solidFill>
                <a:cs typeface="Segoe UI Semilight" panose="020B0402040204020203" pitchFamily="34" charset="0"/>
              </a:rPr>
              <a:t>Использование «Поля для заметок»</a:t>
            </a:r>
            <a:endParaRPr lang="ru-RU" sz="4800" b="1" dirty="0">
              <a:solidFill>
                <a:srgbClr val="052427"/>
              </a:solidFill>
              <a:cs typeface="Segoe UI Semilight" panose="020B0402040204020203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17390" y="6771891"/>
            <a:ext cx="4773588" cy="14726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Возможно страницу с «Поле для заметок» размножить из демоверсии КИМ ИС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31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Прямая соединительная линия 43"/>
          <p:cNvCxnSpPr>
            <a:cxnSpLocks/>
          </p:cNvCxnSpPr>
          <p:nvPr/>
        </p:nvCxnSpPr>
        <p:spPr>
          <a:xfrm flipH="1" flipV="1">
            <a:off x="3087759" y="3525530"/>
            <a:ext cx="14678526" cy="20283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7306" y="489696"/>
            <a:ext cx="104458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rgbClr val="052427"/>
                </a:solidFill>
                <a:latin typeface="Bebas Neue Bold" panose="020B0606020202050201" pitchFamily="34" charset="-52"/>
                <a:cs typeface="Segoe UI Semilight" panose="020B0402040204020203" pitchFamily="34" charset="0"/>
              </a:rPr>
              <a:t>КОНТРОЛЬНЫЕ ДАТЫ 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282253" y="4475806"/>
            <a:ext cx="6436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17295"/>
                </a:solidFill>
                <a:ea typeface="Roboto" panose="02000000000000000000" pitchFamily="2" charset="0"/>
                <a:cs typeface="Roboto" panose="02000000000000000000" pitchFamily="2" charset="0"/>
              </a:rPr>
              <a:t>принять заявления</a:t>
            </a:r>
          </a:p>
          <a:p>
            <a:r>
              <a:rPr lang="ru-RU" sz="3200" b="1" dirty="0">
                <a:solidFill>
                  <a:srgbClr val="017295"/>
                </a:solidFill>
                <a:ea typeface="Roboto" panose="02000000000000000000" pitchFamily="2" charset="0"/>
                <a:cs typeface="Roboto" panose="02000000000000000000" pitchFamily="2" charset="0"/>
              </a:rPr>
              <a:t>обучающихся </a:t>
            </a:r>
          </a:p>
          <a:p>
            <a:r>
              <a:rPr lang="ru-RU" sz="3200" b="1" dirty="0">
                <a:solidFill>
                  <a:srgbClr val="017295"/>
                </a:solidFill>
                <a:ea typeface="Roboto" panose="02000000000000000000" pitchFamily="2" charset="0"/>
                <a:cs typeface="Roboto" panose="02000000000000000000" pitchFamily="2" charset="0"/>
              </a:rPr>
              <a:t>9-х классов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10000233" y="4453024"/>
            <a:ext cx="497343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ea typeface="Roboto" panose="02000000000000000000" pitchFamily="2" charset="0"/>
                <a:cs typeface="Roboto" panose="02000000000000000000" pitchFamily="2" charset="0"/>
              </a:rPr>
              <a:t>актуализировать </a:t>
            </a:r>
          </a:p>
          <a:p>
            <a:r>
              <a:rPr lang="ru-RU" sz="3200" b="1" dirty="0">
                <a:solidFill>
                  <a:srgbClr val="0070C0"/>
                </a:solidFill>
                <a:ea typeface="Roboto" panose="02000000000000000000" pitchFamily="2" charset="0"/>
                <a:cs typeface="Roboto" panose="02000000000000000000" pitchFamily="2" charset="0"/>
              </a:rPr>
              <a:t>данные об участниках </a:t>
            </a:r>
          </a:p>
          <a:p>
            <a:r>
              <a:rPr lang="ru-RU" sz="3200" b="1" dirty="0">
                <a:solidFill>
                  <a:srgbClr val="0070C0"/>
                </a:solidFill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3200" b="1" dirty="0" smtClean="0">
                <a:solidFill>
                  <a:srgbClr val="0070C0"/>
                </a:solidFill>
                <a:ea typeface="Roboto" panose="02000000000000000000" pitchFamily="2" charset="0"/>
                <a:cs typeface="Roboto" panose="02000000000000000000" pitchFamily="2" charset="0"/>
              </a:rPr>
              <a:t>РИС, </a:t>
            </a:r>
            <a:r>
              <a:rPr lang="ru-RU" sz="3200" b="1" dirty="0" smtClean="0">
                <a:solidFill>
                  <a:srgbClr val="0070C0"/>
                </a:solidFill>
                <a:ea typeface="Roboto" panose="02000000000000000000" pitchFamily="2" charset="0"/>
                <a:cs typeface="Roboto" panose="02000000000000000000" pitchFamily="2" charset="0"/>
              </a:rPr>
              <a:t>передача данных в ФИС</a:t>
            </a:r>
            <a:endParaRPr lang="ru-RU" sz="3200" b="1" dirty="0">
              <a:solidFill>
                <a:srgbClr val="0070C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5096026" y="4465755"/>
            <a:ext cx="38209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создать комиссии по проведению и проверке </a:t>
            </a:r>
            <a:r>
              <a:rPr lang="ru-RU" sz="3200" b="1" dirty="0" smtClean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ИС </a:t>
            </a:r>
            <a:r>
              <a:rPr lang="ru-RU" sz="3200" i="1" dirty="0" smtClean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(основание – Порядок ИС)</a:t>
            </a:r>
            <a:endParaRPr lang="ru-RU" sz="3200" i="1" dirty="0">
              <a:solidFill>
                <a:srgbClr val="02B9F3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249345" y="4608485"/>
            <a:ext cx="58232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ea typeface="Roboto" panose="02000000000000000000" pitchFamily="2" charset="0"/>
                <a:cs typeface="Roboto" panose="02000000000000000000" pitchFamily="2" charset="0"/>
              </a:rPr>
              <a:t>организовать </a:t>
            </a:r>
          </a:p>
          <a:p>
            <a:r>
              <a:rPr lang="ru-RU" sz="3200" b="1" dirty="0">
                <a:solidFill>
                  <a:srgbClr val="0070C0"/>
                </a:solidFill>
                <a:ea typeface="Roboto" panose="02000000000000000000" pitchFamily="2" charset="0"/>
                <a:cs typeface="Roboto" panose="02000000000000000000" pitchFamily="2" charset="0"/>
              </a:rPr>
              <a:t>проведение ИС </a:t>
            </a:r>
          </a:p>
          <a:p>
            <a:r>
              <a:rPr lang="ru-RU" sz="3200" b="1" dirty="0">
                <a:solidFill>
                  <a:srgbClr val="0070C0"/>
                </a:solidFill>
                <a:ea typeface="Roboto" panose="02000000000000000000" pitchFamily="2" charset="0"/>
                <a:cs typeface="Roboto" panose="02000000000000000000" pitchFamily="2" charset="0"/>
              </a:rPr>
              <a:t>в соответствии </a:t>
            </a:r>
          </a:p>
          <a:p>
            <a:r>
              <a:rPr lang="ru-RU" sz="3200" b="1" dirty="0">
                <a:solidFill>
                  <a:srgbClr val="0070C0"/>
                </a:solidFill>
                <a:ea typeface="Roboto" panose="02000000000000000000" pitchFamily="2" charset="0"/>
                <a:cs typeface="Roboto" panose="02000000000000000000" pitchFamily="2" charset="0"/>
              </a:rPr>
              <a:t>с требованиями</a:t>
            </a:r>
          </a:p>
        </p:txBody>
      </p:sp>
      <p:grpSp>
        <p:nvGrpSpPr>
          <p:cNvPr id="43" name="Группа 42"/>
          <p:cNvGrpSpPr/>
          <p:nvPr/>
        </p:nvGrpSpPr>
        <p:grpSpPr>
          <a:xfrm flipH="1">
            <a:off x="5091994" y="2601408"/>
            <a:ext cx="10058400" cy="1914091"/>
            <a:chOff x="7722205" y="3201629"/>
            <a:chExt cx="18033011" cy="3903633"/>
          </a:xfrm>
        </p:grpSpPr>
        <p:sp>
          <p:nvSpPr>
            <p:cNvPr id="100" name="Прямоугольный треугольник 99"/>
            <p:cNvSpPr/>
            <p:nvPr/>
          </p:nvSpPr>
          <p:spPr>
            <a:xfrm flipH="1" flipV="1">
              <a:off x="7722205" y="5593547"/>
              <a:ext cx="18033011" cy="1511715"/>
            </a:xfrm>
            <a:prstGeom prst="rtTriangle">
              <a:avLst/>
            </a:prstGeom>
            <a:solidFill>
              <a:schemeClr val="bg2">
                <a:lumMod val="25000"/>
                <a:alpha val="19000"/>
              </a:schemeClr>
            </a:soli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Стрелка влево 100"/>
            <p:cNvSpPr/>
            <p:nvPr/>
          </p:nvSpPr>
          <p:spPr>
            <a:xfrm>
              <a:off x="19996342" y="3201629"/>
              <a:ext cx="5404069" cy="3471054"/>
            </a:xfrm>
            <a:prstGeom prst="leftArrow">
              <a:avLst>
                <a:gd name="adj1" fmla="val 70147"/>
                <a:gd name="adj2" fmla="val 50000"/>
              </a:avLst>
            </a:prstGeom>
            <a:solidFill>
              <a:srgbClr val="02B9F3"/>
            </a:solidFill>
            <a:ln w="174625" cap="rnd">
              <a:solidFill>
                <a:srgbClr val="02B9F3"/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2" name="Группа 101"/>
          <p:cNvGrpSpPr/>
          <p:nvPr/>
        </p:nvGrpSpPr>
        <p:grpSpPr>
          <a:xfrm flipH="1">
            <a:off x="15099477" y="2677922"/>
            <a:ext cx="10058400" cy="1914091"/>
            <a:chOff x="7722205" y="3201629"/>
            <a:chExt cx="18033011" cy="3903633"/>
          </a:xfrm>
        </p:grpSpPr>
        <p:sp>
          <p:nvSpPr>
            <p:cNvPr id="103" name="Прямоугольный треугольник 102"/>
            <p:cNvSpPr/>
            <p:nvPr/>
          </p:nvSpPr>
          <p:spPr>
            <a:xfrm flipH="1" flipV="1">
              <a:off x="7722205" y="5593547"/>
              <a:ext cx="18033011" cy="1511715"/>
            </a:xfrm>
            <a:prstGeom prst="rtTriangle">
              <a:avLst/>
            </a:prstGeom>
            <a:solidFill>
              <a:schemeClr val="bg2">
                <a:lumMod val="25000"/>
                <a:alpha val="19000"/>
              </a:schemeClr>
            </a:soli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Стрелка влево 103"/>
            <p:cNvSpPr/>
            <p:nvPr/>
          </p:nvSpPr>
          <p:spPr>
            <a:xfrm>
              <a:off x="19996342" y="3201629"/>
              <a:ext cx="5404069" cy="3471054"/>
            </a:xfrm>
            <a:prstGeom prst="leftArrow">
              <a:avLst>
                <a:gd name="adj1" fmla="val 74624"/>
                <a:gd name="adj2" fmla="val 50000"/>
              </a:avLst>
            </a:prstGeom>
            <a:solidFill>
              <a:srgbClr val="018ABE"/>
            </a:solidFill>
            <a:ln w="174625" cap="rnd">
              <a:solidFill>
                <a:srgbClr val="018ABE"/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6" name="Группа 105"/>
          <p:cNvGrpSpPr/>
          <p:nvPr/>
        </p:nvGrpSpPr>
        <p:grpSpPr>
          <a:xfrm flipH="1">
            <a:off x="10059802" y="2638128"/>
            <a:ext cx="10058400" cy="1914091"/>
            <a:chOff x="7722205" y="3201629"/>
            <a:chExt cx="18033011" cy="3903633"/>
          </a:xfrm>
        </p:grpSpPr>
        <p:sp>
          <p:nvSpPr>
            <p:cNvPr id="107" name="Прямоугольный треугольник 106"/>
            <p:cNvSpPr/>
            <p:nvPr/>
          </p:nvSpPr>
          <p:spPr>
            <a:xfrm flipH="1" flipV="1">
              <a:off x="7722205" y="5593547"/>
              <a:ext cx="18033011" cy="1511715"/>
            </a:xfrm>
            <a:prstGeom prst="rtTriangle">
              <a:avLst/>
            </a:prstGeom>
            <a:solidFill>
              <a:schemeClr val="bg2">
                <a:lumMod val="25000"/>
                <a:alpha val="19000"/>
              </a:schemeClr>
            </a:soli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Стрелка влево 107"/>
            <p:cNvSpPr/>
            <p:nvPr/>
          </p:nvSpPr>
          <p:spPr>
            <a:xfrm>
              <a:off x="19996342" y="3201629"/>
              <a:ext cx="5404069" cy="3471054"/>
            </a:xfrm>
            <a:prstGeom prst="leftArrow">
              <a:avLst>
                <a:gd name="adj1" fmla="val 74624"/>
                <a:gd name="adj2" fmla="val 50000"/>
              </a:avLst>
            </a:prstGeom>
            <a:solidFill>
              <a:srgbClr val="005C9D"/>
            </a:solidFill>
            <a:ln w="174625" cap="rnd">
              <a:solidFill>
                <a:srgbClr val="005C9D"/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264763D-51AB-48DF-8E9E-DE6622679FD3}"/>
              </a:ext>
            </a:extLst>
          </p:cNvPr>
          <p:cNvSpPr txBox="1"/>
          <p:nvPr/>
        </p:nvSpPr>
        <p:spPr>
          <a:xfrm>
            <a:off x="282253" y="6165266"/>
            <a:ext cx="609615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17295"/>
                </a:solidFill>
              </a:rPr>
              <a:t>проинформировать </a:t>
            </a:r>
          </a:p>
          <a:p>
            <a:r>
              <a:rPr lang="ru-RU" sz="3200" b="1" dirty="0">
                <a:solidFill>
                  <a:srgbClr val="017295"/>
                </a:solidFill>
              </a:rPr>
              <a:t>участников ИС, </a:t>
            </a:r>
          </a:p>
          <a:p>
            <a:r>
              <a:rPr lang="ru-RU" sz="3200" b="1" dirty="0">
                <a:solidFill>
                  <a:srgbClr val="017295"/>
                </a:solidFill>
              </a:rPr>
              <a:t>их родителей (законных представителей</a:t>
            </a:r>
            <a:r>
              <a:rPr lang="ru-RU" sz="3200" b="1" dirty="0">
                <a:solidFill>
                  <a:srgbClr val="017295"/>
                </a:solidFill>
                <a:latin typeface="Franklin Gothic Book" panose="020B0503020102020204" pitchFamily="34" charset="0"/>
              </a:rPr>
              <a:t>) </a:t>
            </a:r>
          </a:p>
          <a:p>
            <a:r>
              <a:rPr lang="ru-RU" sz="3200" b="1" dirty="0">
                <a:solidFill>
                  <a:srgbClr val="017295"/>
                </a:solidFill>
              </a:rPr>
              <a:t>о сроках проведения ИС:  </a:t>
            </a:r>
          </a:p>
          <a:p>
            <a:r>
              <a:rPr lang="ru-RU" sz="3200" b="1" dirty="0" smtClean="0">
                <a:solidFill>
                  <a:srgbClr val="017295"/>
                </a:solidFill>
              </a:rPr>
              <a:t>9 </a:t>
            </a:r>
            <a:r>
              <a:rPr lang="ru-RU" sz="3200" b="1" dirty="0">
                <a:solidFill>
                  <a:srgbClr val="017295"/>
                </a:solidFill>
              </a:rPr>
              <a:t>февраля, </a:t>
            </a:r>
          </a:p>
          <a:p>
            <a:r>
              <a:rPr lang="ru-RU" sz="3200" b="1" dirty="0">
                <a:solidFill>
                  <a:srgbClr val="017295"/>
                </a:solidFill>
              </a:rPr>
              <a:t>9</a:t>
            </a:r>
            <a:r>
              <a:rPr lang="ru-RU" sz="3200" b="1" dirty="0" smtClean="0">
                <a:solidFill>
                  <a:srgbClr val="017295"/>
                </a:solidFill>
              </a:rPr>
              <a:t> </a:t>
            </a:r>
            <a:r>
              <a:rPr lang="ru-RU" sz="3200" b="1" dirty="0">
                <a:solidFill>
                  <a:srgbClr val="017295"/>
                </a:solidFill>
              </a:rPr>
              <a:t>марта, </a:t>
            </a:r>
            <a:r>
              <a:rPr lang="ru-RU" sz="3200" b="1" dirty="0" smtClean="0">
                <a:solidFill>
                  <a:srgbClr val="017295"/>
                </a:solidFill>
              </a:rPr>
              <a:t>16 </a:t>
            </a:r>
            <a:r>
              <a:rPr lang="ru-RU" sz="3200" b="1" dirty="0">
                <a:solidFill>
                  <a:srgbClr val="017295"/>
                </a:solidFill>
              </a:rPr>
              <a:t>мая</a:t>
            </a:r>
            <a:r>
              <a:rPr lang="ru-RU" sz="3200" b="1" dirty="0">
                <a:solidFill>
                  <a:srgbClr val="00B0F0"/>
                </a:solidFill>
              </a:rPr>
              <a:t> 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D4143D50-1FD5-4255-B840-4FE7CB59FF57}"/>
              </a:ext>
            </a:extLst>
          </p:cNvPr>
          <p:cNvGrpSpPr/>
          <p:nvPr/>
        </p:nvGrpSpPr>
        <p:grpSpPr>
          <a:xfrm flipH="1">
            <a:off x="393788" y="2642733"/>
            <a:ext cx="10058400" cy="1914091"/>
            <a:chOff x="7722205" y="3201629"/>
            <a:chExt cx="18033011" cy="3903633"/>
          </a:xfrm>
          <a:solidFill>
            <a:srgbClr val="017295"/>
          </a:solidFill>
        </p:grpSpPr>
        <p:sp>
          <p:nvSpPr>
            <p:cNvPr id="35" name="Прямоугольный треугольник 34">
              <a:extLst>
                <a:ext uri="{FF2B5EF4-FFF2-40B4-BE49-F238E27FC236}">
                  <a16:creationId xmlns="" xmlns:a16="http://schemas.microsoft.com/office/drawing/2014/main" id="{37DEA0D4-11A2-492F-A2F8-8F73FF3E53A8}"/>
                </a:ext>
              </a:extLst>
            </p:cNvPr>
            <p:cNvSpPr/>
            <p:nvPr/>
          </p:nvSpPr>
          <p:spPr>
            <a:xfrm flipH="1" flipV="1">
              <a:off x="7722205" y="5593547"/>
              <a:ext cx="18033011" cy="1511715"/>
            </a:xfrm>
            <a:prstGeom prst="rtTriangle">
              <a:avLst/>
            </a:prstGeom>
            <a:grpFill/>
            <a:ln>
              <a:solidFill>
                <a:srgbClr val="017295"/>
              </a:solidFill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Стрелка влево 103">
              <a:extLst>
                <a:ext uri="{FF2B5EF4-FFF2-40B4-BE49-F238E27FC236}">
                  <a16:creationId xmlns="" xmlns:a16="http://schemas.microsoft.com/office/drawing/2014/main" id="{80FA2B52-1076-4A34-8597-B87981BE0A96}"/>
                </a:ext>
              </a:extLst>
            </p:cNvPr>
            <p:cNvSpPr/>
            <p:nvPr/>
          </p:nvSpPr>
          <p:spPr>
            <a:xfrm>
              <a:off x="19996342" y="3201629"/>
              <a:ext cx="5404069" cy="3471054"/>
            </a:xfrm>
            <a:prstGeom prst="leftArrow">
              <a:avLst>
                <a:gd name="adj1" fmla="val 74624"/>
                <a:gd name="adj2" fmla="val 50000"/>
              </a:avLst>
            </a:prstGeom>
            <a:grpFill/>
            <a:ln w="174625" cap="rnd">
              <a:solidFill>
                <a:srgbClr val="017295"/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558512" y="2839522"/>
            <a:ext cx="2933945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4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до </a:t>
            </a:r>
            <a:r>
              <a:rPr lang="ru-RU" sz="3400" b="1" dirty="0" smtClean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26 </a:t>
            </a:r>
            <a:r>
              <a:rPr lang="ru-RU" sz="34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января</a:t>
            </a:r>
          </a:p>
          <a:p>
            <a:r>
              <a:rPr lang="ru-RU" sz="3400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включительно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5249345" y="3141707"/>
            <a:ext cx="27621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600" b="1" dirty="0" smtClean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февраля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0288206" y="2858637"/>
            <a:ext cx="255326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не позднее </a:t>
            </a:r>
          </a:p>
          <a:p>
            <a:r>
              <a:rPr lang="ru-RU" sz="3600" b="1" dirty="0" smtClean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28 </a:t>
            </a:r>
            <a:r>
              <a:rPr lang="ru-RU" sz="3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января  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422988" y="2717350"/>
            <a:ext cx="28692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н</a:t>
            </a:r>
            <a:r>
              <a:rPr lang="ru-RU" sz="3500" dirty="0" smtClean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е позднее</a:t>
            </a:r>
          </a:p>
          <a:p>
            <a:r>
              <a:rPr lang="ru-RU" sz="3500" b="1" dirty="0" smtClean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26 </a:t>
            </a:r>
            <a:r>
              <a:rPr lang="ru-RU" sz="35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января</a:t>
            </a:r>
          </a:p>
          <a:p>
            <a:endParaRPr lang="ru-RU" sz="3600" dirty="0">
              <a:solidFill>
                <a:schemeClr val="bg1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85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7396" y="217176"/>
            <a:ext cx="105531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052427"/>
                </a:solidFill>
              </a:rPr>
              <a:t>КАЛЕНДАРЬ ПРОВЕДЕНИЯ ИС </a:t>
            </a:r>
            <a:endParaRPr lang="ru-RU" sz="6000" b="1" dirty="0" smtClean="0">
              <a:solidFill>
                <a:srgbClr val="052427"/>
              </a:solidFill>
            </a:endParaRPr>
          </a:p>
          <a:p>
            <a:r>
              <a:rPr lang="ru-RU" sz="6000" b="1" dirty="0" smtClean="0">
                <a:solidFill>
                  <a:srgbClr val="052427"/>
                </a:solidFill>
              </a:rPr>
              <a:t>В </a:t>
            </a:r>
            <a:r>
              <a:rPr lang="ru-RU" sz="6000" b="1" dirty="0">
                <a:solidFill>
                  <a:srgbClr val="052427"/>
                </a:solidFill>
              </a:rPr>
              <a:t>ОСНОВНОЙ ДЕНЬ</a:t>
            </a:r>
          </a:p>
        </p:txBody>
      </p:sp>
      <p:sp>
        <p:nvSpPr>
          <p:cNvPr id="76" name="Rectangle 57">
            <a:extLst>
              <a:ext uri="{FF2B5EF4-FFF2-40B4-BE49-F238E27FC236}">
                <a16:creationId xmlns="" xmlns:a16="http://schemas.microsoft.com/office/drawing/2014/main" id="{4859F12D-D720-41B3-9E4A-3313518AB82C}"/>
              </a:ext>
            </a:extLst>
          </p:cNvPr>
          <p:cNvSpPr/>
          <p:nvPr/>
        </p:nvSpPr>
        <p:spPr>
          <a:xfrm>
            <a:off x="4968751" y="4625989"/>
            <a:ext cx="4703661" cy="902914"/>
          </a:xfrm>
          <a:prstGeom prst="rect">
            <a:avLst/>
          </a:prstGeom>
          <a:solidFill>
            <a:srgbClr val="C9C9C9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defRPr/>
            </a:pPr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4859F12D-D720-41B3-9E4A-3313518AB82C}"/>
              </a:ext>
            </a:extLst>
          </p:cNvPr>
          <p:cNvSpPr/>
          <p:nvPr/>
        </p:nvSpPr>
        <p:spPr>
          <a:xfrm>
            <a:off x="0" y="4625989"/>
            <a:ext cx="4841457" cy="892990"/>
          </a:xfrm>
          <a:prstGeom prst="rect">
            <a:avLst/>
          </a:prstGeom>
          <a:solidFill>
            <a:srgbClr val="C9C9C9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defRPr/>
            </a:pPr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0" name="Down Arrow Callout 31">
            <a:extLst>
              <a:ext uri="{FF2B5EF4-FFF2-40B4-BE49-F238E27FC236}">
                <a16:creationId xmlns="" xmlns:a16="http://schemas.microsoft.com/office/drawing/2014/main" id="{71D86087-25BB-4A42-8F32-BBD127DE3F93}"/>
              </a:ext>
            </a:extLst>
          </p:cNvPr>
          <p:cNvSpPr/>
          <p:nvPr/>
        </p:nvSpPr>
        <p:spPr>
          <a:xfrm>
            <a:off x="3474" y="2185880"/>
            <a:ext cx="4843996" cy="2648791"/>
          </a:xfrm>
          <a:prstGeom prst="downArrowCallout">
            <a:avLst>
              <a:gd name="adj1" fmla="val 23554"/>
              <a:gd name="adj2" fmla="val 10346"/>
              <a:gd name="adj3" fmla="val 10003"/>
              <a:gd name="adj4" fmla="val 89997"/>
            </a:avLst>
          </a:prstGeom>
          <a:solidFill>
            <a:srgbClr val="02B9F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defRPr/>
            </a:pPr>
            <a:endParaRPr lang="en-US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109" y="2434215"/>
            <a:ext cx="49759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проведение краевого вебинара по теме «Критерии оценивания  ИС» </a:t>
            </a:r>
          </a:p>
          <a:p>
            <a:r>
              <a:rPr lang="ru-RU" sz="28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для учителей экспертов</a:t>
            </a:r>
          </a:p>
        </p:txBody>
      </p:sp>
      <p:sp>
        <p:nvSpPr>
          <p:cNvPr id="73" name="Down Arrow Callout 31">
            <a:extLst>
              <a:ext uri="{FF2B5EF4-FFF2-40B4-BE49-F238E27FC236}">
                <a16:creationId xmlns="" xmlns:a16="http://schemas.microsoft.com/office/drawing/2014/main" id="{71D86087-25BB-4A42-8F32-BBD127DE3F93}"/>
              </a:ext>
            </a:extLst>
          </p:cNvPr>
          <p:cNvSpPr/>
          <p:nvPr/>
        </p:nvSpPr>
        <p:spPr>
          <a:xfrm>
            <a:off x="4965277" y="2171494"/>
            <a:ext cx="4722180" cy="2648791"/>
          </a:xfrm>
          <a:prstGeom prst="downArrowCallout">
            <a:avLst>
              <a:gd name="adj1" fmla="val 23554"/>
              <a:gd name="adj2" fmla="val 10346"/>
              <a:gd name="adj3" fmla="val 10003"/>
              <a:gd name="adj4" fmla="val 89997"/>
            </a:avLst>
          </a:prstGeom>
          <a:solidFill>
            <a:srgbClr val="02B9F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defRPr/>
            </a:pPr>
            <a:endParaRPr lang="en-US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081952" y="2435098"/>
            <a:ext cx="42698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предоставление сведений об  участниках ИС в РЦОИ для внесения в РИС </a:t>
            </a:r>
          </a:p>
        </p:txBody>
      </p:sp>
      <p:sp>
        <p:nvSpPr>
          <p:cNvPr id="81" name="Rectangle 57">
            <a:extLst>
              <a:ext uri="{FF2B5EF4-FFF2-40B4-BE49-F238E27FC236}">
                <a16:creationId xmlns="" xmlns:a16="http://schemas.microsoft.com/office/drawing/2014/main" id="{4859F12D-D720-41B3-9E4A-3313518AB82C}"/>
              </a:ext>
            </a:extLst>
          </p:cNvPr>
          <p:cNvSpPr/>
          <p:nvPr/>
        </p:nvSpPr>
        <p:spPr>
          <a:xfrm>
            <a:off x="4935379" y="6618588"/>
            <a:ext cx="4703661" cy="902914"/>
          </a:xfrm>
          <a:prstGeom prst="rect">
            <a:avLst/>
          </a:prstGeom>
          <a:solidFill>
            <a:srgbClr val="C9C9C9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defRPr/>
            </a:pPr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2" name="Rectangle 57">
            <a:extLst>
              <a:ext uri="{FF2B5EF4-FFF2-40B4-BE49-F238E27FC236}">
                <a16:creationId xmlns="" xmlns:a16="http://schemas.microsoft.com/office/drawing/2014/main" id="{4859F12D-D720-41B3-9E4A-3313518AB82C}"/>
              </a:ext>
            </a:extLst>
          </p:cNvPr>
          <p:cNvSpPr/>
          <p:nvPr/>
        </p:nvSpPr>
        <p:spPr>
          <a:xfrm>
            <a:off x="-33372" y="6613282"/>
            <a:ext cx="4841457" cy="902914"/>
          </a:xfrm>
          <a:prstGeom prst="rect">
            <a:avLst/>
          </a:prstGeom>
          <a:solidFill>
            <a:srgbClr val="C9C9C9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defRPr/>
            </a:pPr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7" name="Down Arrow Callout 31">
            <a:extLst>
              <a:ext uri="{FF2B5EF4-FFF2-40B4-BE49-F238E27FC236}">
                <a16:creationId xmlns="" xmlns:a16="http://schemas.microsoft.com/office/drawing/2014/main" id="{71D86087-25BB-4A42-8F32-BBD127DE3F93}"/>
              </a:ext>
            </a:extLst>
          </p:cNvPr>
          <p:cNvSpPr/>
          <p:nvPr/>
        </p:nvSpPr>
        <p:spPr>
          <a:xfrm flipV="1">
            <a:off x="-33372" y="7312819"/>
            <a:ext cx="4842249" cy="2648791"/>
          </a:xfrm>
          <a:prstGeom prst="downArrowCallout">
            <a:avLst>
              <a:gd name="adj1" fmla="val 23554"/>
              <a:gd name="adj2" fmla="val 10346"/>
              <a:gd name="adj3" fmla="val 10003"/>
              <a:gd name="adj4" fmla="val 89997"/>
            </a:avLst>
          </a:prstGeom>
          <a:solidFill>
            <a:srgbClr val="02B9F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defRPr/>
            </a:pPr>
            <a:endParaRPr lang="en-US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8" name="Down Arrow Callout 31">
            <a:extLst>
              <a:ext uri="{FF2B5EF4-FFF2-40B4-BE49-F238E27FC236}">
                <a16:creationId xmlns="" xmlns:a16="http://schemas.microsoft.com/office/drawing/2014/main" id="{71D86087-25BB-4A42-8F32-BBD127DE3F93}"/>
              </a:ext>
            </a:extLst>
          </p:cNvPr>
          <p:cNvSpPr/>
          <p:nvPr/>
        </p:nvSpPr>
        <p:spPr>
          <a:xfrm flipV="1">
            <a:off x="4917850" y="7325298"/>
            <a:ext cx="4707135" cy="2648791"/>
          </a:xfrm>
          <a:prstGeom prst="downArrowCallout">
            <a:avLst>
              <a:gd name="adj1" fmla="val 23554"/>
              <a:gd name="adj2" fmla="val 10346"/>
              <a:gd name="adj3" fmla="val 10003"/>
              <a:gd name="adj4" fmla="val 89997"/>
            </a:avLst>
          </a:prstGeom>
          <a:solidFill>
            <a:srgbClr val="02B9F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defRPr/>
            </a:pPr>
            <a:endParaRPr lang="en-US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289281" y="7910818"/>
            <a:ext cx="3788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передача материалов  ИС </a:t>
            </a:r>
            <a:r>
              <a:rPr lang="ru-RU" sz="2800" b="1" dirty="0" smtClean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из ОО в </a:t>
            </a:r>
            <a:r>
              <a:rPr lang="ru-RU" sz="28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МОУО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02431" y="4817312"/>
            <a:ext cx="270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20 </a:t>
            </a:r>
            <a:r>
              <a:rPr lang="ru-RU" sz="40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января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96756" y="6719472"/>
            <a:ext cx="3120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15 </a:t>
            </a:r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февраля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825614" y="6735365"/>
            <a:ext cx="493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не позднее </a:t>
            </a:r>
            <a:r>
              <a:rPr lang="ru-RU" sz="4000" b="1" dirty="0" smtClean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16 </a:t>
            </a:r>
            <a:r>
              <a:rPr lang="ru-RU" sz="40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февраля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461" y="4760210"/>
            <a:ext cx="5059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28 </a:t>
            </a:r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января </a:t>
            </a:r>
          </a:p>
        </p:txBody>
      </p:sp>
      <p:sp>
        <p:nvSpPr>
          <p:cNvPr id="54" name="Rectangle 57">
            <a:extLst>
              <a:ext uri="{FF2B5EF4-FFF2-40B4-BE49-F238E27FC236}">
                <a16:creationId xmlns="" xmlns:a16="http://schemas.microsoft.com/office/drawing/2014/main" id="{4859F12D-D720-41B3-9E4A-3313518AB82C}"/>
              </a:ext>
            </a:extLst>
          </p:cNvPr>
          <p:cNvSpPr/>
          <p:nvPr/>
        </p:nvSpPr>
        <p:spPr>
          <a:xfrm>
            <a:off x="9798914" y="4611603"/>
            <a:ext cx="4703661" cy="902914"/>
          </a:xfrm>
          <a:prstGeom prst="rect">
            <a:avLst/>
          </a:prstGeom>
          <a:solidFill>
            <a:srgbClr val="C9C9C9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defRPr/>
            </a:pPr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7" name="Down Arrow Callout 31">
            <a:extLst>
              <a:ext uri="{FF2B5EF4-FFF2-40B4-BE49-F238E27FC236}">
                <a16:creationId xmlns="" xmlns:a16="http://schemas.microsoft.com/office/drawing/2014/main" id="{71D86087-25BB-4A42-8F32-BBD127DE3F93}"/>
              </a:ext>
            </a:extLst>
          </p:cNvPr>
          <p:cNvSpPr/>
          <p:nvPr/>
        </p:nvSpPr>
        <p:spPr>
          <a:xfrm>
            <a:off x="9780395" y="2169378"/>
            <a:ext cx="4722180" cy="2648791"/>
          </a:xfrm>
          <a:prstGeom prst="downArrowCallout">
            <a:avLst>
              <a:gd name="adj1" fmla="val 23554"/>
              <a:gd name="adj2" fmla="val 10346"/>
              <a:gd name="adj3" fmla="val 10003"/>
              <a:gd name="adj4" fmla="val 89997"/>
            </a:avLst>
          </a:prstGeom>
          <a:solidFill>
            <a:srgbClr val="02B9F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defRPr/>
            </a:pPr>
            <a:endParaRPr lang="en-US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9" name="Rectangle 57">
            <a:extLst>
              <a:ext uri="{FF2B5EF4-FFF2-40B4-BE49-F238E27FC236}">
                <a16:creationId xmlns="" xmlns:a16="http://schemas.microsoft.com/office/drawing/2014/main" id="{4859F12D-D720-41B3-9E4A-3313518AB82C}"/>
              </a:ext>
            </a:extLst>
          </p:cNvPr>
          <p:cNvSpPr/>
          <p:nvPr/>
        </p:nvSpPr>
        <p:spPr>
          <a:xfrm>
            <a:off x="9765542" y="6604202"/>
            <a:ext cx="4703661" cy="902914"/>
          </a:xfrm>
          <a:prstGeom prst="rect">
            <a:avLst/>
          </a:prstGeom>
          <a:solidFill>
            <a:srgbClr val="C9C9C9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defRPr/>
            </a:pPr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1" name="Down Arrow Callout 31">
            <a:extLst>
              <a:ext uri="{FF2B5EF4-FFF2-40B4-BE49-F238E27FC236}">
                <a16:creationId xmlns="" xmlns:a16="http://schemas.microsoft.com/office/drawing/2014/main" id="{71D86087-25BB-4A42-8F32-BBD127DE3F93}"/>
              </a:ext>
            </a:extLst>
          </p:cNvPr>
          <p:cNvSpPr/>
          <p:nvPr/>
        </p:nvSpPr>
        <p:spPr>
          <a:xfrm flipV="1">
            <a:off x="9762068" y="7327840"/>
            <a:ext cx="4707135" cy="2648791"/>
          </a:xfrm>
          <a:prstGeom prst="downArrowCallout">
            <a:avLst>
              <a:gd name="adj1" fmla="val 23554"/>
              <a:gd name="adj2" fmla="val 10346"/>
              <a:gd name="adj3" fmla="val 10003"/>
              <a:gd name="adj4" fmla="val 89997"/>
            </a:avLst>
          </a:prstGeom>
          <a:solidFill>
            <a:srgbClr val="02B9F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defRPr/>
            </a:pPr>
            <a:endParaRPr lang="en-US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2" name="Rectangle 57">
            <a:extLst>
              <a:ext uri="{FF2B5EF4-FFF2-40B4-BE49-F238E27FC236}">
                <a16:creationId xmlns="" xmlns:a16="http://schemas.microsoft.com/office/drawing/2014/main" id="{4859F12D-D720-41B3-9E4A-3313518AB82C}"/>
              </a:ext>
            </a:extLst>
          </p:cNvPr>
          <p:cNvSpPr/>
          <p:nvPr/>
        </p:nvSpPr>
        <p:spPr>
          <a:xfrm>
            <a:off x="14646606" y="4609488"/>
            <a:ext cx="4467857" cy="902914"/>
          </a:xfrm>
          <a:prstGeom prst="rect">
            <a:avLst/>
          </a:prstGeom>
          <a:solidFill>
            <a:srgbClr val="C9C9C9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defRPr/>
            </a:pPr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3" name="Down Arrow Callout 31">
            <a:extLst>
              <a:ext uri="{FF2B5EF4-FFF2-40B4-BE49-F238E27FC236}">
                <a16:creationId xmlns="" xmlns:a16="http://schemas.microsoft.com/office/drawing/2014/main" id="{71D86087-25BB-4A42-8F32-BBD127DE3F93}"/>
              </a:ext>
            </a:extLst>
          </p:cNvPr>
          <p:cNvSpPr/>
          <p:nvPr/>
        </p:nvSpPr>
        <p:spPr>
          <a:xfrm>
            <a:off x="14628087" y="2169379"/>
            <a:ext cx="4485448" cy="2648791"/>
          </a:xfrm>
          <a:prstGeom prst="downArrowCallout">
            <a:avLst>
              <a:gd name="adj1" fmla="val 23554"/>
              <a:gd name="adj2" fmla="val 10346"/>
              <a:gd name="adj3" fmla="val 10003"/>
              <a:gd name="adj4" fmla="val 89997"/>
            </a:avLst>
          </a:prstGeom>
          <a:solidFill>
            <a:srgbClr val="02B9F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defRPr/>
            </a:pPr>
            <a:endParaRPr lang="en-US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4" name="Rectangle 57">
            <a:extLst>
              <a:ext uri="{FF2B5EF4-FFF2-40B4-BE49-F238E27FC236}">
                <a16:creationId xmlns="" xmlns:a16="http://schemas.microsoft.com/office/drawing/2014/main" id="{4859F12D-D720-41B3-9E4A-3313518AB82C}"/>
              </a:ext>
            </a:extLst>
          </p:cNvPr>
          <p:cNvSpPr/>
          <p:nvPr/>
        </p:nvSpPr>
        <p:spPr>
          <a:xfrm>
            <a:off x="14613234" y="6602087"/>
            <a:ext cx="4467857" cy="902914"/>
          </a:xfrm>
          <a:prstGeom prst="rect">
            <a:avLst/>
          </a:prstGeom>
          <a:solidFill>
            <a:srgbClr val="C9C9C9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defRPr/>
            </a:pPr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5" name="Down Arrow Callout 31">
            <a:extLst>
              <a:ext uri="{FF2B5EF4-FFF2-40B4-BE49-F238E27FC236}">
                <a16:creationId xmlns="" xmlns:a16="http://schemas.microsoft.com/office/drawing/2014/main" id="{71D86087-25BB-4A42-8F32-BBD127DE3F93}"/>
              </a:ext>
            </a:extLst>
          </p:cNvPr>
          <p:cNvSpPr/>
          <p:nvPr/>
        </p:nvSpPr>
        <p:spPr>
          <a:xfrm flipV="1">
            <a:off x="14609760" y="7296316"/>
            <a:ext cx="4471157" cy="2648791"/>
          </a:xfrm>
          <a:prstGeom prst="downArrowCallout">
            <a:avLst>
              <a:gd name="adj1" fmla="val 23554"/>
              <a:gd name="adj2" fmla="val 10346"/>
              <a:gd name="adj3" fmla="val 10003"/>
              <a:gd name="adj4" fmla="val 89997"/>
            </a:avLst>
          </a:prstGeom>
          <a:solidFill>
            <a:srgbClr val="02B9F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defRPr/>
            </a:pPr>
            <a:endParaRPr lang="en-US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146264" y="2445476"/>
            <a:ext cx="31098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итоговое собеседование </a:t>
            </a:r>
          </a:p>
          <a:p>
            <a:r>
              <a:rPr lang="ru-RU" sz="28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в основной день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092573" y="4760210"/>
            <a:ext cx="3094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9 </a:t>
            </a:r>
            <a:r>
              <a:rPr lang="ru-RU" sz="40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февраля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881395" y="6691556"/>
            <a:ext cx="8486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не позднее </a:t>
            </a:r>
            <a:r>
              <a:rPr lang="ru-RU" sz="4000" b="1" dirty="0" smtClean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17 </a:t>
            </a:r>
            <a:r>
              <a:rPr lang="ru-RU" sz="40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февраля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4958455" y="2509797"/>
            <a:ext cx="36647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проверка ответов участников ИС </a:t>
            </a:r>
            <a:r>
              <a:rPr lang="ru-RU" sz="2800" b="1" dirty="0" smtClean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в </a:t>
            </a:r>
            <a:r>
              <a:rPr lang="ru-RU" sz="28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ОО 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14668780" y="7617722"/>
            <a:ext cx="39210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повторная проверка ИС только после повторного «незачета»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089134" y="4675426"/>
            <a:ext cx="5403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10 </a:t>
            </a:r>
            <a:r>
              <a:rPr lang="ru-RU" sz="40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– </a:t>
            </a:r>
            <a:r>
              <a:rPr lang="ru-RU" sz="4000" b="1" dirty="0" smtClean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14 </a:t>
            </a:r>
            <a:r>
              <a:rPr lang="ru-RU" sz="40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февраля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4377970" y="6617412"/>
            <a:ext cx="5048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после </a:t>
            </a:r>
            <a:r>
              <a:rPr lang="ru-RU" sz="4000" b="1" dirty="0" smtClean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9 </a:t>
            </a:r>
            <a:r>
              <a:rPr lang="ru-RU" sz="40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марта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28166" y="7791076"/>
            <a:ext cx="39137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ознакомление с результатами ИС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0563081" y="7928213"/>
            <a:ext cx="36146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передача в материалов ИС </a:t>
            </a:r>
            <a:r>
              <a:rPr lang="ru-RU" sz="2800" b="1" dirty="0" smtClean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из МОУО в </a:t>
            </a:r>
            <a:r>
              <a:rPr lang="ru-RU" sz="28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РЦОИ </a:t>
            </a:r>
          </a:p>
        </p:txBody>
      </p:sp>
    </p:spTree>
    <p:extLst>
      <p:ext uri="{BB962C8B-B14F-4D97-AF65-F5344CB8AC3E}">
        <p14:creationId xmlns:p14="http://schemas.microsoft.com/office/powerpoint/2010/main" val="167651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8" name="Прямая соединительная линия 217"/>
          <p:cNvCxnSpPr/>
          <p:nvPr/>
        </p:nvCxnSpPr>
        <p:spPr>
          <a:xfrm flipH="1" flipV="1">
            <a:off x="1506728" y="7951115"/>
            <a:ext cx="281552" cy="3094256"/>
          </a:xfrm>
          <a:prstGeom prst="line">
            <a:avLst/>
          </a:prstGeom>
          <a:solidFill>
            <a:srgbClr val="E1CD90"/>
          </a:solidFill>
          <a:ln w="57150">
            <a:solidFill>
              <a:srgbClr val="02B9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Прямая соединительная линия 214"/>
          <p:cNvCxnSpPr/>
          <p:nvPr/>
        </p:nvCxnSpPr>
        <p:spPr>
          <a:xfrm flipH="1">
            <a:off x="1596571" y="5934194"/>
            <a:ext cx="1821128" cy="1541304"/>
          </a:xfrm>
          <a:prstGeom prst="line">
            <a:avLst/>
          </a:prstGeom>
          <a:solidFill>
            <a:srgbClr val="E1CD90"/>
          </a:solidFill>
          <a:ln w="57150">
            <a:solidFill>
              <a:srgbClr val="02B9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Прямая соединительная линия 198"/>
          <p:cNvCxnSpPr/>
          <p:nvPr/>
        </p:nvCxnSpPr>
        <p:spPr>
          <a:xfrm>
            <a:off x="1596571" y="4703662"/>
            <a:ext cx="1596572" cy="828383"/>
          </a:xfrm>
          <a:prstGeom prst="line">
            <a:avLst/>
          </a:prstGeom>
          <a:solidFill>
            <a:srgbClr val="E1CD90"/>
          </a:solidFill>
          <a:ln w="57150">
            <a:solidFill>
              <a:srgbClr val="02B9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62299" y="188020"/>
            <a:ext cx="88431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052427"/>
                </a:solidFill>
                <a:cs typeface="Segoe UI Semilight" panose="020B0402040204020203" pitchFamily="34" charset="0"/>
              </a:rPr>
              <a:t>ОТВЕТСТВЕННОСТЬ МОУО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4918" y="2116876"/>
            <a:ext cx="139992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назначить специалиста в МОУО, ответственного за проведение ИС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811030" y="5103267"/>
            <a:ext cx="150915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обеспечить независимое наблюдение за проведением ИС  </a:t>
            </a:r>
          </a:p>
          <a:p>
            <a:r>
              <a:rPr lang="ru-RU" sz="40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в каждой школе или месте проведения  </a:t>
            </a:r>
            <a:r>
              <a:rPr lang="ru-RU" sz="36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(директора ОО, специалисты МОУО, методисты, родители)</a:t>
            </a:r>
            <a:endParaRPr lang="ru-RU" sz="4000" b="1" dirty="0">
              <a:solidFill>
                <a:srgbClr val="052427"/>
              </a:solidFill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5869" y="4043131"/>
            <a:ext cx="16357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определить места проведения ИС: школа и (или) место проведения</a:t>
            </a:r>
          </a:p>
        </p:txBody>
      </p:sp>
      <p:cxnSp>
        <p:nvCxnSpPr>
          <p:cNvPr id="195" name="Прямая соединительная линия 194"/>
          <p:cNvCxnSpPr/>
          <p:nvPr/>
        </p:nvCxnSpPr>
        <p:spPr>
          <a:xfrm>
            <a:off x="-14514" y="2684941"/>
            <a:ext cx="2256971" cy="0"/>
          </a:xfrm>
          <a:prstGeom prst="line">
            <a:avLst/>
          </a:prstGeom>
          <a:solidFill>
            <a:srgbClr val="E1CD90"/>
          </a:solidFill>
          <a:ln w="57150">
            <a:solidFill>
              <a:srgbClr val="02B9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2108381" y="7408916"/>
            <a:ext cx="1636585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контролировать готовность школ и мест проведения ИС (актуальные данные в РИС, </a:t>
            </a:r>
            <a:r>
              <a:rPr lang="ru-RU" sz="4000" b="1" dirty="0" smtClean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готовность </a:t>
            </a:r>
            <a:r>
              <a:rPr lang="ru-RU" sz="40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техники) </a:t>
            </a:r>
          </a:p>
          <a:p>
            <a:r>
              <a:rPr lang="ru-RU" sz="4000" b="1" i="1" dirty="0">
                <a:solidFill>
                  <a:srgbClr val="02B9F3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после </a:t>
            </a:r>
            <a:r>
              <a:rPr lang="ru-RU" sz="4000" b="1" i="1" dirty="0" smtClean="0">
                <a:solidFill>
                  <a:srgbClr val="02B9F3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28 </a:t>
            </a:r>
            <a:r>
              <a:rPr lang="ru-RU" sz="4000" b="1" i="1" dirty="0">
                <a:solidFill>
                  <a:srgbClr val="02B9F3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января изменить сведения об участниках ИС в РИС (исправить ошибки в ФИО, удалить выбывших или добавить прибывших участников) НЕВОЗМОЖНО</a:t>
            </a:r>
          </a:p>
        </p:txBody>
      </p:sp>
      <p:cxnSp>
        <p:nvCxnSpPr>
          <p:cNvPr id="197" name="Прямая соединительная линия 196"/>
          <p:cNvCxnSpPr/>
          <p:nvPr/>
        </p:nvCxnSpPr>
        <p:spPr>
          <a:xfrm flipH="1">
            <a:off x="1596571" y="2942208"/>
            <a:ext cx="928499" cy="1253791"/>
          </a:xfrm>
          <a:prstGeom prst="line">
            <a:avLst/>
          </a:prstGeom>
          <a:solidFill>
            <a:srgbClr val="E1CD90"/>
          </a:solidFill>
          <a:ln w="57150">
            <a:solidFill>
              <a:srgbClr val="02B9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2100455" y="2508548"/>
            <a:ext cx="606180" cy="61005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6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266723" y="4144804"/>
            <a:ext cx="606180" cy="61005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6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2968740" y="5440155"/>
            <a:ext cx="606180" cy="61005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6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198713" y="7408916"/>
            <a:ext cx="606180" cy="61005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6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2" name="TextBox 201"/>
          <p:cNvSpPr txBox="1"/>
          <p:nvPr/>
        </p:nvSpPr>
        <p:spPr>
          <a:xfrm>
            <a:off x="1273126" y="4140175"/>
            <a:ext cx="592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333F50"/>
                </a:solidFill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066675" y="2509360"/>
            <a:ext cx="592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333F50"/>
                </a:solidFill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975688" y="5454933"/>
            <a:ext cx="592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333F50"/>
                </a:solidFill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03240" y="7425526"/>
            <a:ext cx="592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333F50"/>
                </a:solidFill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468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3631</TotalTime>
  <Words>1447</Words>
  <Application>Microsoft Office PowerPoint</Application>
  <PresentationFormat>Произвольный</PresentationFormat>
  <Paragraphs>325</Paragraphs>
  <Slides>18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6" baseType="lpstr">
      <vt:lpstr>Calibri Light</vt:lpstr>
      <vt:lpstr>Calibri</vt:lpstr>
      <vt:lpstr>Century Gothic</vt:lpstr>
      <vt:lpstr>Segoe UI Semilight</vt:lpstr>
      <vt:lpstr>Franklin Gothic Demi Cond</vt:lpstr>
      <vt:lpstr>Cambria</vt:lpstr>
      <vt:lpstr>Bebas Neue Bold</vt:lpstr>
      <vt:lpstr>Arial</vt:lpstr>
      <vt:lpstr>Times New Roman</vt:lpstr>
      <vt:lpstr>Courier New</vt:lpstr>
      <vt:lpstr>Franklin Gothic Demi</vt:lpstr>
      <vt:lpstr>Franklin Gothic Book</vt:lpstr>
      <vt:lpstr>Arial Narrow</vt:lpstr>
      <vt:lpstr>Roboto Condensed</vt:lpstr>
      <vt:lpstr>Roboto Thin</vt:lpstr>
      <vt:lpstr>Roboto</vt:lpstr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K204</dc:creator>
  <cp:lastModifiedBy>USER</cp:lastModifiedBy>
  <cp:revision>538</cp:revision>
  <cp:lastPrinted>2022-01-19T06:15:46Z</cp:lastPrinted>
  <dcterms:created xsi:type="dcterms:W3CDTF">2019-11-21T07:25:18Z</dcterms:created>
  <dcterms:modified xsi:type="dcterms:W3CDTF">2022-01-19T06:24:15Z</dcterms:modified>
</cp:coreProperties>
</file>