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902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A948-798F-490C-8D0D-62FDA95BF269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816B-8D36-44E4-A604-628BFDAA9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2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33D-32B1-458B-92F8-ACC99F2A2E0C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9DFC-6BEC-440F-8C2A-53C67E907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018-840D-4AFD-B7EB-ECC66E5F5DD6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DBD-FE5E-4FEF-B261-25A13AFCC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97C5-1CF6-4B10-BBA3-037D788050E6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1D4-86C5-4A24-AFCB-FD9D80571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AC95-5AEA-4FF5-8890-E3318992AB69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7FDA-7EC8-43D4-8633-7928BD039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BBDF-3180-46EA-95D4-E75A291BC61D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84E-D658-4A26-B517-4A7654510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9804-3DFA-4A79-AD48-1466A91E63DA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EDC7-9E0A-4683-9742-711455AB9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D35D-E990-4A82-AB56-320499D12A6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A54E-6BE5-499A-98C3-5A16A487D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4132-4272-4F4C-B757-802A6A10770C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4B1B-23E1-48A7-A4A3-19721D173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BC46-17AC-4C3C-88E3-DA706E912370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5060-791F-4329-93E9-989FC3B96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F030-6F89-4055-B041-CD35671FEB83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6FE-D432-4C06-AAFD-7E3893BEF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1416-5CE6-43E1-9E36-9E522DA3C418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0A8DF-5D3F-482C-9135-5ECAA1027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11362544" cy="5775158"/>
          </a:xfrm>
        </p:spPr>
        <p:txBody>
          <a:bodyPr anchor="ctr"/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пришельцы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840" y="889999"/>
            <a:ext cx="9144000" cy="1107243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3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qna.center/storage/photos/klavaivanova17/11722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0022" y="0"/>
            <a:ext cx="4973052" cy="66307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91728" y="416403"/>
            <a:ext cx="6569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латинского слова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гладиус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(меч, шпага)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произошло название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цветка гладиолус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2.wp.com/krrot.net/wp-content/uploads/2018/01/image003-3-1024x1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7514" y="649705"/>
            <a:ext cx="5823282" cy="58232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09348" y="106046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Название цветка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тюльпан пришло к нам из Франции, а французы позаимствовали его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Персии.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Цветок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тюльпана напоминает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повязку на голове —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тюрбан.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узнать слова-пришельцы?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7853" y="1203158"/>
            <a:ext cx="9885946" cy="565484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Многие слова-пришельцы мы можем узнать по разным признакам. Например, русских слов, которые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начинались бы с буквы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очень мало (ах, ахать, аи,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ау), остальные слова, начинающиеся с а, пришли </a:t>
            </a:r>
          </a:p>
          <a:p>
            <a:pPr indent="-60325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нам из других языков.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вы встретите в слове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букву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знайте, что это слово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нерусское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фонарь, фрукт, лифт, арифметика, кефир, фикус, графин и др.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встречается тоже в основном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словах нерусского происхождения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этаж, экран, экскаватор. Русскими будут  слова: эх, эй,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эхать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1284" y="360947"/>
            <a:ext cx="9744397" cy="6015790"/>
          </a:xfrm>
        </p:spPr>
        <p:txBody>
          <a:bodyPr/>
          <a:lstStyle/>
          <a:p>
            <a:pPr marL="571500" indent="584200" algn="l"/>
            <a:r>
              <a:rPr lang="ru-RU" sz="4400" dirty="0" smtClean="0">
                <a:latin typeface="AnastasiaScript" pitchFamily="2" charset="0"/>
              </a:rPr>
              <a:t>Любые новые предметы, явления объективной действительности вызывают к жизни новые слова. Однако эти новые наименования не только создаются на базе собственного строительного материала (лунник, прилуниться, приводниться, вертолетчик и др.), но и заимствуются </a:t>
            </a:r>
            <a:r>
              <a:rPr lang="ru-RU" sz="4400" dirty="0" smtClean="0">
                <a:latin typeface="AnastasiaScript" pitchFamily="2" charset="0"/>
              </a:rPr>
              <a:t>из </a:t>
            </a:r>
            <a:r>
              <a:rPr lang="ru-RU" sz="4400" dirty="0" smtClean="0">
                <a:latin typeface="AnastasiaScript" pitchFamily="2" charset="0"/>
              </a:rPr>
              <a:t>других  языков</a:t>
            </a:r>
            <a:r>
              <a:rPr lang="ru-RU" sz="4400" dirty="0" smtClean="0">
                <a:latin typeface="Agatha-Modern" pitchFamily="34" charset="0"/>
              </a:rPr>
              <a:t>.</a:t>
            </a:r>
            <a:r>
              <a:rPr lang="ru-RU" sz="4800" dirty="0" smtClean="0">
                <a:latin typeface="Agatha-Modern" pitchFamily="34" charset="0"/>
              </a:rPr>
              <a:t>.</a:t>
            </a:r>
            <a:endParaRPr lang="ru-RU" sz="4800" dirty="0">
              <a:latin typeface="Agatha-Modern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2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isitsiberia.info/assets/images/resources/1664/file-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0337" y="409073"/>
            <a:ext cx="4547937" cy="3031958"/>
          </a:xfrm>
          <a:prstGeom prst="rect">
            <a:avLst/>
          </a:prstGeom>
          <a:noFill/>
        </p:spPr>
      </p:pic>
      <p:pic>
        <p:nvPicPr>
          <p:cNvPr id="3076" name="Picture 4" descr="https://www.oxford-fabric.com/wp-content/uploads/2016/03/Nylon-420D-Oxfor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64905" y="385011"/>
            <a:ext cx="3128212" cy="3128212"/>
          </a:xfrm>
          <a:prstGeom prst="rect">
            <a:avLst/>
          </a:prstGeom>
          <a:noFill/>
        </p:spPr>
      </p:pic>
      <p:pic>
        <p:nvPicPr>
          <p:cNvPr id="3078" name="Picture 6" descr="https://viline.tv/puteshestvie/yii2images/images/image-by-item-and-alias?item=Article1523&amp;amp;dirtyAlias=761fe6e5d8-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65049" y="3466717"/>
            <a:ext cx="4608930" cy="3078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5958" y="3537284"/>
            <a:ext cx="2791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Кэмпинг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728" y="649705"/>
            <a:ext cx="252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Нейлон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2421" y="5005137"/>
            <a:ext cx="2454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Хобби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t3.ggpht.com/a/AGF-l7_Sp2XgFNsxKdJKW5UQE02tdi01KZ0ikxbLrg=s900-c-k-c0xffffffff-no-rj-m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6525" y="385012"/>
            <a:ext cx="3862972" cy="3862972"/>
          </a:xfrm>
          <a:prstGeom prst="rect">
            <a:avLst/>
          </a:prstGeom>
          <a:noFill/>
        </p:spPr>
      </p:pic>
      <p:pic>
        <p:nvPicPr>
          <p:cNvPr id="2052" name="Picture 4" descr="http://sladkovoart.ru/assets/images/institution/MAYK-Ovation/news/2017/11-17/20-11-17/s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48881" y="2177716"/>
            <a:ext cx="428625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4283242"/>
            <a:ext cx="387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Мотороллер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63" y="1155032"/>
            <a:ext cx="3826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Шлягер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life.ru.com/wp-content/uploads/2019/06/varen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6352" y="417011"/>
            <a:ext cx="4404069" cy="4949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727032"/>
            <a:ext cx="286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Джем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buhta3a9.ru/pictures/product/big/6655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3553" y="465222"/>
            <a:ext cx="4876799" cy="4876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21116" y="5606716"/>
            <a:ext cx="423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Конфитюр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9705" y="0"/>
            <a:ext cx="5370095" cy="6176963"/>
          </a:xfrm>
        </p:spPr>
        <p:txBody>
          <a:bodyPr/>
          <a:lstStyle/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 ночей и дней в неделе.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Семь вещей у вас в портфеле: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Промокашка и тетрадь,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перо, чтобы писать,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резинка, чтобы пятна 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Подчищала аккуратно, 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пенал, и карандаш, 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букварь — приятель ваш.</a:t>
            </a:r>
          </a:p>
          <a:p>
            <a:pPr indent="-60325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С.Я.Маршак</a:t>
            </a:r>
          </a:p>
          <a:p>
            <a:endParaRPr lang="ru-RU" dirty="0">
              <a:latin typeface="Agatha-Modern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19537" y="0"/>
            <a:ext cx="5434263" cy="6858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Тетрадь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слово не русское, 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греческое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 означает оно «сложенный вчетверо».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Пенал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тоже нерусское слово, пришло оно к нам из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латин­ского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языка. Слово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перо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по-латыни будет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пенна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произошло от тюркского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что означает «черный», и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таш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камень».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1906877/pub_5d85f9c579c26e00adf2a9c6_5d85feb99515ee00ad30f597/scale_12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07" y="0"/>
            <a:ext cx="5775158" cy="3850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66273" y="3898231"/>
            <a:ext cx="53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газета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пришло из Италии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schegl.vsevobr.ru/images/articles/2018-2019/%D0%A3%D1%80%D0%B0_%D0%BA%D0%B0%D0%BD%D0%B8%D0%BA%D1%83%D0%BB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6299" y="0"/>
            <a:ext cx="5433625" cy="3826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56421" y="3811012"/>
            <a:ext cx="4981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каникулы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»—по-латыни — «собачка, щенок». Если перевести это слово на русский язык, то получатся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собачьи дни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pdb/963327/ed4b0302-6597-43b5-a4f3-24a84bdb9e34/s12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65191"/>
            <a:ext cx="4344236" cy="2896157"/>
          </a:xfrm>
          <a:prstGeom prst="rect">
            <a:avLst/>
          </a:prstGeom>
          <a:noFill/>
        </p:spPr>
      </p:pic>
      <p:sp>
        <p:nvSpPr>
          <p:cNvPr id="25604" name="AutoShape 4" descr="https://static.stnet.ch/offers/images/208a536d-5d94-4c80-8882-c1172d2510f8-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static.stnet.ch/offers/images/208a536d-5d94-4c80-8882-c1172d2510f8-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s://obj.altapress.ru/picture/264093/936x5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6557" y="657560"/>
            <a:ext cx="4788228" cy="2711283"/>
          </a:xfrm>
          <a:prstGeom prst="rect">
            <a:avLst/>
          </a:prstGeom>
          <a:noFill/>
        </p:spPr>
      </p:pic>
      <p:pic>
        <p:nvPicPr>
          <p:cNvPr id="25610" name="Picture 10" descr="http://img.animal-photos.ru/wildboars/wildboar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53851" y="2775283"/>
            <a:ext cx="4211053" cy="28073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67263" y="0"/>
            <a:ext cx="668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тюркских народов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011" y="3509028"/>
            <a:ext cx="3453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Барсук от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тюрс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борсук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что означает «серый зверек»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0127" y="3436839"/>
            <a:ext cx="39104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Сурок означает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«свистун»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3606" y="5650650"/>
            <a:ext cx="604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Кабан — «дикая свинья»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avatars.mds.yandex.net/get-pdb/1381440/c92d0a6b-1336-4c34-9c10-038c57965ce7/s1200?webp=fal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6589" y="649705"/>
            <a:ext cx="5534526" cy="5534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92253" y="1030525"/>
            <a:ext cx="41243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 (греческое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слово) означает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«звезда».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ss_lang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uss_lang.potx" id="{66FD8C36-6A30-4EF1-8AAA-B465512219E1}" vid="{BB98C949-C53E-482F-866F-36550AE01F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D7926C5C2CB8448894203D3C25610B" ma:contentTypeVersion="3" ma:contentTypeDescription="Создание документа." ma:contentTypeScope="" ma:versionID="81067e7002569addd061d0e9b21ddc0f">
  <xsd:schema xmlns:xsd="http://www.w3.org/2001/XMLSchema" xmlns:xs="http://www.w3.org/2001/XMLSchema" xmlns:p="http://schemas.microsoft.com/office/2006/metadata/properties" xmlns:ns2="4710de76-430e-4388-8136-37934475eb36" targetNamespace="http://schemas.microsoft.com/office/2006/metadata/properties" ma:root="true" ma:fieldsID="775c6c16a116f1389680a9031b68df82" ns2:_="">
    <xsd:import namespace="4710de76-430e-4388-8136-37934475eb3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0de76-430e-4388-8136-37934475eb3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710de76-430e-4388-8136-37934475eb36" xsi:nil="true"/>
  </documentManagement>
</p:properties>
</file>

<file path=customXml/itemProps1.xml><?xml version="1.0" encoding="utf-8"?>
<ds:datastoreItem xmlns:ds="http://schemas.openxmlformats.org/officeDocument/2006/customXml" ds:itemID="{C166592B-4934-4E7F-9337-886BEB688010}"/>
</file>

<file path=customXml/itemProps2.xml><?xml version="1.0" encoding="utf-8"?>
<ds:datastoreItem xmlns:ds="http://schemas.openxmlformats.org/officeDocument/2006/customXml" ds:itemID="{04071220-E6A1-4600-A01C-FA2669830E51}"/>
</file>

<file path=customXml/itemProps3.xml><?xml version="1.0" encoding="utf-8"?>
<ds:datastoreItem xmlns:ds="http://schemas.openxmlformats.org/officeDocument/2006/customXml" ds:itemID="{0287C13E-4379-4B38-B118-004E8E96FC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332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Russ_lang</vt:lpstr>
      <vt:lpstr>Слова –  пришельцы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узнать слова-пришельцы?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Алфавит: от кириллицы до наших дней</dc:title>
  <dc:creator>Титов Роман Васильевич</dc:creator>
  <cp:lastModifiedBy>Лена</cp:lastModifiedBy>
  <cp:revision>13</cp:revision>
  <dcterms:created xsi:type="dcterms:W3CDTF">2014-08-09T18:04:02Z</dcterms:created>
  <dcterms:modified xsi:type="dcterms:W3CDTF">2022-03-16T20:20:33Z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0x010100B5D7926C5C2CB8448894203D3C25610B</vt:lpwstr>
  </property>
</Properties>
</file>