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79" r:id="rId5"/>
    <p:sldId id="258" r:id="rId6"/>
    <p:sldId id="291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9" r:id="rId15"/>
    <p:sldId id="274" r:id="rId16"/>
    <p:sldId id="276" r:id="rId17"/>
    <p:sldId id="288" r:id="rId18"/>
    <p:sldId id="289" r:id="rId19"/>
    <p:sldId id="282" r:id="rId20"/>
    <p:sldId id="284" r:id="rId21"/>
    <p:sldId id="285" r:id="rId22"/>
    <p:sldId id="286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B67556-C513-4D29-ABC1-0DF81C6CE106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B67556-C513-4D29-ABC1-0DF81C6CE106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B67556-C513-4D29-ABC1-0DF81C6CE106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1B67556-C513-4D29-ABC1-0DF81C6CE106}" type="datetimeFigureOut">
              <a:rPr lang="ru-RU" smtClean="0"/>
              <a:pPr/>
              <a:t>06.04.2016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988840"/>
            <a:ext cx="7200800" cy="2868168"/>
          </a:xfrm>
        </p:spPr>
        <p:txBody>
          <a:bodyPr/>
          <a:lstStyle/>
          <a:p>
            <a:pPr algn="ctr"/>
            <a:r>
              <a:rPr lang="ru-RU" sz="9600" dirty="0" smtClean="0">
                <a:solidFill>
                  <a:srgbClr val="00B0F0"/>
                </a:solidFill>
              </a:rPr>
              <a:t>МЫ </a:t>
            </a:r>
            <a:r>
              <a:rPr lang="ru-RU" sz="7200" dirty="0" smtClean="0">
                <a:solidFill>
                  <a:srgbClr val="00B0F0"/>
                </a:solidFill>
              </a:rPr>
              <a:t/>
            </a:r>
            <a:br>
              <a:rPr lang="ru-RU" sz="7200" dirty="0" smtClean="0">
                <a:solidFill>
                  <a:srgbClr val="00B0F0"/>
                </a:solidFill>
              </a:rPr>
            </a:br>
            <a:r>
              <a:rPr lang="ru-RU" sz="7200" dirty="0" smtClean="0">
                <a:solidFill>
                  <a:srgbClr val="00B0F0"/>
                </a:solidFill>
              </a:rPr>
              <a:t>ГОТОВЫ  К</a:t>
            </a:r>
            <a:r>
              <a:rPr lang="ru-RU" sz="9600" dirty="0" smtClean="0">
                <a:solidFill>
                  <a:srgbClr val="00B0F0"/>
                </a:solidFill>
              </a:rPr>
              <a:t>  ГТО</a:t>
            </a:r>
            <a:endParaRPr lang="ru-RU" sz="9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Норматив ГТО «прыжки в длину с места»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Техника прыжка в длину с места делится на:</a:t>
            </a:r>
          </a:p>
          <a:p>
            <a:r>
              <a:rPr lang="ru-RU" dirty="0" smtClean="0"/>
              <a:t>Подготовку к отталкиванию</a:t>
            </a:r>
          </a:p>
          <a:p>
            <a:r>
              <a:rPr lang="ru-RU" dirty="0" smtClean="0"/>
              <a:t>Отталкивание</a:t>
            </a:r>
          </a:p>
          <a:p>
            <a:r>
              <a:rPr lang="ru-RU" dirty="0" smtClean="0"/>
              <a:t>Полет</a:t>
            </a:r>
          </a:p>
          <a:p>
            <a:r>
              <a:rPr lang="ru-RU" dirty="0" smtClean="0"/>
              <a:t>Приземление </a:t>
            </a:r>
            <a:endParaRPr lang="ru-RU" dirty="0"/>
          </a:p>
        </p:txBody>
      </p:sp>
      <p:pic>
        <p:nvPicPr>
          <p:cNvPr id="3074" name="Picture 2" descr="C:\Users\Ждановы\Desktop\ref-2_865276534-9045.cool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071942"/>
            <a:ext cx="4857784" cy="221056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Норматив ГТО «метание мяча»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Держание мяча: указательный, средний, безымянный пальцы размещены сзади мяча, а большой и мизинец поддерживают мяч сбоку. Рука, удерживающая снаряд, не напряжена. </a:t>
            </a:r>
          </a:p>
          <a:p>
            <a:pPr>
              <a:buNone/>
            </a:pPr>
            <a:r>
              <a:rPr lang="ru-RU" dirty="0" smtClean="0"/>
              <a:t>Техника метания мяча состоит из:</a:t>
            </a:r>
          </a:p>
          <a:p>
            <a:r>
              <a:rPr lang="ru-RU" dirty="0" smtClean="0"/>
              <a:t>Держание мяча</a:t>
            </a:r>
          </a:p>
          <a:p>
            <a:r>
              <a:rPr lang="ru-RU" dirty="0" smtClean="0"/>
              <a:t>Замаха</a:t>
            </a:r>
          </a:p>
          <a:p>
            <a:r>
              <a:rPr lang="ru-RU" dirty="0" smtClean="0"/>
              <a:t>Броска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 descr="C:\Users\Ждановы\Desktop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903" y="4214818"/>
            <a:ext cx="4093200" cy="17085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Норматив ГТО «подтягивание на перекладине»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 юношей используется подтягивание на высокой перекладине. Существует 2 вида подтягивания:</a:t>
            </a:r>
          </a:p>
          <a:p>
            <a:r>
              <a:rPr lang="ru-RU" dirty="0" smtClean="0"/>
              <a:t>Подтягивания прямым хватом</a:t>
            </a:r>
          </a:p>
          <a:p>
            <a:r>
              <a:rPr lang="ru-RU" dirty="0" smtClean="0"/>
              <a:t>Подтягивания обратным хватом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У девушек используется подтягивание на низкой перекладине. 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Норматив ГТО «подтягивание на перекладине»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Подтягивания прямым хватом</a:t>
            </a:r>
          </a:p>
          <a:p>
            <a:pPr>
              <a:buNone/>
            </a:pPr>
            <a:r>
              <a:rPr lang="ru-RU" sz="2000" dirty="0" smtClean="0"/>
              <a:t>Традиционный вариант. </a:t>
            </a:r>
            <a:r>
              <a:rPr lang="ru-RU" sz="2000" u="sng" dirty="0" smtClean="0"/>
              <a:t>Основной акцент: </a:t>
            </a:r>
            <a:r>
              <a:rPr lang="ru-RU" sz="2000" dirty="0" smtClean="0"/>
              <a:t>на мышцы спины и предплечье</a:t>
            </a:r>
          </a:p>
          <a:p>
            <a:pPr>
              <a:buNone/>
            </a:pPr>
            <a:r>
              <a:rPr lang="ru-RU" sz="2000" u="sng" dirty="0" smtClean="0"/>
              <a:t>Исполнение:</a:t>
            </a:r>
            <a:r>
              <a:rPr lang="ru-RU" sz="2000" dirty="0" smtClean="0"/>
              <a:t> возьмитесь за перекладину хватом, равным ширине плеч. Повисни, немного прогнув спину и скрестив ноги. Подтягивайся, сводя лопатки и стараясь коснуться перекладины верхом груди. Когда отпускаешься в нижней точке полностью выпрямляй руки.</a:t>
            </a:r>
          </a:p>
          <a:p>
            <a:r>
              <a:rPr lang="ru-RU" sz="2400" dirty="0" smtClean="0"/>
              <a:t>Подтягивания обратным хватом</a:t>
            </a:r>
          </a:p>
          <a:p>
            <a:pPr>
              <a:buNone/>
            </a:pPr>
            <a:r>
              <a:rPr lang="ru-RU" sz="2000" dirty="0" smtClean="0"/>
              <a:t>Этот вариант легче предыдущего. Основной акцент: широчайшие мышцы спины и бицепсы</a:t>
            </a:r>
          </a:p>
          <a:p>
            <a:pPr>
              <a:buNone/>
            </a:pPr>
            <a:r>
              <a:rPr lang="ru-RU" sz="2000" dirty="0" smtClean="0"/>
              <a:t>Исполнение: хват, равный ширине плеч, только ладони на </a:t>
            </a:r>
          </a:p>
          <a:p>
            <a:pPr>
              <a:buNone/>
            </a:pPr>
            <a:r>
              <a:rPr lang="ru-RU" sz="2000" dirty="0" smtClean="0"/>
              <a:t>себя. Подтягивайся, придерживаясь тех же правил</a:t>
            </a:r>
            <a:endParaRPr lang="ru-RU" sz="2000" dirty="0"/>
          </a:p>
        </p:txBody>
      </p:sp>
      <p:pic>
        <p:nvPicPr>
          <p:cNvPr id="5122" name="Picture 2" descr="C:\Users\Ждановы\Desktop\ex04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143116"/>
            <a:ext cx="1546224" cy="1546224"/>
          </a:xfrm>
          <a:prstGeom prst="rect">
            <a:avLst/>
          </a:prstGeom>
          <a:noFill/>
        </p:spPr>
      </p:pic>
      <p:pic>
        <p:nvPicPr>
          <p:cNvPr id="5123" name="Picture 3" descr="C:\Users\Ждановы\Desktop\ex08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857760"/>
            <a:ext cx="1690686" cy="169068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Норматив ГТО «подтягивание на перекладине»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Подтягивание на низкой перекладине:</a:t>
            </a:r>
          </a:p>
          <a:p>
            <a:pPr>
              <a:buNone/>
            </a:pPr>
            <a:r>
              <a:rPr lang="ru-RU" sz="2400" dirty="0" smtClean="0"/>
              <a:t>Перекладина находится на высоте от 40 до 65 см в зависимости от роста. Повиснуть на этой перекладине. Хват – прямой, корпус и ноги вытянуть в одну линию. Сводя лопатки и сохраняя тело идеально прямым, подтягиваемся, коснувшись перекладины грудью. Плавно возвращаясь в исходное положение. </a:t>
            </a:r>
            <a:endParaRPr lang="ru-RU" sz="2400" dirty="0"/>
          </a:p>
        </p:txBody>
      </p:sp>
      <p:pic>
        <p:nvPicPr>
          <p:cNvPr id="6146" name="Picture 2" descr="C:\Users\Ждановы\Desktop\05f00aa7b51e68bd14713a5c5a2f0984_cropped_6923777251fffd3b5049475339a60cd4_550x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7" y="4357695"/>
            <a:ext cx="3143272" cy="22117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испытаний и нормы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7239000" cy="4846320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ru-RU" dirty="0" smtClean="0"/>
              <a:t>ступень (2 класс)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643050"/>
          <a:ext cx="6429420" cy="437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1928826"/>
                <a:gridCol w="1071570"/>
                <a:gridCol w="857256"/>
                <a:gridCol w="1071570"/>
                <a:gridCol w="107157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№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 испытания</a:t>
                      </a:r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мальчики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девочки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серебро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золото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серебро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золото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Челночный бег</a:t>
                      </a:r>
                    </a:p>
                    <a:p>
                      <a:pPr algn="ctr"/>
                      <a:r>
                        <a:rPr lang="ru-RU" sz="1100" dirty="0" smtClean="0"/>
                        <a:t>или</a:t>
                      </a:r>
                    </a:p>
                    <a:p>
                      <a:pPr algn="ctr"/>
                      <a:r>
                        <a:rPr lang="ru-RU" sz="1100" dirty="0" smtClean="0"/>
                        <a:t>Бег 30 метров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9.8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6.2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9.1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5.7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10.4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6.3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9.6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5.8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Бег 600 метров</a:t>
                      </a:r>
                      <a:endParaRPr lang="ru-RU" sz="11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Без учета времени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Прыжки в длину с места (см)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Метание мяча в цель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Подтягивание</a:t>
                      </a:r>
                      <a:r>
                        <a:rPr lang="ru-RU" sz="1100" baseline="0" dirty="0" smtClean="0"/>
                        <a:t> на высокой перекладине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Подтягивание на низкой перекладине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Наклон вниз с прямыми ногами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пальцами рук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ладонями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пальцами рук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ладонями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Лыжные гонки 1 км (мин)</a:t>
                      </a:r>
                    </a:p>
                    <a:p>
                      <a:pPr algn="ctr"/>
                      <a:r>
                        <a:rPr lang="ru-RU" sz="1100" dirty="0" smtClean="0"/>
                        <a:t>Или</a:t>
                      </a:r>
                    </a:p>
                    <a:p>
                      <a:pPr algn="ctr"/>
                      <a:r>
                        <a:rPr lang="ru-RU" sz="1100" dirty="0" smtClean="0"/>
                        <a:t>Лыжные гонки 2 км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8.30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8.00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9.00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8.30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испытаний и нормы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7239000" cy="4846320"/>
          </a:xfrm>
        </p:spPr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ступень (3-4 класс)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643050"/>
          <a:ext cx="6429420" cy="437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1928826"/>
                <a:gridCol w="1071570"/>
                <a:gridCol w="857256"/>
                <a:gridCol w="1071570"/>
                <a:gridCol w="107157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№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 испытания</a:t>
                      </a:r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мальчики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девочки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серебро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золото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серебро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золото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Бег 60 метров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10.6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10.0</a:t>
                      </a:r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11.0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10.4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Бег 600 метров (мин)</a:t>
                      </a:r>
                    </a:p>
                    <a:p>
                      <a:pPr algn="ctr"/>
                      <a:r>
                        <a:rPr lang="ru-RU" sz="1100" dirty="0" smtClean="0"/>
                        <a:t>или</a:t>
                      </a:r>
                    </a:p>
                    <a:p>
                      <a:pPr algn="ctr"/>
                      <a:r>
                        <a:rPr lang="ru-RU" sz="1100" dirty="0" smtClean="0"/>
                        <a:t>Бег 1500 метров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2.15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2.08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2.28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2.20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Прыжки в длину с места (см)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Метание мяча на дальность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Подтягивание</a:t>
                      </a:r>
                      <a:r>
                        <a:rPr lang="ru-RU" sz="1100" baseline="0" dirty="0" smtClean="0"/>
                        <a:t> на высокой перекладине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Подтягивание на низкой перекладине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Наклон вниз с прямыми ногами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пальцами рук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ладонями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пальцами рук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ладонями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Лыжные гонки 1 км (мин)</a:t>
                      </a:r>
                    </a:p>
                    <a:p>
                      <a:pPr algn="ctr"/>
                      <a:r>
                        <a:rPr lang="ru-RU" sz="1100" dirty="0" smtClean="0"/>
                        <a:t>Или</a:t>
                      </a:r>
                    </a:p>
                    <a:p>
                      <a:pPr algn="ctr"/>
                      <a:r>
                        <a:rPr lang="ru-RU" sz="1100" dirty="0" smtClean="0"/>
                        <a:t>Лыжные гонки 2 км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7.00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6.30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7.30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7.00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nnikova\Desktop\115 (1).jpg"/>
          <p:cNvPicPr>
            <a:picLocks noChangeAspect="1" noChangeArrowheads="1"/>
          </p:cNvPicPr>
          <p:nvPr/>
        </p:nvPicPr>
        <p:blipFill>
          <a:blip r:embed="rId2" cstate="print"/>
          <a:srcRect l="1950" r="2064"/>
          <a:stretch>
            <a:fillRect/>
          </a:stretch>
        </p:blipFill>
        <p:spPr bwMode="auto">
          <a:xfrm>
            <a:off x="0" y="0"/>
            <a:ext cx="929743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nnikova\Desktop\4463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593904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294399"/>
            <a:ext cx="8208912" cy="15636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Викторина о спорте.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796136" y="1115109"/>
            <a:ext cx="2890664" cy="5145435"/>
          </a:xfrm>
        </p:spPr>
        <p:txBody>
          <a:bodyPr/>
          <a:lstStyle/>
          <a:p>
            <a:r>
              <a:rPr lang="ru-RU" dirty="0" smtClean="0"/>
              <a:t>Гонка</a:t>
            </a:r>
          </a:p>
          <a:p>
            <a:r>
              <a:rPr lang="ru-RU" dirty="0" smtClean="0"/>
              <a:t>Биатлон</a:t>
            </a:r>
          </a:p>
          <a:p>
            <a:r>
              <a:rPr lang="ru-RU" dirty="0" smtClean="0"/>
              <a:t>4 года</a:t>
            </a:r>
          </a:p>
          <a:p>
            <a:r>
              <a:rPr lang="ru-RU" dirty="0" smtClean="0"/>
              <a:t>Газон</a:t>
            </a:r>
          </a:p>
          <a:p>
            <a:r>
              <a:rPr lang="ru-RU" dirty="0" smtClean="0"/>
              <a:t>Баскетбольный</a:t>
            </a:r>
          </a:p>
          <a:p>
            <a:r>
              <a:rPr lang="ru-RU" dirty="0" smtClean="0"/>
              <a:t>3</a:t>
            </a:r>
          </a:p>
          <a:p>
            <a:r>
              <a:rPr lang="ru-RU" dirty="0" smtClean="0"/>
              <a:t>Удаление</a:t>
            </a:r>
          </a:p>
          <a:p>
            <a:r>
              <a:rPr lang="ru-RU" dirty="0" smtClean="0"/>
              <a:t>Бита</a:t>
            </a:r>
          </a:p>
          <a:p>
            <a:r>
              <a:rPr lang="ru-RU" dirty="0" smtClean="0"/>
              <a:t>Олимпийские игры</a:t>
            </a:r>
          </a:p>
          <a:p>
            <a:r>
              <a:rPr lang="ru-RU" dirty="0" smtClean="0"/>
              <a:t>Рекорд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7346"/>
            <a:ext cx="558011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000" dirty="0" smtClean="0"/>
              <a:t>1.Как </a:t>
            </a:r>
            <a:r>
              <a:rPr lang="ru-RU" sz="2000" dirty="0"/>
              <a:t>называются соревнования велосипедистов и лыжников</a:t>
            </a:r>
            <a:r>
              <a:rPr lang="ru-RU" sz="2000" dirty="0" smtClean="0"/>
              <a:t>? </a:t>
            </a:r>
          </a:p>
          <a:p>
            <a:r>
              <a:rPr lang="ru-RU" sz="2000" dirty="0" smtClean="0"/>
              <a:t>2</a:t>
            </a:r>
            <a:r>
              <a:rPr lang="ru-RU" sz="2000" dirty="0"/>
              <a:t>. Как называются соревнования, куда входят лыжные гонки со стрельбой на огневом рубеже? </a:t>
            </a:r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. Через сколько лет проводятся чемпионаты мира по футболу? </a:t>
            </a:r>
            <a:endParaRPr lang="ru-RU" sz="2000" dirty="0" smtClean="0"/>
          </a:p>
          <a:p>
            <a:r>
              <a:rPr lang="ru-RU" sz="2000" dirty="0" smtClean="0"/>
              <a:t>  </a:t>
            </a:r>
            <a:r>
              <a:rPr lang="ru-RU" sz="2000" dirty="0"/>
              <a:t>4. Как называется покров футбольного поля? </a:t>
            </a:r>
            <a:endParaRPr lang="ru-RU" sz="2000" dirty="0" smtClean="0"/>
          </a:p>
          <a:p>
            <a:r>
              <a:rPr lang="ru-RU" sz="2000" dirty="0" smtClean="0"/>
              <a:t>  </a:t>
            </a:r>
            <a:r>
              <a:rPr lang="ru-RU" sz="2000" dirty="0"/>
              <a:t>5. Какой мяч тяжелее: футбольный, волейбольный, гандбольный или баскетбольный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 6</a:t>
            </a:r>
            <a:r>
              <a:rPr lang="ru-RU" sz="2000" dirty="0"/>
              <a:t>. Сколько человек входит в состав судейской коллегии? </a:t>
            </a:r>
            <a:endParaRPr lang="ru-RU" sz="2000" dirty="0" smtClean="0"/>
          </a:p>
          <a:p>
            <a:r>
              <a:rPr lang="ru-RU" sz="2000" dirty="0" smtClean="0"/>
              <a:t>7</a:t>
            </a:r>
            <a:r>
              <a:rPr lang="ru-RU" sz="2000" dirty="0"/>
              <a:t>. Наказание в спортивных играх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8</a:t>
            </a:r>
            <a:r>
              <a:rPr lang="ru-RU" sz="2000" dirty="0"/>
              <a:t>. Палка для игры в городки. </a:t>
            </a:r>
            <a:endParaRPr lang="ru-RU" sz="2000" dirty="0" smtClean="0"/>
          </a:p>
          <a:p>
            <a:r>
              <a:rPr lang="ru-RU" sz="2000" dirty="0" smtClean="0"/>
              <a:t>9</a:t>
            </a:r>
            <a:r>
              <a:rPr lang="ru-RU" sz="2000" dirty="0"/>
              <a:t>. Чем являются слова "Быстрее, выше, сильнее</a:t>
            </a:r>
            <a:r>
              <a:rPr lang="ru-RU" sz="2000" dirty="0" smtClean="0"/>
              <a:t>?"</a:t>
            </a:r>
            <a:endParaRPr lang="ru-RU" sz="2000" dirty="0"/>
          </a:p>
          <a:p>
            <a:r>
              <a:rPr lang="ru-RU" sz="2000" dirty="0"/>
              <a:t>  10. Что стремится установить спортсмен? </a:t>
            </a:r>
          </a:p>
        </p:txBody>
      </p:sp>
    </p:spTree>
    <p:extLst>
      <p:ext uri="{BB962C8B-B14F-4D97-AF65-F5344CB8AC3E}">
        <p14:creationId xmlns="" xmlns:p14="http://schemas.microsoft.com/office/powerpoint/2010/main" val="3687225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ГТО -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программа физкультурной подготовки в общеобразовательных школах.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Существовала программа с 1931 по 1991 год. Охватывала возраст от 10 до 60 лет. </a:t>
            </a:r>
          </a:p>
          <a:p>
            <a:pPr>
              <a:buNone/>
            </a:pPr>
            <a:r>
              <a:rPr lang="ru-RU" dirty="0" smtClean="0"/>
              <a:t>С 2010 года программа начала свое возрождение.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548680"/>
            <a:ext cx="5040560" cy="61206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11. Спортивный переходящий приз . </a:t>
            </a:r>
            <a:endParaRPr lang="ru-RU" dirty="0" smtClean="0"/>
          </a:p>
          <a:p>
            <a:r>
              <a:rPr lang="ru-RU" dirty="0" smtClean="0"/>
              <a:t>12</a:t>
            </a:r>
            <a:r>
              <a:rPr lang="ru-RU" dirty="0"/>
              <a:t>. В какой игре используется клюшка и </a:t>
            </a:r>
            <a:r>
              <a:rPr lang="ru-RU" dirty="0" smtClean="0"/>
              <a:t>шайба?</a:t>
            </a:r>
          </a:p>
          <a:p>
            <a:r>
              <a:rPr lang="ru-RU" dirty="0" smtClean="0"/>
              <a:t>13</a:t>
            </a:r>
            <a:r>
              <a:rPr lang="ru-RU" dirty="0"/>
              <a:t>. Теннисная площадка. </a:t>
            </a:r>
          </a:p>
          <a:p>
            <a:r>
              <a:rPr lang="ru-RU" dirty="0" smtClean="0"/>
              <a:t>14</a:t>
            </a:r>
            <a:r>
              <a:rPr lang="ru-RU" dirty="0"/>
              <a:t>. Хоккей - шайба, футбол - мяч, бадминтон-... </a:t>
            </a:r>
            <a:endParaRPr lang="ru-RU" dirty="0" smtClean="0"/>
          </a:p>
          <a:p>
            <a:r>
              <a:rPr lang="ru-RU" dirty="0" smtClean="0"/>
              <a:t>15</a:t>
            </a:r>
            <a:r>
              <a:rPr lang="ru-RU" dirty="0"/>
              <a:t>. Она является залогом здоровья </a:t>
            </a:r>
            <a:endParaRPr lang="ru-RU" dirty="0" smtClean="0"/>
          </a:p>
          <a:p>
            <a:r>
              <a:rPr lang="ru-RU" dirty="0" smtClean="0"/>
              <a:t>16</a:t>
            </a:r>
            <a:r>
              <a:rPr lang="ru-RU" dirty="0"/>
              <a:t>. Лучшая тяжесть для любителей утренней зарядки </a:t>
            </a:r>
          </a:p>
          <a:p>
            <a:r>
              <a:rPr lang="ru-RU" dirty="0" smtClean="0"/>
              <a:t>17</a:t>
            </a:r>
            <a:r>
              <a:rPr lang="ru-RU" dirty="0"/>
              <a:t>. Специалист по поднятию тяжестей </a:t>
            </a:r>
            <a:endParaRPr lang="ru-RU" dirty="0" smtClean="0"/>
          </a:p>
          <a:p>
            <a:r>
              <a:rPr lang="ru-RU" dirty="0" smtClean="0"/>
              <a:t>18</a:t>
            </a:r>
            <a:r>
              <a:rPr lang="ru-RU" dirty="0"/>
              <a:t>. Ледовая </a:t>
            </a:r>
            <a:r>
              <a:rPr lang="ru-RU" dirty="0" smtClean="0"/>
              <a:t>площадка</a:t>
            </a:r>
            <a:endParaRPr lang="ru-RU" dirty="0"/>
          </a:p>
          <a:p>
            <a:r>
              <a:rPr lang="ru-RU" dirty="0" smtClean="0"/>
              <a:t>19</a:t>
            </a:r>
            <a:r>
              <a:rPr lang="ru-RU" dirty="0"/>
              <a:t>. Сколько игроков в футбольной </a:t>
            </a:r>
            <a:r>
              <a:rPr lang="ru-RU" dirty="0" smtClean="0"/>
              <a:t>команде?</a:t>
            </a:r>
          </a:p>
          <a:p>
            <a:r>
              <a:rPr lang="ru-RU" dirty="0" smtClean="0"/>
              <a:t>20.Какой </a:t>
            </a:r>
            <a:r>
              <a:rPr lang="ru-RU" dirty="0"/>
              <a:t>вид спорта самый многочисленный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620688"/>
            <a:ext cx="3250704" cy="5904656"/>
          </a:xfrm>
        </p:spPr>
        <p:txBody>
          <a:bodyPr>
            <a:noAutofit/>
          </a:bodyPr>
          <a:lstStyle/>
          <a:p>
            <a:r>
              <a:rPr lang="ru-RU" sz="3200" dirty="0" smtClean="0"/>
              <a:t>Кубок</a:t>
            </a:r>
          </a:p>
          <a:p>
            <a:r>
              <a:rPr lang="ru-RU" sz="3200" dirty="0" smtClean="0"/>
              <a:t>Хоккей</a:t>
            </a:r>
          </a:p>
          <a:p>
            <a:r>
              <a:rPr lang="ru-RU" sz="3200" dirty="0" smtClean="0"/>
              <a:t>Корт</a:t>
            </a:r>
          </a:p>
          <a:p>
            <a:r>
              <a:rPr lang="ru-RU" sz="3200" dirty="0" smtClean="0"/>
              <a:t>Волан</a:t>
            </a:r>
          </a:p>
          <a:p>
            <a:r>
              <a:rPr lang="ru-RU" sz="3200" dirty="0" smtClean="0"/>
              <a:t>Чистота</a:t>
            </a:r>
          </a:p>
          <a:p>
            <a:r>
              <a:rPr lang="ru-RU" sz="3200" dirty="0" smtClean="0"/>
              <a:t>Гантели </a:t>
            </a:r>
          </a:p>
          <a:p>
            <a:r>
              <a:rPr lang="ru-RU" sz="3200" dirty="0" smtClean="0"/>
              <a:t>Штангист</a:t>
            </a:r>
          </a:p>
          <a:p>
            <a:r>
              <a:rPr lang="ru-RU" sz="3200" dirty="0" smtClean="0"/>
              <a:t>Каток </a:t>
            </a:r>
          </a:p>
          <a:p>
            <a:r>
              <a:rPr lang="ru-RU" sz="3200" dirty="0" smtClean="0"/>
              <a:t>11</a:t>
            </a:r>
          </a:p>
          <a:p>
            <a:r>
              <a:rPr lang="ru-RU" sz="3200" dirty="0" smtClean="0"/>
              <a:t>Волейбол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186443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978896" cy="64087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21.Начало пути к финишу. </a:t>
            </a:r>
            <a:endParaRPr lang="ru-RU" dirty="0" smtClean="0"/>
          </a:p>
          <a:p>
            <a:r>
              <a:rPr lang="ru-RU" dirty="0" smtClean="0"/>
              <a:t>22</a:t>
            </a:r>
            <a:r>
              <a:rPr lang="ru-RU" dirty="0"/>
              <a:t>. Чего не надо, если есть сила? </a:t>
            </a:r>
            <a:endParaRPr lang="ru-RU" dirty="0" smtClean="0"/>
          </a:p>
          <a:p>
            <a:r>
              <a:rPr lang="ru-RU" dirty="0" smtClean="0"/>
              <a:t>23</a:t>
            </a:r>
            <a:r>
              <a:rPr lang="ru-RU" dirty="0"/>
              <a:t>. Инструмент спортивного судьи. </a:t>
            </a:r>
            <a:endParaRPr lang="ru-RU" dirty="0" smtClean="0"/>
          </a:p>
          <a:p>
            <a:r>
              <a:rPr lang="ru-RU" dirty="0" smtClean="0"/>
              <a:t>24</a:t>
            </a:r>
            <a:r>
              <a:rPr lang="ru-RU" dirty="0"/>
              <a:t>. Боксерский корт. </a:t>
            </a:r>
            <a:endParaRPr lang="ru-RU" dirty="0" smtClean="0"/>
          </a:p>
          <a:p>
            <a:r>
              <a:rPr lang="ru-RU" dirty="0" smtClean="0"/>
              <a:t>25.Спортивный </a:t>
            </a:r>
            <a:r>
              <a:rPr lang="ru-RU" dirty="0"/>
              <a:t>снаряд , который  перетягивают. </a:t>
            </a:r>
            <a:endParaRPr lang="ru-RU" dirty="0" smtClean="0"/>
          </a:p>
          <a:p>
            <a:r>
              <a:rPr lang="ru-RU" dirty="0" smtClean="0"/>
              <a:t>26</a:t>
            </a:r>
            <a:r>
              <a:rPr lang="ru-RU" dirty="0"/>
              <a:t>. "Бородатый" спортивный снаряд. </a:t>
            </a:r>
            <a:endParaRPr lang="ru-RU" dirty="0" smtClean="0"/>
          </a:p>
          <a:p>
            <a:r>
              <a:rPr lang="ru-RU" dirty="0" smtClean="0"/>
              <a:t>27</a:t>
            </a:r>
            <a:r>
              <a:rPr lang="ru-RU" dirty="0"/>
              <a:t>. Танцор на </a:t>
            </a:r>
            <a:r>
              <a:rPr lang="ru-RU" dirty="0" smtClean="0"/>
              <a:t>льду.</a:t>
            </a:r>
          </a:p>
          <a:p>
            <a:r>
              <a:rPr lang="ru-RU" dirty="0" smtClean="0"/>
              <a:t>28</a:t>
            </a:r>
            <a:r>
              <a:rPr lang="ru-RU" dirty="0"/>
              <a:t>. Спортсмен, который ходит сидя. </a:t>
            </a:r>
          </a:p>
          <a:p>
            <a:r>
              <a:rPr lang="ru-RU" dirty="0" smtClean="0"/>
              <a:t>29</a:t>
            </a:r>
            <a:r>
              <a:rPr lang="ru-RU" dirty="0"/>
              <a:t>. Предки кроссовок. </a:t>
            </a:r>
          </a:p>
          <a:p>
            <a:r>
              <a:rPr lang="ru-RU" dirty="0"/>
              <a:t>30. Её должен взять прыгун.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332656"/>
            <a:ext cx="3178696" cy="619268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Старт</a:t>
            </a:r>
          </a:p>
          <a:p>
            <a:r>
              <a:rPr lang="ru-RU" sz="3200" dirty="0" smtClean="0"/>
              <a:t> Ума</a:t>
            </a:r>
          </a:p>
          <a:p>
            <a:r>
              <a:rPr lang="ru-RU" sz="3200" dirty="0" smtClean="0"/>
              <a:t>Свисток</a:t>
            </a:r>
          </a:p>
          <a:p>
            <a:r>
              <a:rPr lang="ru-RU" sz="3200" dirty="0" smtClean="0"/>
              <a:t>Ринг </a:t>
            </a:r>
          </a:p>
          <a:p>
            <a:r>
              <a:rPr lang="ru-RU" sz="3200" dirty="0" smtClean="0"/>
              <a:t>Канат</a:t>
            </a:r>
          </a:p>
          <a:p>
            <a:r>
              <a:rPr lang="ru-RU" sz="3200" dirty="0" smtClean="0"/>
              <a:t>Козёл</a:t>
            </a:r>
          </a:p>
          <a:p>
            <a:r>
              <a:rPr lang="ru-RU" sz="3200" dirty="0" smtClean="0"/>
              <a:t>Фигурист</a:t>
            </a:r>
          </a:p>
          <a:p>
            <a:r>
              <a:rPr lang="ru-RU" sz="3200" dirty="0" smtClean="0"/>
              <a:t>Шахматист</a:t>
            </a:r>
          </a:p>
          <a:p>
            <a:r>
              <a:rPr lang="ru-RU" sz="3200" dirty="0" smtClean="0"/>
              <a:t>Кеды</a:t>
            </a:r>
          </a:p>
          <a:p>
            <a:r>
              <a:rPr lang="ru-RU" sz="3200" dirty="0" smtClean="0"/>
              <a:t>Высоту 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662336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5050904" cy="6336704"/>
          </a:xfrm>
        </p:spPr>
        <p:txBody>
          <a:bodyPr>
            <a:noAutofit/>
          </a:bodyPr>
          <a:lstStyle/>
          <a:p>
            <a:r>
              <a:rPr lang="ru-RU" sz="2400" dirty="0"/>
              <a:t>31.Как часто проводятся Олимпийские игры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32.Назовите  </a:t>
            </a:r>
            <a:r>
              <a:rPr lang="ru-RU" sz="2400" dirty="0"/>
              <a:t>5 спортивных терминов, начинающихся с буквы «С» ? </a:t>
            </a:r>
          </a:p>
          <a:p>
            <a:r>
              <a:rPr lang="ru-RU" sz="2400" dirty="0"/>
              <a:t>33.Что означает переплетение разноцветных колец в эмблеме олимпийских  игр?(Символ дружбы пяти континентов).</a:t>
            </a:r>
          </a:p>
          <a:p>
            <a:r>
              <a:rPr lang="ru-RU" sz="2400" dirty="0" smtClean="0"/>
              <a:t>34. </a:t>
            </a:r>
            <a:r>
              <a:rPr lang="ru-RU" sz="2400" dirty="0"/>
              <a:t>Страна зимних олимпийских игр 2014</a:t>
            </a:r>
            <a:r>
              <a:rPr lang="ru-RU" sz="2400" dirty="0" smtClean="0"/>
              <a:t>?</a:t>
            </a:r>
            <a:r>
              <a:rPr lang="ru-RU" sz="2400" b="1" dirty="0" smtClean="0"/>
              <a:t> 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332656"/>
            <a:ext cx="3528392" cy="6408712"/>
          </a:xfrm>
        </p:spPr>
        <p:txBody>
          <a:bodyPr>
            <a:normAutofit/>
          </a:bodyPr>
          <a:lstStyle/>
          <a:p>
            <a:r>
              <a:rPr lang="ru-RU" dirty="0" smtClean="0"/>
              <a:t>1 раз в четыре года</a:t>
            </a:r>
          </a:p>
          <a:p>
            <a:r>
              <a:rPr lang="ru-RU" dirty="0" smtClean="0"/>
              <a:t>Стадион, сетка, секундомер, спартакиада, спринт</a:t>
            </a:r>
          </a:p>
          <a:p>
            <a:r>
              <a:rPr lang="ru-RU" dirty="0" smtClean="0"/>
              <a:t>Символ дружбы пяти континентов</a:t>
            </a:r>
          </a:p>
          <a:p>
            <a:endParaRPr lang="ru-RU" dirty="0"/>
          </a:p>
          <a:p>
            <a:r>
              <a:rPr lang="ru-RU" dirty="0" smtClean="0"/>
              <a:t>Россия </a:t>
            </a:r>
            <a:endParaRPr lang="ru-RU" dirty="0"/>
          </a:p>
        </p:txBody>
      </p:sp>
      <p:pic>
        <p:nvPicPr>
          <p:cNvPr id="5122" name="Picture 2" descr="http://gifportal.ru/data/smiles/sporta-129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73" y="4725144"/>
            <a:ext cx="2009378" cy="1623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1178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LA\Pictures\36042073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5052"/>
            <a:ext cx="8280920" cy="6085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0366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песни\Новая папка\znak-gto-u-nego-marsha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ennikova\Desktop\86899_21920.jpg"/>
          <p:cNvPicPr>
            <a:picLocks noChangeAspect="1" noChangeArrowheads="1"/>
          </p:cNvPicPr>
          <p:nvPr/>
        </p:nvPicPr>
        <p:blipFill>
          <a:blip r:embed="rId2" cstate="print"/>
          <a:srcRect t="9783"/>
          <a:stretch>
            <a:fillRect/>
          </a:stretch>
        </p:blipFill>
        <p:spPr bwMode="auto">
          <a:xfrm>
            <a:off x="467544" y="260648"/>
            <a:ext cx="8424936" cy="5695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3" y="5229200"/>
            <a:ext cx="8551207" cy="1628800"/>
          </a:xfrm>
          <a:prstGeom prst="rect">
            <a:avLst/>
          </a:prstGeom>
          <a:noFill/>
        </p:spPr>
      </p:pic>
      <p:pic>
        <p:nvPicPr>
          <p:cNvPr id="4" name="Picture 4" descr="C:\Users\Sennikova\Desktop\86899_21920.jpg"/>
          <p:cNvPicPr>
            <a:picLocks noChangeAspect="1" noChangeArrowheads="1"/>
          </p:cNvPicPr>
          <p:nvPr/>
        </p:nvPicPr>
        <p:blipFill>
          <a:blip r:embed="rId2" cstate="print"/>
          <a:srcRect t="9783"/>
          <a:stretch>
            <a:fillRect/>
          </a:stretch>
        </p:blipFill>
        <p:spPr bwMode="auto">
          <a:xfrm>
            <a:off x="500034" y="214290"/>
            <a:ext cx="8424936" cy="5695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/>
          <a:lstStyle/>
          <a:p>
            <a:r>
              <a:rPr lang="ru-RU" dirty="0" smtClean="0"/>
              <a:t>Знак </a:t>
            </a:r>
            <a:r>
              <a:rPr lang="ru-RU" dirty="0" err="1" smtClean="0"/>
              <a:t>гто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 descr="C:\Users\Ждановы\Desktop\az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774689"/>
            <a:ext cx="2673363" cy="274509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1214422"/>
            <a:ext cx="7000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Сдача нормативов подтверждалась особыми значками. Чтобы получить такой значок, нужно было выполнить заданный набор требований, например: пробежать на скорость 30 метров, подтянуться определённое количество раз, пройти на лыжах 2 км.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 зависимости от уровня достижений сдающие нормативы каждой ступени награждались золотым или серебряным значком </a:t>
            </a:r>
          </a:p>
        </p:txBody>
      </p:sp>
      <p:pic>
        <p:nvPicPr>
          <p:cNvPr id="1030" name="Picture 6" descr="C:\Users\Ждановы\Desktop\az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784434"/>
            <a:ext cx="2714644" cy="277777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53405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574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Ступени </a:t>
            </a:r>
            <a:r>
              <a:rPr lang="ru-RU" dirty="0" err="1" smtClean="0"/>
              <a:t>гто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При сдаче норм ГТО существует несколько ступеней:</a:t>
            </a:r>
          </a:p>
          <a:p>
            <a:pPr>
              <a:buNone/>
            </a:pPr>
            <a:r>
              <a:rPr lang="en-US" dirty="0" smtClean="0"/>
              <a:t>I </a:t>
            </a:r>
            <a:r>
              <a:rPr lang="ru-RU" dirty="0" smtClean="0"/>
              <a:t>ступень – 1-2 классы</a:t>
            </a:r>
          </a:p>
          <a:p>
            <a:pPr>
              <a:buNone/>
            </a:pPr>
            <a:r>
              <a:rPr lang="ru-RU" dirty="0" smtClean="0"/>
              <a:t>(1 классы нормы не сдают, только знакомятся с видами испытаний)</a:t>
            </a:r>
          </a:p>
          <a:p>
            <a:pPr>
              <a:buNone/>
            </a:pPr>
            <a:r>
              <a:rPr lang="en-US" dirty="0" smtClean="0"/>
              <a:t>II </a:t>
            </a:r>
            <a:r>
              <a:rPr lang="ru-RU" dirty="0" smtClean="0"/>
              <a:t>ступень – 3-4 классы</a:t>
            </a:r>
          </a:p>
          <a:p>
            <a:pPr>
              <a:buNone/>
            </a:pPr>
            <a:r>
              <a:rPr lang="en-US" dirty="0" smtClean="0"/>
              <a:t>III </a:t>
            </a:r>
            <a:r>
              <a:rPr lang="ru-RU" dirty="0" smtClean="0"/>
              <a:t>ступень – 5-7 классы</a:t>
            </a:r>
          </a:p>
          <a:p>
            <a:pPr>
              <a:buNone/>
            </a:pPr>
            <a:r>
              <a:rPr lang="en-US" dirty="0" smtClean="0"/>
              <a:t>IV </a:t>
            </a:r>
            <a:r>
              <a:rPr lang="ru-RU" dirty="0" smtClean="0"/>
              <a:t>ступень – 8-9 классы</a:t>
            </a:r>
          </a:p>
          <a:p>
            <a:pPr>
              <a:buNone/>
            </a:pPr>
            <a:r>
              <a:rPr lang="en-US" dirty="0" smtClean="0"/>
              <a:t>V </a:t>
            </a:r>
            <a:r>
              <a:rPr lang="ru-RU" dirty="0" smtClean="0"/>
              <a:t>ступень – 10-11 классы</a:t>
            </a:r>
          </a:p>
          <a:p>
            <a:pPr>
              <a:buNone/>
            </a:pPr>
            <a:r>
              <a:rPr lang="en-US" dirty="0" smtClean="0"/>
              <a:t>VI </a:t>
            </a:r>
            <a:r>
              <a:rPr lang="ru-RU" dirty="0" smtClean="0"/>
              <a:t>ступень – студенты от 18 до 24 лет</a:t>
            </a:r>
          </a:p>
          <a:p>
            <a:pPr>
              <a:buNone/>
            </a:pPr>
            <a:r>
              <a:rPr lang="en-US" dirty="0" smtClean="0"/>
              <a:t>VII</a:t>
            </a:r>
            <a:r>
              <a:rPr lang="ru-RU" dirty="0" smtClean="0"/>
              <a:t> ступень – от 25 до 29 лет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Нормативы, которые сдают учащиеся со 2 по 4 класс: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Бег 30, 60 метров, либо челночный бег 3х10</a:t>
            </a:r>
          </a:p>
          <a:p>
            <a:r>
              <a:rPr lang="ru-RU" dirty="0" smtClean="0"/>
              <a:t>Кроссовый бег 600, 1500 метров</a:t>
            </a:r>
          </a:p>
          <a:p>
            <a:r>
              <a:rPr lang="ru-RU" dirty="0" smtClean="0"/>
              <a:t>Прыжок в длину с места</a:t>
            </a:r>
          </a:p>
          <a:p>
            <a:r>
              <a:rPr lang="ru-RU" dirty="0" smtClean="0"/>
              <a:t>Метание мяча в цель, либо на дальность</a:t>
            </a:r>
          </a:p>
          <a:p>
            <a:r>
              <a:rPr lang="ru-RU" dirty="0" smtClean="0"/>
              <a:t>Подтягивание на высокой и низкой перекладинах</a:t>
            </a:r>
          </a:p>
          <a:p>
            <a:r>
              <a:rPr lang="ru-RU" dirty="0" smtClean="0"/>
              <a:t>Наклон вниз с прямыми ногами</a:t>
            </a:r>
          </a:p>
          <a:p>
            <a:r>
              <a:rPr lang="ru-RU" dirty="0" smtClean="0"/>
              <a:t>Лыжные гонки 1, 2 км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Норматив ГТО «бег на короткие дистанции»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700" dirty="0" smtClean="0"/>
              <a:t>Выполняется с высокого старта.</a:t>
            </a:r>
          </a:p>
          <a:p>
            <a:pPr>
              <a:buNone/>
            </a:pPr>
            <a:r>
              <a:rPr lang="ru-RU" sz="1700" dirty="0" smtClean="0"/>
              <a:t>Техника выполнения команды «На старт!»:</a:t>
            </a:r>
          </a:p>
          <a:p>
            <a:r>
              <a:rPr lang="ru-RU" sz="1700" dirty="0" smtClean="0"/>
              <a:t>сильнейшую ногу поставить вплотную к стартовой линии;</a:t>
            </a:r>
          </a:p>
          <a:p>
            <a:r>
              <a:rPr lang="ru-RU" sz="1700" dirty="0" smtClean="0"/>
              <a:t>немного повернуть носок внутрь;</a:t>
            </a:r>
          </a:p>
          <a:p>
            <a:r>
              <a:rPr lang="ru-RU" sz="1700" dirty="0" smtClean="0"/>
              <a:t>другая нога на 1,5–2 стопы сзади;</a:t>
            </a:r>
          </a:p>
          <a:p>
            <a:r>
              <a:rPr lang="ru-RU" sz="1700" dirty="0" smtClean="0"/>
              <a:t>тяжесть тела равномерно распределяется на обе ноги;</a:t>
            </a:r>
          </a:p>
          <a:p>
            <a:r>
              <a:rPr lang="ru-RU" sz="1700" dirty="0" smtClean="0"/>
              <a:t>туловище выпрямлено;</a:t>
            </a:r>
          </a:p>
          <a:p>
            <a:r>
              <a:rPr lang="ru-RU" sz="1700" dirty="0" smtClean="0"/>
              <a:t>руки свободно опущены.</a:t>
            </a:r>
          </a:p>
          <a:p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Техника выполнения команды «Внимание!»:</a:t>
            </a:r>
          </a:p>
          <a:p>
            <a:r>
              <a:rPr lang="ru-RU" sz="1700" dirty="0" smtClean="0"/>
              <a:t>наклонить туловище вперед под углом 45°;</a:t>
            </a:r>
          </a:p>
          <a:p>
            <a:r>
              <a:rPr lang="ru-RU" sz="1700" dirty="0" smtClean="0"/>
              <a:t>тяжесть тела перенести на сильнейшую ногу.</a:t>
            </a:r>
          </a:p>
          <a:p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Техника выполнения команды «Марш!»:</a:t>
            </a:r>
          </a:p>
          <a:p>
            <a:r>
              <a:rPr lang="ru-RU" sz="1700" dirty="0" smtClean="0"/>
              <a:t>бегун резко бросается вперед;</a:t>
            </a:r>
          </a:p>
          <a:p>
            <a:r>
              <a:rPr lang="ru-RU" sz="1700" dirty="0" smtClean="0"/>
              <a:t>через 5–6 шагов принимается вертикальное положение тела.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Ждановы\Desktop\13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642918"/>
            <a:ext cx="952500" cy="2600325"/>
          </a:xfrm>
          <a:prstGeom prst="rect">
            <a:avLst/>
          </a:prstGeom>
          <a:noFill/>
        </p:spPr>
      </p:pic>
      <p:pic>
        <p:nvPicPr>
          <p:cNvPr id="2051" name="Picture 3" descr="C:\Users\Ждановы\Desktop\13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357562"/>
            <a:ext cx="1466850" cy="2105025"/>
          </a:xfrm>
          <a:prstGeom prst="rect">
            <a:avLst/>
          </a:prstGeom>
          <a:noFill/>
        </p:spPr>
      </p:pic>
      <p:pic>
        <p:nvPicPr>
          <p:cNvPr id="2052" name="Picture 4" descr="C:\Users\Ждановы\Desktop\13-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214818"/>
            <a:ext cx="1524000" cy="23431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222</TotalTime>
  <Words>1065</Words>
  <Application>Microsoft Office PowerPoint</Application>
  <PresentationFormat>Экран (4:3)</PresentationFormat>
  <Paragraphs>302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МЫ  ГОТОВЫ  К  ГТО</vt:lpstr>
      <vt:lpstr>ГТО - это</vt:lpstr>
      <vt:lpstr>Слайд 3</vt:lpstr>
      <vt:lpstr>Слайд 4</vt:lpstr>
      <vt:lpstr>Знак гто</vt:lpstr>
      <vt:lpstr>Слайд 6</vt:lpstr>
      <vt:lpstr>Ступени гто</vt:lpstr>
      <vt:lpstr>Нормативы, которые сдают учащиеся со 2 по 4 класс:</vt:lpstr>
      <vt:lpstr>Норматив ГТО «бег на короткие дистанции» </vt:lpstr>
      <vt:lpstr>Норматив ГТО «прыжки в длину с места»</vt:lpstr>
      <vt:lpstr>Норматив ГТО «метание мяча»</vt:lpstr>
      <vt:lpstr>Норматив ГТО «подтягивание на перекладине»</vt:lpstr>
      <vt:lpstr>Норматив ГТО «подтягивание на перекладине»</vt:lpstr>
      <vt:lpstr>Норматив ГТО «подтягивание на перекладине»</vt:lpstr>
      <vt:lpstr>Виды испытаний и нормы</vt:lpstr>
      <vt:lpstr>Виды испытаний и нормы</vt:lpstr>
      <vt:lpstr>Слайд 17</vt:lpstr>
      <vt:lpstr>Слайд 18</vt:lpstr>
      <vt:lpstr>Викторина о спорте. </vt:lpstr>
      <vt:lpstr>Слайд 20</vt:lpstr>
      <vt:lpstr>Слайд 21</vt:lpstr>
      <vt:lpstr>Слайд 22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ГТО</dc:title>
  <dc:creator>Ждановы</dc:creator>
  <cp:lastModifiedBy>WIN</cp:lastModifiedBy>
  <cp:revision>33</cp:revision>
  <dcterms:created xsi:type="dcterms:W3CDTF">2012-11-25T15:21:02Z</dcterms:created>
  <dcterms:modified xsi:type="dcterms:W3CDTF">2016-04-06T18:52:16Z</dcterms:modified>
</cp:coreProperties>
</file>