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0" r:id="rId3"/>
    <p:sldId id="269" r:id="rId4"/>
    <p:sldId id="268" r:id="rId5"/>
    <p:sldId id="267" r:id="rId6"/>
    <p:sldId id="266" r:id="rId7"/>
    <p:sldId id="265" r:id="rId8"/>
    <p:sldId id="263" r:id="rId9"/>
    <p:sldId id="261" r:id="rId10"/>
    <p:sldId id="260" r:id="rId11"/>
    <p:sldId id="259" r:id="rId12"/>
    <p:sldId id="258" r:id="rId13"/>
    <p:sldId id="257" r:id="rId14"/>
    <p:sldId id="271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093AC27-3D1A-4BF6-916E-2929F6039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747480-6A47-4497-9A83-8D95BADFD57D}" type="slidenum">
              <a:rPr lang="ru-RU" smtClean="0">
                <a:cs typeface="Arial" charset="0"/>
              </a:rPr>
              <a:pPr/>
              <a:t>2</a:t>
            </a:fld>
            <a:endParaRPr lang="ru-RU" smtClean="0">
              <a:cs typeface="Arial" charset="0"/>
            </a:endParaRPr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DEB30-FC54-4D5E-9C11-2B22EA19AB70}" type="slidenum">
              <a:rPr lang="ru-RU" smtClean="0">
                <a:cs typeface="Arial" charset="0"/>
              </a:rPr>
              <a:pPr/>
              <a:t>11</a:t>
            </a:fld>
            <a:endParaRPr lang="ru-RU" smtClean="0">
              <a:cs typeface="Arial" charset="0"/>
            </a:endParaRPr>
          </a:p>
        </p:txBody>
      </p:sp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1C0294-A175-49F5-BA0F-D63E4D17D68C}" type="slidenum">
              <a:rPr lang="ru-RU" smtClean="0">
                <a:cs typeface="Arial" charset="0"/>
              </a:rPr>
              <a:pPr/>
              <a:t>12</a:t>
            </a:fld>
            <a:endParaRPr lang="ru-RU" smtClean="0">
              <a:cs typeface="Arial" charset="0"/>
            </a:endParaRPr>
          </a:p>
        </p:txBody>
      </p:sp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CF0124-8D22-4BC3-9674-12F317BA9818}" type="slidenum">
              <a:rPr lang="ru-RU" smtClean="0">
                <a:cs typeface="Arial" charset="0"/>
              </a:rPr>
              <a:pPr/>
              <a:t>13</a:t>
            </a:fld>
            <a:endParaRPr lang="ru-RU" smtClean="0">
              <a:cs typeface="Arial" charset="0"/>
            </a:endParaRPr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1CEE81-606A-46D2-AF37-4F4A18234CCD}" type="slidenum">
              <a:rPr lang="ru-RU" smtClean="0">
                <a:cs typeface="Arial" charset="0"/>
              </a:rPr>
              <a:pPr/>
              <a:t>3</a:t>
            </a:fld>
            <a:endParaRPr lang="ru-RU" smtClean="0">
              <a:cs typeface="Arial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92B6A1-6B40-46C8-A2A1-B42559785E77}" type="slidenum">
              <a:rPr lang="ru-RU" smtClean="0">
                <a:cs typeface="Arial" charset="0"/>
              </a:rPr>
              <a:pPr/>
              <a:t>4</a:t>
            </a:fld>
            <a:endParaRPr lang="ru-RU" smtClean="0">
              <a:cs typeface="Arial" charset="0"/>
            </a:endParaRPr>
          </a:p>
        </p:txBody>
      </p:sp>
      <p:sp>
        <p:nvSpPr>
          <p:cNvPr id="2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F57E27-AF17-42E6-8C14-AAFFE9F1716F}" type="slidenum">
              <a:rPr lang="ru-RU" smtClean="0">
                <a:cs typeface="Arial" charset="0"/>
              </a:rPr>
              <a:pPr/>
              <a:t>5</a:t>
            </a:fld>
            <a:endParaRPr lang="ru-RU" smtClean="0">
              <a:cs typeface="Arial" charset="0"/>
            </a:endParaRPr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6DE0DC-C429-43DA-ACA7-EAF2A4E779B5}" type="slidenum">
              <a:rPr lang="ru-RU" smtClean="0">
                <a:cs typeface="Arial" charset="0"/>
              </a:rPr>
              <a:pPr/>
              <a:t>6</a:t>
            </a:fld>
            <a:endParaRPr lang="ru-RU" smtClean="0">
              <a:cs typeface="Arial" charset="0"/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51797D-E004-478B-B8B7-ED44F36CF9C4}" type="slidenum">
              <a:rPr lang="ru-RU" smtClean="0">
                <a:cs typeface="Arial" charset="0"/>
              </a:rPr>
              <a:pPr/>
              <a:t>7</a:t>
            </a:fld>
            <a:endParaRPr lang="ru-RU" smtClean="0">
              <a:cs typeface="Arial" charset="0"/>
            </a:endParaRPr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D2B8AC-F3C9-470E-9198-7091A4A730B9}" type="slidenum">
              <a:rPr lang="ru-RU" smtClean="0">
                <a:cs typeface="Arial" charset="0"/>
              </a:rPr>
              <a:pPr/>
              <a:t>8</a:t>
            </a:fld>
            <a:endParaRPr lang="ru-RU" smtClean="0">
              <a:cs typeface="Arial" charset="0"/>
            </a:endParaRPr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7EBB03-9D89-4CC0-B3CF-7BB17EA42872}" type="slidenum">
              <a:rPr lang="ru-RU" smtClean="0">
                <a:cs typeface="Arial" charset="0"/>
              </a:rPr>
              <a:pPr/>
              <a:t>9</a:t>
            </a:fld>
            <a:endParaRPr lang="ru-RU" smtClean="0">
              <a:cs typeface="Arial" charset="0"/>
            </a:endParaRPr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5BC946-CB6B-46B9-9DAE-C8D5D61399A4}" type="slidenum">
              <a:rPr lang="ru-RU" smtClean="0">
                <a:cs typeface="Arial" charset="0"/>
              </a:rPr>
              <a:pPr/>
              <a:t>10</a:t>
            </a:fld>
            <a:endParaRPr lang="ru-RU" smtClean="0">
              <a:cs typeface="Arial" charset="0"/>
            </a:endParaRPr>
          </a:p>
        </p:txBody>
      </p:sp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342219-6A7D-46AF-84F6-4C30AC7125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A05D97-BB6D-4759-85CA-DAD5E2F856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4C6CA-8D70-4ED5-962B-F9F6D49131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899E97-7C6C-488D-8BB0-DE130760B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902CF7-68A5-4E51-8AB6-CDE0D264A7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F3B06-3AC8-455A-B4D2-5C26090104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5315F-B0E2-4907-AEA4-E20843D811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4D7CE7-D770-45FF-AD09-7691E5FE77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57EBBC-2EF7-46E8-8D86-13BE178DA0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94EC81-E872-4A6C-8EBA-205333188D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ED095D-16D7-49EE-B50C-4323D26ECA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cs typeface="+mn-cs"/>
              </a:defRPr>
            </a:lvl1pPr>
          </a:lstStyle>
          <a:p>
            <a:pPr>
              <a:defRPr/>
            </a:pPr>
            <a:fld id="{733DEE27-E10D-41A8-9FDA-A7EC096066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gif"/><Relationship Id="rId9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7" descr="dcfabfd70f597bf499fd7304464b2afd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96336" y="2420888"/>
            <a:ext cx="9525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8" descr="f4a9abd8032b4a63ab7b546009e8c9d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2204864"/>
            <a:ext cx="1295400" cy="79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9" descr="67696a7766daf559c2c4b2a9d2d532cc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476672"/>
            <a:ext cx="1223962" cy="91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10" descr="769a3e6420f2a0694bb764c39c09a3ca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077072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1" descr="2f85ee7f950121a49c809aa73d887f4d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24328" y="3861048"/>
            <a:ext cx="134302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WordArt 13"/>
          <p:cNvSpPr>
            <a:spLocks noChangeArrowheads="1" noChangeShapeType="1" noTextEdit="1"/>
          </p:cNvSpPr>
          <p:nvPr/>
        </p:nvSpPr>
        <p:spPr bwMode="auto">
          <a:xfrm>
            <a:off x="2771775" y="2420938"/>
            <a:ext cx="5329238" cy="17986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4344" name="Rectangle 14"/>
          <p:cNvSpPr>
            <a:spLocks noChangeArrowheads="1"/>
          </p:cNvSpPr>
          <p:nvPr/>
        </p:nvSpPr>
        <p:spPr bwMode="auto">
          <a:xfrm>
            <a:off x="684213" y="5419725"/>
            <a:ext cx="564545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i="1" dirty="0"/>
              <a:t>Автор</a:t>
            </a:r>
            <a:r>
              <a:rPr lang="uk-UA" sz="2000" b="1" i="1" dirty="0"/>
              <a:t>:</a:t>
            </a:r>
            <a:r>
              <a:rPr lang="ru-RU" sz="2000" b="1" i="1" dirty="0"/>
              <a:t> </a:t>
            </a:r>
            <a:r>
              <a:rPr lang="ru-RU" sz="2000" b="1" i="1" dirty="0" smtClean="0"/>
              <a:t>воспитатель Мирошниченко С.А.</a:t>
            </a:r>
            <a:r>
              <a:rPr lang="ru-RU" sz="2000" b="1" i="1" dirty="0"/>
              <a:t/>
            </a:r>
            <a:br>
              <a:rPr lang="ru-RU" sz="2000" b="1" i="1" dirty="0"/>
            </a:br>
            <a:endParaRPr lang="ru-RU" sz="2000" b="1" i="1" dirty="0"/>
          </a:p>
        </p:txBody>
      </p:sp>
      <p:sp>
        <p:nvSpPr>
          <p:cNvPr id="14345" name="WordArt 15"/>
          <p:cNvSpPr>
            <a:spLocks noChangeArrowheads="1" noChangeShapeType="1" noTextEdit="1"/>
          </p:cNvSpPr>
          <p:nvPr/>
        </p:nvSpPr>
        <p:spPr bwMode="auto">
          <a:xfrm>
            <a:off x="900113" y="4076700"/>
            <a:ext cx="1943100" cy="812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30722" name="Picture 2" descr="http://0day-4you.ru/uploads/posts/2013-04/1365339447_d44910d33a04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08104" y="-171400"/>
            <a:ext cx="2779068" cy="2059310"/>
          </a:xfrm>
          <a:prstGeom prst="rect">
            <a:avLst/>
          </a:prstGeom>
          <a:noFill/>
        </p:spPr>
      </p:pic>
      <p:pic>
        <p:nvPicPr>
          <p:cNvPr id="30726" name="Picture 6" descr="http://0day-4you.ru/uploads/posts/2013-04/1365339516_c71ffdea2774.pn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40152" y="4797152"/>
            <a:ext cx="2592288" cy="165618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1835696" y="285728"/>
            <a:ext cx="5911281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54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endParaRPr lang="ru-RU" sz="5400" b="1" kern="10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/>
              <a:cs typeface="Times New Roman"/>
            </a:endParaRPr>
          </a:p>
          <a:p>
            <a:pPr algn="ctr"/>
            <a:r>
              <a:rPr lang="ru-RU" sz="54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Удивительные </a:t>
            </a:r>
            <a:r>
              <a:rPr lang="ru-RU" sz="5400" b="1" kern="1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/>
                <a:cs typeface="Times New Roman"/>
              </a:rPr>
              <a:t>факты из жизни рыб.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Детский сад №6 села Солёного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муниципального образования Мостовский район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4293096"/>
            <a:ext cx="7772400" cy="183038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Monotype Corsiva" pitchFamily="66" charset="0"/>
              </a:rPr>
              <a:t>Самые медленные рыбы – это морские коньки, которые движутся настолько медленно, что, глядя на них со стороны, можно сказать, что они находятся в состоянии покоя. Самой медленной из них считается карликовый морской конек, который за один час преодолевает расстояние в 1,5 метра.</a:t>
            </a:r>
            <a:endParaRPr lang="ru-RU" sz="2800" b="1" i="1" dirty="0" smtClean="0">
              <a:latin typeface="Monotype Corsiva" pitchFamily="66" charset="0"/>
            </a:endParaRPr>
          </a:p>
        </p:txBody>
      </p:sp>
      <p:sp>
        <p:nvSpPr>
          <p:cNvPr id="35844" name="WordArt 5"/>
          <p:cNvSpPr>
            <a:spLocks noChangeArrowheads="1" noChangeShapeType="1" noTextEdit="1"/>
          </p:cNvSpPr>
          <p:nvPr/>
        </p:nvSpPr>
        <p:spPr bwMode="auto">
          <a:xfrm rot="-832066">
            <a:off x="5435600" y="1484313"/>
            <a:ext cx="3024188" cy="1631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62699" y="548680"/>
            <a:ext cx="486703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Морские коньки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9218" name="Picture 2" descr="http://stat17.privet.ru/lr/0919b808ed21f02cc16c34239587a8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3168352" cy="352839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4581525"/>
            <a:ext cx="7772400" cy="183038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Monotype Corsiva" pitchFamily="66" charset="0"/>
              </a:rPr>
              <a:t>Самой быстрой рыбой является парусник. Она может плыть со скорость автомобиля, двигающегося по магистрали.</a:t>
            </a:r>
            <a:endParaRPr lang="ru-RU" sz="2800" b="1" i="1" dirty="0" smtClean="0">
              <a:latin typeface="Monotype Corsiva" pitchFamily="66" charset="0"/>
            </a:endParaRPr>
          </a:p>
        </p:txBody>
      </p:sp>
      <p:sp>
        <p:nvSpPr>
          <p:cNvPr id="37892" name="WordArt 5"/>
          <p:cNvSpPr>
            <a:spLocks noChangeArrowheads="1" noChangeShapeType="1" noTextEdit="1"/>
          </p:cNvSpPr>
          <p:nvPr/>
        </p:nvSpPr>
        <p:spPr bwMode="auto">
          <a:xfrm rot="-832066">
            <a:off x="5435600" y="1484313"/>
            <a:ext cx="3024188" cy="1631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5275" y="980728"/>
            <a:ext cx="2986716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Парусник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7170" name="Picture 2" descr="http://blog.africageographic.com/africa-geographic-blog/files/2012/07/sailfish-640x3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76672"/>
            <a:ext cx="4464496" cy="368617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4293096"/>
            <a:ext cx="7772400" cy="1830388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latin typeface="Monotype Corsiva" pitchFamily="66" charset="0"/>
              </a:rPr>
              <a:t>Морской черт обитает на глубинах более </a:t>
            </a:r>
            <a:br>
              <a:rPr lang="ru-RU" sz="3200" b="1" i="1" dirty="0" smtClean="0">
                <a:latin typeface="Monotype Corsiva" pitchFamily="66" charset="0"/>
              </a:rPr>
            </a:br>
            <a:r>
              <a:rPr lang="ru-RU" sz="3200" b="1" i="1" dirty="0" smtClean="0">
                <a:latin typeface="Monotype Corsiva" pitchFamily="66" charset="0"/>
              </a:rPr>
              <a:t>1500 м. Может быть, он живет и в более глубоких местах, только человек туда добраться не может из- за огромного давления воды.</a:t>
            </a:r>
          </a:p>
        </p:txBody>
      </p:sp>
      <p:sp>
        <p:nvSpPr>
          <p:cNvPr id="39940" name="WordArt 5"/>
          <p:cNvSpPr>
            <a:spLocks noChangeArrowheads="1" noChangeShapeType="1" noTextEdit="1"/>
          </p:cNvSpPr>
          <p:nvPr/>
        </p:nvSpPr>
        <p:spPr bwMode="auto">
          <a:xfrm rot="-832066">
            <a:off x="5364163" y="836613"/>
            <a:ext cx="3024187" cy="1631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9941" name="Picture 7" descr="cher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33375"/>
            <a:ext cx="4392166" cy="357187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374088" y="620688"/>
            <a:ext cx="2738249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ru-RU" sz="60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Морской</a:t>
            </a:r>
          </a:p>
          <a:p>
            <a:pPr algn="ctr">
              <a:spcBef>
                <a:spcPct val="30000"/>
              </a:spcBef>
            </a:pPr>
            <a:r>
              <a:rPr lang="ru-RU" sz="60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   черт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4221163"/>
            <a:ext cx="7772400" cy="1830387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latin typeface="Monotype Corsiva" pitchFamily="66" charset="0"/>
              </a:rPr>
              <a:t>Брызгун- самый настоящий чемпион по стрельбе среди рыб. Он выплевывает в воздух струю воды настолько точно и сильно, что сбивает насекомых, обитающих на нависающей над водой листве. Брызгун может попасть даже в насекомое, которое пролетает над водой на высоте 3 метров!</a:t>
            </a:r>
          </a:p>
        </p:txBody>
      </p:sp>
      <p:sp>
        <p:nvSpPr>
          <p:cNvPr id="41988" name="WordArt 5"/>
          <p:cNvSpPr>
            <a:spLocks noChangeArrowheads="1" noChangeShapeType="1" noTextEdit="1"/>
          </p:cNvSpPr>
          <p:nvPr/>
        </p:nvSpPr>
        <p:spPr bwMode="auto">
          <a:xfrm rot="-832066">
            <a:off x="5724525" y="908050"/>
            <a:ext cx="2592388" cy="11525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41989" name="Picture 10" descr="brizgu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4824784" cy="323964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371008" y="764704"/>
            <a:ext cx="2626040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Брызгун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5"/>
          <p:cNvSpPr>
            <a:spLocks noChangeArrowheads="1"/>
          </p:cNvSpPr>
          <p:nvPr/>
        </p:nvSpPr>
        <p:spPr bwMode="auto">
          <a:xfrm>
            <a:off x="468313" y="1773238"/>
            <a:ext cx="612379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3600" b="1" i="1" dirty="0" smtClean="0">
                <a:solidFill>
                  <a:schemeClr val="tx2"/>
                </a:solidFill>
                <a:latin typeface="Monotype Corsiva" pitchFamily="66" charset="0"/>
              </a:rPr>
              <a:t>Литература:</a:t>
            </a:r>
            <a: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</a:br>
            <a:endParaRPr lang="uk-UA" sz="3600" b="1" i="1" dirty="0" smtClean="0">
              <a:solidFill>
                <a:schemeClr val="tx2"/>
              </a:solidFill>
              <a:latin typeface="Monotype Corsiva" pitchFamily="66" charset="0"/>
            </a:endParaRPr>
          </a:p>
          <a:p>
            <a:r>
              <a:rPr lang="uk-UA" sz="3600" b="1" i="1" dirty="0" smtClean="0">
                <a:solidFill>
                  <a:schemeClr val="tx2"/>
                </a:solidFill>
                <a:latin typeface="Monotype Corsiva" pitchFamily="66" charset="0"/>
              </a:rPr>
              <a:t>Джулия </a:t>
            </a:r>
            <a: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  <a:t>Барталоцци “</a:t>
            </a:r>
            <a:r>
              <a:rPr lang="ru-RU" sz="3600" b="1" i="1" dirty="0">
                <a:solidFill>
                  <a:schemeClr val="tx2"/>
                </a:solidFill>
                <a:latin typeface="Monotype Corsiva" pitchFamily="66" charset="0"/>
              </a:rPr>
              <a:t>Животные </a:t>
            </a:r>
            <a:endParaRPr lang="en-US" sz="3600" b="1" i="1" dirty="0">
              <a:solidFill>
                <a:schemeClr val="tx2"/>
              </a:solidFill>
              <a:latin typeface="Monotype Corsiva" pitchFamily="66" charset="0"/>
            </a:endParaRPr>
          </a:p>
          <a:p>
            <a:r>
              <a:rPr lang="ru-RU" sz="3600" b="1" i="1" dirty="0">
                <a:solidFill>
                  <a:schemeClr val="tx2"/>
                </a:solidFill>
                <a:latin typeface="Monotype Corsiva" pitchFamily="66" charset="0"/>
              </a:rPr>
              <a:t>150 удивительных фактов</a:t>
            </a:r>
            <a: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  <a:t>”</a:t>
            </a:r>
            <a:b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  <a:t>М. Эксмо 2009 г</a:t>
            </a:r>
            <a:r>
              <a:rPr lang="en-US" sz="3600" b="1" i="1" dirty="0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en-US" sz="3600" b="1" i="1" dirty="0">
                <a:solidFill>
                  <a:schemeClr val="tx2"/>
                </a:solidFill>
                <a:latin typeface="Monotype Corsiva" pitchFamily="66" charset="0"/>
              </a:rPr>
            </a:br>
            <a: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  <a:t/>
            </a:r>
            <a:br>
              <a:rPr lang="uk-UA" sz="3600" b="1" i="1" dirty="0">
                <a:solidFill>
                  <a:schemeClr val="tx2"/>
                </a:solidFill>
                <a:latin typeface="Monotype Corsiva" pitchFamily="66" charset="0"/>
              </a:rPr>
            </a:br>
            <a:endParaRPr lang="ru-RU" sz="3600" b="1" i="1" dirty="0">
              <a:solidFill>
                <a:schemeClr val="tx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alphaModFix amt="45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852738"/>
            <a:ext cx="7772400" cy="1830387"/>
          </a:xfrm>
        </p:spPr>
        <p:txBody>
          <a:bodyPr/>
          <a:lstStyle/>
          <a:p>
            <a:pPr algn="just" eaLnBrk="1" hangingPunct="1"/>
            <a:r>
              <a:rPr lang="ru-RU" sz="3600" b="1" i="1" dirty="0" smtClean="0">
                <a:solidFill>
                  <a:schemeClr val="tx1"/>
                </a:solidFill>
                <a:latin typeface="Monotype Corsiva" pitchFamily="66" charset="0"/>
              </a:rPr>
              <a:t>Это одни из самых древних позвоночных животных, они обитают на Земле уже миллионы лет. За это время рыбы приспособились к жизни в разной воде – пресной, соленой, теплой, холодной, на глубине и на мелководье. </a:t>
            </a:r>
          </a:p>
        </p:txBody>
      </p:sp>
      <p:sp>
        <p:nvSpPr>
          <p:cNvPr id="15363" name="WordArt 7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3132138" y="1125538"/>
            <a:ext cx="2735262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5365" name="Picture 9" descr="bf7bb63679990d8d2517c8541406b23d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24328" y="5448300"/>
            <a:ext cx="111442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0" descr="68ae34d3db14c7a4a2721def9f47370a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40352" y="476672"/>
            <a:ext cx="10953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3347864" y="620688"/>
            <a:ext cx="22573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Рыбы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4076700"/>
            <a:ext cx="7772400" cy="1830388"/>
          </a:xfrm>
        </p:spPr>
        <p:txBody>
          <a:bodyPr/>
          <a:lstStyle/>
          <a:p>
            <a:pPr eaLnBrk="1" hangingPunct="1"/>
            <a:r>
              <a:rPr lang="ru-RU" sz="2800" b="1" dirty="0" smtClean="0">
                <a:latin typeface="Monotype Corsiva" pitchFamily="66" charset="0"/>
              </a:rPr>
              <a:t>Хотя эта рыбка и относится к семейству самых добродушных, гладить ее по спинке не рекомендуется, ведь она сплошь утыкана ядовитыми шипами . У рыбы-крокодила вытянуто-приплюснутая форма тела, очень напоминающее зубастого аллигатора. Рыбки-крокодилы - довольно крупные существа. Они могут вырасти аж до метра длиной! </a:t>
            </a:r>
            <a:endParaRPr lang="ru-RU" sz="2800" b="1" i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17412" name="WordArt 5"/>
          <p:cNvSpPr>
            <a:spLocks noChangeArrowheads="1" noChangeShapeType="1" noTextEdit="1"/>
          </p:cNvSpPr>
          <p:nvPr/>
        </p:nvSpPr>
        <p:spPr bwMode="auto">
          <a:xfrm rot="-832066">
            <a:off x="5292725" y="765175"/>
            <a:ext cx="3211513" cy="15843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7650" name="Picture 2" descr="Рыба-крокоди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4320480" cy="27351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8" name="Прямоугольник 7"/>
          <p:cNvSpPr/>
          <p:nvPr/>
        </p:nvSpPr>
        <p:spPr>
          <a:xfrm>
            <a:off x="4860032" y="404664"/>
            <a:ext cx="410881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Рыба-крокодил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539750" y="4076700"/>
            <a:ext cx="7772400" cy="1830388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chemeClr val="tx1"/>
                </a:solidFill>
                <a:latin typeface="Monotype Corsiva" pitchFamily="66" charset="0"/>
              </a:rPr>
              <a:t>Илистый прыгун - это уникальная рыба, которая может жить как в воде, так и на суше. Она способна поглощать кислород через влажную кожу. С помощью плавников прыгун взбирается на ветки деревьев и прикрепляется к ним присосками.</a:t>
            </a:r>
          </a:p>
        </p:txBody>
      </p:sp>
      <p:pic>
        <p:nvPicPr>
          <p:cNvPr id="19461" name="Picture 7" descr="v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4392612" cy="292258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4860032" y="332656"/>
            <a:ext cx="412398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Илистый прыгун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115616" y="4293096"/>
            <a:ext cx="7772400" cy="1830388"/>
          </a:xfrm>
          <a:noFill/>
        </p:spPr>
        <p:txBody>
          <a:bodyPr/>
          <a:lstStyle/>
          <a:p>
            <a:pPr eaLnBrk="1" hangingPunct="1"/>
            <a:r>
              <a:rPr lang="ru-RU" sz="3200" b="1" i="1" dirty="0" smtClean="0">
                <a:solidFill>
                  <a:schemeClr val="tx1"/>
                </a:solidFill>
                <a:latin typeface="Monotype Corsiva" pitchFamily="66" charset="0"/>
              </a:rPr>
              <a:t>Скорпена уродлива до такой степени, что напоминает скорее камень или пучок водорослей, чем рыбу. Но именно это сходство позволяет ей оставаться незамеченной на дне и нападать на свою добычу совершенно внезапно.</a:t>
            </a:r>
          </a:p>
        </p:txBody>
      </p:sp>
      <p:sp>
        <p:nvSpPr>
          <p:cNvPr id="21508" name="WordArt 5"/>
          <p:cNvSpPr>
            <a:spLocks noChangeArrowheads="1" noChangeShapeType="1" noTextEdit="1"/>
          </p:cNvSpPr>
          <p:nvPr/>
        </p:nvSpPr>
        <p:spPr bwMode="auto">
          <a:xfrm rot="-832066">
            <a:off x="4932363" y="836613"/>
            <a:ext cx="3384550" cy="18716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509" name="Picture 7" descr="scorpen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333375"/>
            <a:ext cx="4464744" cy="319563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175022" y="692696"/>
            <a:ext cx="28632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Скорпена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4437063"/>
            <a:ext cx="7772400" cy="1830387"/>
          </a:xfrm>
        </p:spPr>
        <p:txBody>
          <a:bodyPr/>
          <a:lstStyle/>
          <a:p>
            <a:pPr eaLnBrk="1" hangingPunct="1"/>
            <a:r>
              <a:rPr lang="ru-RU" sz="2400" b="1" dirty="0" smtClean="0">
                <a:latin typeface="Monotype Corsiva" pitchFamily="66" charset="0"/>
              </a:rPr>
              <a:t>Эти ленивые рыбки почти не плавают. Вместо этого, они "высверливают" хвостом в песке вертикальную норку, куда залезают примерно на треть, а голова и туловище вертикально торчат в воде против течения. При малейшей опасности угорь прячется в норку целиком. В коже угрей есть специальные слизистые клетки, секрет которых скрепляет песчаные стенки норы и не дает им осыпаться. </a:t>
            </a:r>
            <a:endParaRPr lang="ru-RU" sz="2400" b="1" i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  <p:sp>
        <p:nvSpPr>
          <p:cNvPr id="23556" name="WordArt 5"/>
          <p:cNvSpPr>
            <a:spLocks noChangeArrowheads="1" noChangeShapeType="1" noTextEdit="1"/>
          </p:cNvSpPr>
          <p:nvPr/>
        </p:nvSpPr>
        <p:spPr bwMode="auto">
          <a:xfrm rot="-832066">
            <a:off x="5148263" y="1052513"/>
            <a:ext cx="3384550" cy="1871662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1506" name="Picture 2" descr="Рыба-крокодил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3672408" cy="3456384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9" name="Прямоугольник 8"/>
          <p:cNvSpPr/>
          <p:nvPr/>
        </p:nvSpPr>
        <p:spPr>
          <a:xfrm>
            <a:off x="4466067" y="692696"/>
            <a:ext cx="39164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Угорь </a:t>
            </a:r>
            <a:r>
              <a:rPr lang="ru-RU" sz="60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Хасси</a:t>
            </a:r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 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55576" y="4005064"/>
            <a:ext cx="7772400" cy="1830387"/>
          </a:xfrm>
        </p:spPr>
        <p:txBody>
          <a:bodyPr/>
          <a:lstStyle/>
          <a:p>
            <a:pPr eaLnBrk="1" hangingPunct="1"/>
            <a:r>
              <a:rPr lang="ru-RU" sz="3200" b="1" i="1" dirty="0" smtClean="0">
                <a:latin typeface="Monotype Corsiva" pitchFamily="66" charset="0"/>
              </a:rPr>
              <a:t>Сельдяной король может достигать в длину</a:t>
            </a:r>
            <a:br>
              <a:rPr lang="ru-RU" sz="3200" b="1" i="1" dirty="0" smtClean="0">
                <a:latin typeface="Monotype Corsiva" pitchFamily="66" charset="0"/>
              </a:rPr>
            </a:br>
            <a:r>
              <a:rPr lang="ru-RU" sz="3200" b="1" i="1" dirty="0" smtClean="0">
                <a:latin typeface="Monotype Corsiva" pitchFamily="66" charset="0"/>
              </a:rPr>
              <a:t>8 м! У этой рыбы есть еще одно название- рыбы- весло. Возможно, сельдяной король получил его за плоскую. Похожую на весло форму тела.</a:t>
            </a:r>
          </a:p>
        </p:txBody>
      </p:sp>
      <p:sp>
        <p:nvSpPr>
          <p:cNvPr id="25604" name="WordArt 5"/>
          <p:cNvSpPr>
            <a:spLocks noChangeArrowheads="1" noChangeShapeType="1" noTextEdit="1"/>
          </p:cNvSpPr>
          <p:nvPr/>
        </p:nvSpPr>
        <p:spPr bwMode="auto">
          <a:xfrm rot="-832066">
            <a:off x="5508625" y="1341438"/>
            <a:ext cx="3024188" cy="1631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25605" name="Picture 7" descr="���� �����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60648"/>
            <a:ext cx="4680595" cy="32956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148065" y="476672"/>
            <a:ext cx="3995936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Сельдяной король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188" y="4365625"/>
            <a:ext cx="7772400" cy="1830388"/>
          </a:xfrm>
        </p:spPr>
        <p:txBody>
          <a:bodyPr/>
          <a:lstStyle/>
          <a:p>
            <a:pPr eaLnBrk="1" hangingPunct="1"/>
            <a:r>
              <a:rPr lang="ru-RU" sz="3200" b="1" dirty="0" smtClean="0">
                <a:latin typeface="Monotype Corsiva" pitchFamily="66" charset="0"/>
              </a:rPr>
              <a:t>В Японии рыба фугу – это исключительный, но смертельно опасный деликатес. Она содержит </a:t>
            </a:r>
            <a:r>
              <a:rPr lang="ru-RU" sz="3200" b="1" dirty="0" err="1" smtClean="0">
                <a:latin typeface="Monotype Corsiva" pitchFamily="66" charset="0"/>
              </a:rPr>
              <a:t>тетродоксин</a:t>
            </a:r>
            <a:r>
              <a:rPr lang="ru-RU" sz="3200" b="1" dirty="0" smtClean="0">
                <a:latin typeface="Monotype Corsiva" pitchFamily="66" charset="0"/>
              </a:rPr>
              <a:t>, который является смертельным ядом. Тем не менее, фугу настолько вкусна, что японские гурманы, рискуя своей жизнью, готовят ее. </a:t>
            </a:r>
            <a:endParaRPr lang="ru-RU" sz="3200" b="1" i="1" dirty="0" smtClean="0">
              <a:latin typeface="Monotype Corsiva" pitchFamily="66" charset="0"/>
            </a:endParaRPr>
          </a:p>
        </p:txBody>
      </p:sp>
      <p:sp>
        <p:nvSpPr>
          <p:cNvPr id="29700" name="WordArt 5"/>
          <p:cNvSpPr>
            <a:spLocks noChangeArrowheads="1" noChangeShapeType="1" noTextEdit="1"/>
          </p:cNvSpPr>
          <p:nvPr/>
        </p:nvSpPr>
        <p:spPr bwMode="auto">
          <a:xfrm rot="-832066">
            <a:off x="5651500" y="620713"/>
            <a:ext cx="3024188" cy="16319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6180000" scaled="1"/>
              </a:gradFill>
              <a:effectLst>
                <a:outerShdw dist="53882" dir="2700000" algn="ctr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32040" y="620688"/>
            <a:ext cx="322556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Рыба фуга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15362" name="Picture 2" descr="http://zagony.ru/admin_new/foto/2011-7-20/1311111189/samye_jadovitye_zhivotnye_v_mire_20_foto__tekst_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4471764" cy="316835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70C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11560" y="3789040"/>
            <a:ext cx="7772400" cy="1830388"/>
          </a:xfrm>
        </p:spPr>
        <p:txBody>
          <a:bodyPr/>
          <a:lstStyle/>
          <a:p>
            <a:pPr eaLnBrk="1" hangingPunct="1"/>
            <a:r>
              <a:rPr lang="ru-RU" sz="2800" b="1" i="1" dirty="0" smtClean="0">
                <a:latin typeface="Monotype Corsiva" pitchFamily="66" charset="0"/>
              </a:rPr>
              <a:t>Это одна из самых ядовитых рыб в мире. Шипы на спинном плавнике рыбы содержат сильный яд, который попадает в тело жертвы при уколе. Эту рыбу увидеть очень сложно, потому что она все время неподвижно лежит в зарослях кораллов, прекрасно сливаясь с грунтом.</a:t>
            </a:r>
          </a:p>
        </p:txBody>
      </p:sp>
      <p:pic>
        <p:nvPicPr>
          <p:cNvPr id="33797" name="Picture 7" descr="799px-Stone_Fish_at_AQWA_SMC200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4664"/>
            <a:ext cx="4032448" cy="295232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7" name="Прямоугольник 6"/>
          <p:cNvSpPr/>
          <p:nvPr/>
        </p:nvSpPr>
        <p:spPr>
          <a:xfrm>
            <a:off x="5076056" y="692696"/>
            <a:ext cx="388843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spcBef>
                <a:spcPct val="30000"/>
              </a:spcBef>
            </a:pPr>
            <a:r>
              <a:rPr lang="ru-RU" sz="5400" b="1" i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Рыба-камень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507</Words>
  <Application>Microsoft Office PowerPoint</Application>
  <PresentationFormat>Экран (4:3)</PresentationFormat>
  <Paragraphs>48</Paragraphs>
  <Slides>14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Оформление по умолчанию</vt:lpstr>
      <vt:lpstr>Слайд 1</vt:lpstr>
      <vt:lpstr>Это одни из самых древних позвоночных животных, они обитают на Земле уже миллионы лет. За это время рыбы приспособились к жизни в разной воде – пресной, соленой, теплой, холодной, на глубине и на мелководье. </vt:lpstr>
      <vt:lpstr>Хотя эта рыбка и относится к семейству самых добродушных, гладить ее по спинке не рекомендуется, ведь она сплошь утыкана ядовитыми шипами . У рыбы-крокодила вытянуто-приплюснутая форма тела, очень напоминающее зубастого аллигатора. Рыбки-крокодилы - довольно крупные существа. Они могут вырасти аж до метра длиной! </vt:lpstr>
      <vt:lpstr>Илистый прыгун - это уникальная рыба, которая может жить как в воде, так и на суше. Она способна поглощать кислород через влажную кожу. С помощью плавников прыгун взбирается на ветки деревьев и прикрепляется к ним присосками.</vt:lpstr>
      <vt:lpstr>Скорпена уродлива до такой степени, что напоминает скорее камень или пучок водорослей, чем рыбу. Но именно это сходство позволяет ей оставаться незамеченной на дне и нападать на свою добычу совершенно внезапно.</vt:lpstr>
      <vt:lpstr>Эти ленивые рыбки почти не плавают. Вместо этого, они "высверливают" хвостом в песке вертикальную норку, куда залезают примерно на треть, а голова и туловище вертикально торчат в воде против течения. При малейшей опасности угорь прячется в норку целиком. В коже угрей есть специальные слизистые клетки, секрет которых скрепляет песчаные стенки норы и не дает им осыпаться. </vt:lpstr>
      <vt:lpstr>Сельдяной король может достигать в длину 8 м! У этой рыбы есть еще одно название- рыбы- весло. Возможно, сельдяной король получил его за плоскую. Похожую на весло форму тела.</vt:lpstr>
      <vt:lpstr>В Японии рыба фугу – это исключительный, но смертельно опасный деликатес. Она содержит тетродоксин, который является смертельным ядом. Тем не менее, фугу настолько вкусна, что японские гурманы, рискуя своей жизнью, готовят ее. </vt:lpstr>
      <vt:lpstr>Это одна из самых ядовитых рыб в мире. Шипы на спинном плавнике рыбы содержат сильный яд, который попадает в тело жертвы при уколе. Эту рыбу увидеть очень сложно, потому что она все время неподвижно лежит в зарослях кораллов, прекрасно сливаясь с грунтом.</vt:lpstr>
      <vt:lpstr>Самые медленные рыбы – это морские коньки, которые движутся настолько медленно, что, глядя на них со стороны, можно сказать, что они находятся в состоянии покоя. Самой медленной из них считается карликовый морской конек, который за один час преодолевает расстояние в 1,5 метра.</vt:lpstr>
      <vt:lpstr>Самой быстрой рыбой является парусник. Она может плыть со скорость автомобиля, двигающегося по магистрали.</vt:lpstr>
      <vt:lpstr>Морской черт обитает на глубинах более  1500 м. Может быть, он живет и в более глубоких местах, только человек туда добраться не может из- за огромного давления воды.</vt:lpstr>
      <vt:lpstr>Брызгун- самый настоящий чемпион по стрельбе среди рыб. Он выплевывает в воздух струю воды настолько точно и сильно, что сбивает насекомых, обитающих на нависающей над водой листве. Брызгун может попасть даже в насекомое, которое пролетает над водой на высоте 3 метров!</vt:lpstr>
      <vt:lpstr>Слайд 14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13</cp:revision>
  <dcterms:created xsi:type="dcterms:W3CDTF">2011-01-24T13:58:58Z</dcterms:created>
  <dcterms:modified xsi:type="dcterms:W3CDTF">2020-04-01T09:36:22Z</dcterms:modified>
</cp:coreProperties>
</file>