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5" r:id="rId4"/>
    <p:sldId id="266" r:id="rId5"/>
    <p:sldId id="256" r:id="rId6"/>
    <p:sldId id="264" r:id="rId7"/>
    <p:sldId id="267" r:id="rId8"/>
    <p:sldId id="268" r:id="rId9"/>
    <p:sldId id="269" r:id="rId10"/>
    <p:sldId id="261" r:id="rId11"/>
    <p:sldId id="270" r:id="rId12"/>
    <p:sldId id="271" r:id="rId13"/>
    <p:sldId id="275" r:id="rId14"/>
    <p:sldId id="272" r:id="rId15"/>
    <p:sldId id="276" r:id="rId16"/>
    <p:sldId id="273" r:id="rId17"/>
    <p:sldId id="277" r:id="rId18"/>
    <p:sldId id="274" r:id="rId19"/>
    <p:sldId id="260" r:id="rId20"/>
    <p:sldId id="258" r:id="rId21"/>
    <p:sldId id="25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FF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0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10" Type="http://schemas.openxmlformats.org/officeDocument/2006/relationships/image" Target="../media/image20.gif"/><Relationship Id="rId4" Type="http://schemas.openxmlformats.org/officeDocument/2006/relationships/image" Target="../media/image15.gif"/><Relationship Id="rId9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5.png"/><Relationship Id="rId3" Type="http://schemas.openxmlformats.org/officeDocument/2006/relationships/image" Target="../media/image21.png"/><Relationship Id="rId7" Type="http://schemas.openxmlformats.org/officeDocument/2006/relationships/image" Target="../media/image24.gif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gif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9.jpeg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Занятия для дошкольников - Дошкольное образ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87824" y="1412776"/>
            <a:ext cx="3384376" cy="138499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Путешествие в страну </a:t>
            </a:r>
            <a:r>
              <a:rPr lang="ru-RU" sz="2800" dirty="0" smtClean="0">
                <a:latin typeface="Arial Black" pitchFamily="34" charset="0"/>
              </a:rPr>
              <a:t>Грамматики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irgif.com/KARTINKI/skazka/skazka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21"/>
            <a:ext cx="8640960" cy="68356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908720"/>
            <a:ext cx="7200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Сидел я на (о)кошке</a:t>
            </a:r>
          </a:p>
          <a:p>
            <a:pPr algn="ctr"/>
            <a:r>
              <a:rPr lang="ru-RU" sz="3600" b="1" dirty="0" smtClean="0"/>
              <a:t>И рассуждал (о)кошке.</a:t>
            </a:r>
          </a:p>
          <a:p>
            <a:pPr algn="ctr"/>
            <a:r>
              <a:rPr lang="ru-RU" sz="3600" b="1" dirty="0" smtClean="0"/>
              <a:t>Вдруг подумал: «А (у)сов</a:t>
            </a:r>
          </a:p>
          <a:p>
            <a:pPr algn="ctr"/>
            <a:r>
              <a:rPr lang="ru-RU" sz="3600" b="1" dirty="0" smtClean="0"/>
              <a:t>Есть усы иль нет (у)сов?»</a:t>
            </a:r>
          </a:p>
          <a:p>
            <a:endParaRPr lang="ru-RU" dirty="0"/>
          </a:p>
        </p:txBody>
      </p:sp>
      <p:pic>
        <p:nvPicPr>
          <p:cNvPr id="1027" name="Picture 3" descr="D:\Мои рисунки\оформление\Новая папка\cat08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006" y="5085184"/>
            <a:ext cx="883305" cy="1224360"/>
          </a:xfrm>
          <a:prstGeom prst="rect">
            <a:avLst/>
          </a:prstGeom>
          <a:noFill/>
        </p:spPr>
      </p:pic>
      <p:pic>
        <p:nvPicPr>
          <p:cNvPr id="1028" name="Picture 4" descr="D:\Мои рисунки\Мои рисунки 12\картинки разные\iрра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95736" y="4797152"/>
            <a:ext cx="1493093" cy="1428750"/>
          </a:xfrm>
          <a:prstGeom prst="rect">
            <a:avLst/>
          </a:prstGeom>
          <a:noFill/>
        </p:spPr>
      </p:pic>
      <p:pic>
        <p:nvPicPr>
          <p:cNvPr id="9" name="Рисунок 8" descr="6a3059ce5fdbt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3068960"/>
            <a:ext cx="1343025" cy="234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589240"/>
            <a:ext cx="1238537" cy="1152128"/>
          </a:xfrm>
          <a:prstGeom prst="rect">
            <a:avLst/>
          </a:prstGeom>
          <a:noFill/>
        </p:spPr>
      </p:pic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VoVan\Desktop\Рамка из букв 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76470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hester" pitchFamily="2" charset="0"/>
              </a:rPr>
              <a:t>Минное поле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hester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411760" y="1700808"/>
            <a:ext cx="4286280" cy="4286280"/>
            <a:chOff x="2285984" y="1500174"/>
            <a:chExt cx="4286280" cy="428628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285984" y="1500174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143240" y="1500174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15008" y="1500174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857752" y="1500174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000496" y="1500174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285984" y="2357430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143240" y="2357430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15008" y="2357430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857752" y="2357430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000496" y="2357430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285984" y="3214686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143240" y="3214686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715008" y="3214686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857752" y="3214686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000496" y="3214686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285984" y="4071942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143240" y="4071942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715008" y="4071942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857752" y="4071942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000496" y="4071942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285984" y="4929198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143240" y="4929198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Щ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715008" y="4929198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857752" y="4929198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000496" y="4929198"/>
              <a:ext cx="857256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 descr="E:\фото\класс\Новая папка (2)\школа 031.jpg"/>
          <p:cNvPicPr>
            <a:picLocks noChangeAspect="1" noChangeArrowheads="1"/>
          </p:cNvPicPr>
          <p:nvPr/>
        </p:nvPicPr>
        <p:blipFill>
          <a:blip r:embed="rId2" cstate="print">
            <a:lum bright="18000" contrast="42000"/>
          </a:blip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17.radikal.ru/i401/1308/ec/c1dcab4f2b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0648"/>
            <a:ext cx="4116758" cy="604867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2500313" y="0"/>
            <a:ext cx="36544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ru-RU" sz="800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Глагол.</a:t>
            </a:r>
          </a:p>
        </p:txBody>
      </p:sp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>
          <a:xfrm>
            <a:off x="0" y="1285875"/>
            <a:ext cx="72009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0033CC"/>
                </a:solidFill>
                <a:latin typeface="Monotype Corsiva" pitchFamily="66" charset="0"/>
              </a:rPr>
              <a:t>Определить время глаголов:</a:t>
            </a:r>
            <a:br>
              <a:rPr lang="ru-RU" sz="3600" b="1" dirty="0" smtClean="0">
                <a:solidFill>
                  <a:srgbClr val="0033CC"/>
                </a:solidFill>
                <a:latin typeface="Monotype Corsiva" pitchFamily="66" charset="0"/>
              </a:rPr>
            </a:br>
            <a:endParaRPr lang="ru-RU" sz="3600" b="1" dirty="0" smtClean="0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19460" name="Содержимое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2374032" cy="4114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b="1" dirty="0" smtClean="0"/>
              <a:t>пишет</a:t>
            </a:r>
          </a:p>
          <a:p>
            <a:pPr eaLnBrk="1" hangingPunct="1"/>
            <a:r>
              <a:rPr lang="ru-RU" b="1" dirty="0" smtClean="0"/>
              <a:t>полетел</a:t>
            </a:r>
          </a:p>
          <a:p>
            <a:pPr eaLnBrk="1" hangingPunct="1"/>
            <a:r>
              <a:rPr lang="ru-RU" b="1" dirty="0" smtClean="0"/>
              <a:t>спела</a:t>
            </a:r>
          </a:p>
          <a:p>
            <a:pPr eaLnBrk="1" hangingPunct="1"/>
            <a:r>
              <a:rPr lang="ru-RU" b="1" dirty="0" smtClean="0"/>
              <a:t>стоит</a:t>
            </a:r>
          </a:p>
          <a:p>
            <a:pPr eaLnBrk="1" hangingPunct="1"/>
            <a:r>
              <a:rPr lang="ru-RU" b="1" dirty="0" smtClean="0"/>
              <a:t>пойдёт</a:t>
            </a:r>
          </a:p>
          <a:p>
            <a:pPr eaLnBrk="1" hangingPunct="1"/>
            <a:r>
              <a:rPr lang="ru-RU" b="1" dirty="0" smtClean="0"/>
              <a:t>расскажет</a:t>
            </a:r>
          </a:p>
          <a:p>
            <a:pPr eaLnBrk="1" hangingPunct="1"/>
            <a:r>
              <a:rPr lang="ru-RU" b="1" dirty="0" smtClean="0"/>
              <a:t>увидела</a:t>
            </a:r>
          </a:p>
          <a:p>
            <a:pPr eaLnBrk="1" hangingPunct="1"/>
            <a:endParaRPr lang="ru-RU" dirty="0" smtClean="0"/>
          </a:p>
        </p:txBody>
      </p:sp>
      <p:sp>
        <p:nvSpPr>
          <p:cNvPr id="19461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2281238" cy="4114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b="1" dirty="0" smtClean="0"/>
              <a:t>смотрит</a:t>
            </a:r>
          </a:p>
          <a:p>
            <a:pPr eaLnBrk="1" hangingPunct="1"/>
            <a:r>
              <a:rPr lang="ru-RU" b="1" dirty="0" smtClean="0"/>
              <a:t>защитила</a:t>
            </a:r>
          </a:p>
          <a:p>
            <a:pPr eaLnBrk="1" hangingPunct="1"/>
            <a:r>
              <a:rPr lang="ru-RU" b="1" dirty="0" smtClean="0"/>
              <a:t> носит</a:t>
            </a:r>
          </a:p>
          <a:p>
            <a:pPr eaLnBrk="1" hangingPunct="1"/>
            <a:r>
              <a:rPr lang="ru-RU" b="1" dirty="0" smtClean="0"/>
              <a:t> слушается</a:t>
            </a:r>
          </a:p>
          <a:p>
            <a:pPr eaLnBrk="1" hangingPunct="1"/>
            <a:r>
              <a:rPr lang="ru-RU" b="1" dirty="0" smtClean="0"/>
              <a:t> зашьёт</a:t>
            </a:r>
          </a:p>
          <a:p>
            <a:pPr eaLnBrk="1" hangingPunct="1"/>
            <a:r>
              <a:rPr lang="ru-RU" b="1" dirty="0" smtClean="0"/>
              <a:t> говорила</a:t>
            </a:r>
          </a:p>
          <a:p>
            <a:pPr eaLnBrk="1" hangingPunct="1"/>
            <a:r>
              <a:rPr lang="ru-RU" b="1" dirty="0" smtClean="0"/>
              <a:t> звонит</a:t>
            </a:r>
          </a:p>
          <a:p>
            <a:pPr eaLnBrk="1" hangingPunct="1">
              <a:buFontTx/>
              <a:buNone/>
            </a:pPr>
            <a:r>
              <a:rPr lang="ru-RU" dirty="0" smtClean="0"/>
              <a:t> </a:t>
            </a:r>
          </a:p>
          <a:p>
            <a:pPr eaLnBrk="1" hangingPunct="1">
              <a:buFontTx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pPr eaLnBrk="1" hangingPunct="1"/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699792" y="1844824"/>
            <a:ext cx="1281311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 err="1" smtClean="0">
                <a:solidFill>
                  <a:srgbClr val="C00000"/>
                </a:solidFill>
                <a:latin typeface="+mn-lt"/>
              </a:rPr>
              <a:t>прош</a:t>
            </a:r>
            <a:r>
              <a:rPr lang="ru-RU" sz="2400" dirty="0" smtClean="0">
                <a:solidFill>
                  <a:srgbClr val="C00000"/>
                </a:solidFill>
                <a:latin typeface="+mn-lt"/>
              </a:rPr>
              <a:t>.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  <a:p>
            <a:pPr>
              <a:spcAft>
                <a:spcPts val="600"/>
              </a:spcAft>
              <a:defRPr/>
            </a:pPr>
            <a:r>
              <a:rPr lang="ru-RU" sz="2400" dirty="0" err="1">
                <a:solidFill>
                  <a:srgbClr val="C00000"/>
                </a:solidFill>
                <a:latin typeface="+mn-lt"/>
              </a:rPr>
              <a:t>прош</a:t>
            </a:r>
            <a:r>
              <a:rPr lang="ru-RU" sz="2400" dirty="0">
                <a:solidFill>
                  <a:srgbClr val="C00000"/>
                </a:solidFill>
                <a:latin typeface="+mn-lt"/>
              </a:rPr>
              <a:t>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буд.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буд.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 err="1">
                <a:solidFill>
                  <a:srgbClr val="C00000"/>
                </a:solidFill>
                <a:latin typeface="+mn-lt"/>
              </a:rPr>
              <a:t>прош</a:t>
            </a:r>
            <a:r>
              <a:rPr lang="ru-RU" sz="2400" dirty="0">
                <a:solidFill>
                  <a:srgbClr val="C00000"/>
                </a:solidFill>
                <a:latin typeface="+mn-lt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20272" y="1916832"/>
            <a:ext cx="1026243" cy="34932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 err="1">
                <a:solidFill>
                  <a:srgbClr val="C00000"/>
                </a:solidFill>
                <a:latin typeface="+mn-lt"/>
              </a:rPr>
              <a:t>прош</a:t>
            </a:r>
            <a:r>
              <a:rPr lang="ru-RU" sz="2400" dirty="0">
                <a:solidFill>
                  <a:srgbClr val="C00000"/>
                </a:solidFill>
                <a:latin typeface="+mn-lt"/>
              </a:rPr>
              <a:t>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буд.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 err="1">
                <a:solidFill>
                  <a:srgbClr val="C00000"/>
                </a:solidFill>
                <a:latin typeface="+mn-lt"/>
              </a:rPr>
              <a:t>прош</a:t>
            </a:r>
            <a:r>
              <a:rPr lang="ru-RU" sz="2400" dirty="0">
                <a:solidFill>
                  <a:srgbClr val="C00000"/>
                </a:solidFill>
                <a:latin typeface="+mn-lt"/>
              </a:rPr>
              <a:t>.</a:t>
            </a:r>
          </a:p>
          <a:p>
            <a:pPr>
              <a:spcAft>
                <a:spcPts val="60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+mn-lt"/>
              </a:rPr>
              <a:t>наст.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9" name="Picture 2" descr="http://foto-oboi.com.ua/poua/images/wp/3323/580b400.jpg"/>
          <p:cNvPicPr>
            <a:picLocks noChangeAspect="1" noChangeArrowheads="1"/>
          </p:cNvPicPr>
          <p:nvPr/>
        </p:nvPicPr>
        <p:blipFill>
          <a:blip r:embed="rId2" cstate="print"/>
          <a:srcRect l="26460" r="31961" b="22511"/>
          <a:stretch>
            <a:fillRect/>
          </a:stretch>
        </p:blipFill>
        <p:spPr bwMode="auto">
          <a:xfrm>
            <a:off x="7847856" y="4442459"/>
            <a:ext cx="1296144" cy="2415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4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allAtOnce"/>
      <p:bldP spid="19459" grpId="0"/>
      <p:bldP spid="19460" grpId="0" build="allAtOnce"/>
      <p:bldP spid="19461" grpId="0" build="allAtOnce"/>
      <p:bldP spid="6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s017.radikal.ru/i401/1308/ec/c1dcab4f2b4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411675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714375" y="285750"/>
            <a:ext cx="7772400" cy="11430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ru-RU" sz="6000" b="1" dirty="0" smtClean="0">
                <a:latin typeface="Monotype Corsiva" pitchFamily="66" charset="0"/>
              </a:rPr>
              <a:t>Прилагательное.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1428750"/>
            <a:ext cx="566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>К слову подобрать различные прилагательные:</a:t>
            </a:r>
          </a:p>
        </p:txBody>
      </p:sp>
      <p:sp>
        <p:nvSpPr>
          <p:cNvPr id="8" name="Солнце 7"/>
          <p:cNvSpPr>
            <a:spLocks noChangeArrowheads="1"/>
          </p:cNvSpPr>
          <p:nvPr/>
        </p:nvSpPr>
        <p:spPr bwMode="auto">
          <a:xfrm>
            <a:off x="0" y="1714500"/>
            <a:ext cx="2500313" cy="24288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400" b="1" dirty="0" smtClean="0">
                <a:latin typeface="Monotype Corsiva" pitchFamily="66" charset="0"/>
              </a:rPr>
              <a:t>осень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9" name="Облако 8"/>
          <p:cNvSpPr/>
          <p:nvPr/>
        </p:nvSpPr>
        <p:spPr bwMode="auto">
          <a:xfrm>
            <a:off x="4857750" y="2786063"/>
            <a:ext cx="4143375" cy="3214687"/>
          </a:xfrm>
          <a:prstGeom prst="clou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2400" dirty="0"/>
              <a:t>добрый, отзывчивый, жадный, умный, смелый, робкий,</a:t>
            </a:r>
          </a:p>
          <a:p>
            <a:pPr>
              <a:defRPr/>
            </a:pPr>
            <a:r>
              <a:rPr lang="ru-RU" sz="2400" dirty="0"/>
              <a:t>    воспитанный</a:t>
            </a:r>
          </a:p>
        </p:txBody>
      </p:sp>
      <p:sp>
        <p:nvSpPr>
          <p:cNvPr id="11" name="Улыбающееся лицо 10"/>
          <p:cNvSpPr>
            <a:spLocks noChangeArrowheads="1"/>
          </p:cNvSpPr>
          <p:nvPr/>
        </p:nvSpPr>
        <p:spPr bwMode="auto">
          <a:xfrm>
            <a:off x="6500813" y="1214438"/>
            <a:ext cx="1857375" cy="1643062"/>
          </a:xfrm>
          <a:prstGeom prst="smileyFace">
            <a:avLst>
              <a:gd name="adj" fmla="val 4653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sz="2400" dirty="0">
              <a:latin typeface="Times New Roman" pitchFamily="18" charset="0"/>
            </a:endParaRPr>
          </a:p>
          <a:p>
            <a:pPr eaLnBrk="0" hangingPunct="0"/>
            <a:r>
              <a:rPr lang="ru-RU" sz="2400" b="1" dirty="0">
                <a:latin typeface="Monotype Corsiva" pitchFamily="66" charset="0"/>
              </a:rPr>
              <a:t>человек</a:t>
            </a:r>
          </a:p>
        </p:txBody>
      </p:sp>
      <p:sp>
        <p:nvSpPr>
          <p:cNvPr id="7" name="Облако 6"/>
          <p:cNvSpPr/>
          <p:nvPr/>
        </p:nvSpPr>
        <p:spPr bwMode="auto">
          <a:xfrm>
            <a:off x="285750" y="3143250"/>
            <a:ext cx="3929063" cy="3214688"/>
          </a:xfrm>
          <a:prstGeom prst="clou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2400" dirty="0"/>
              <a:t>золотая, холодная, прекрасная, дождливая, грустная, красивая</a:t>
            </a:r>
          </a:p>
        </p:txBody>
      </p:sp>
      <p:pic>
        <p:nvPicPr>
          <p:cNvPr id="10" name="Picture 2" descr="http://foto-oboi.com.ua/poua/images/wp/3323/580b400.jpg"/>
          <p:cNvPicPr>
            <a:picLocks noChangeAspect="1" noChangeArrowheads="1"/>
          </p:cNvPicPr>
          <p:nvPr/>
        </p:nvPicPr>
        <p:blipFill>
          <a:blip r:embed="rId2" cstate="print"/>
          <a:srcRect l="26460" r="31961" b="22511"/>
          <a:stretch>
            <a:fillRect/>
          </a:stretch>
        </p:blipFill>
        <p:spPr bwMode="auto">
          <a:xfrm>
            <a:off x="3491880" y="3905672"/>
            <a:ext cx="158417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5" grpId="0" build="allAtOnce"/>
      <p:bldP spid="8" grpId="0" build="allAtOnce" animBg="1"/>
      <p:bldP spid="9" grpId="0" build="allAtOnce" animBg="1"/>
      <p:bldP spid="11" grpId="0" build="allAtOnce" animBg="1"/>
      <p:bldP spid="7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s017.radikal.ru/i401/1308/ec/c1dcab4f2b4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411675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buFontTx/>
              <a:buChar char="•"/>
            </a:pPr>
            <a:r>
              <a:rPr lang="ru-RU" sz="5400" b="1" dirty="0" smtClean="0">
                <a:latin typeface="Monotype Corsiva" pitchFamily="66" charset="0"/>
              </a:rPr>
              <a:t>Существительные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2051720" y="2060848"/>
            <a:ext cx="2957512" cy="41148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беда</a:t>
            </a:r>
          </a:p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холод</a:t>
            </a:r>
          </a:p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специальность</a:t>
            </a:r>
          </a:p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смех</a:t>
            </a:r>
          </a:p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грусть</a:t>
            </a:r>
          </a:p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кабинет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20072" y="1988840"/>
            <a:ext cx="2047355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несчастье</a:t>
            </a: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мороз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профессия</a:t>
            </a: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хохот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печаль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комната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3568" y="1340768"/>
            <a:ext cx="45017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Monotype Corsiva" pitchFamily="66" charset="0"/>
              </a:rPr>
              <a:t>Подобрать синонимы:</a:t>
            </a:r>
          </a:p>
        </p:txBody>
      </p:sp>
      <p:pic>
        <p:nvPicPr>
          <p:cNvPr id="1026" name="Picture 2" descr="http://foto-oboi.com.ua/poua/images/wp/3323/580b400.jpg"/>
          <p:cNvPicPr>
            <a:picLocks noChangeAspect="1" noChangeArrowheads="1"/>
          </p:cNvPicPr>
          <p:nvPr/>
        </p:nvPicPr>
        <p:blipFill>
          <a:blip r:embed="rId2" cstate="print"/>
          <a:srcRect l="26460" r="31961" b="22511"/>
          <a:stretch>
            <a:fillRect/>
          </a:stretch>
        </p:blipFill>
        <p:spPr bwMode="auto">
          <a:xfrm>
            <a:off x="179512" y="3789040"/>
            <a:ext cx="158417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allAtOnce"/>
      <p:bldP spid="6" grpId="0" build="allAtOnce"/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http://mirgif.com/KARTINKI/skazka/skazka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Documents and Settings\Admin\Мои документы\Downloads\769145077.jpg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27784" y="3587598"/>
            <a:ext cx="2376264" cy="249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img0.liveinternet.ru/images/attach/c/0/34/220/34220197_Ande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6756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340768"/>
            <a:ext cx="756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Ехал дядя без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илета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Заплатил он штраф за это.</a:t>
            </a:r>
          </a:p>
          <a:p>
            <a:pPr lvl="0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остров налетел ураган                                                                                            На пальме остался последний ба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</a:t>
            </a:r>
            <a:r>
              <a:rPr lang="ru-RU" sz="3200" dirty="0" smtClean="0"/>
              <a:t>.</a:t>
            </a:r>
          </a:p>
          <a:p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412776"/>
            <a:ext cx="748883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Куклу выронив из рук,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Маша мчится к маме: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Там ползет зеленый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длинными усами.</a:t>
            </a:r>
          </a:p>
          <a:p>
            <a:pPr lvl="0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учил уроки,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играл в футбол.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Оттого в тетрадке появился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ол.</a:t>
            </a:r>
          </a:p>
          <a:p>
            <a:endParaRPr lang="ru-RU" dirty="0"/>
          </a:p>
        </p:txBody>
      </p:sp>
      <p:pic>
        <p:nvPicPr>
          <p:cNvPr id="7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5463" y="5517232"/>
            <a:ext cx="1238537" cy="1152128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mirgif.com/KARTINKI/skazka/skazka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2" name="Picture 2" descr="Открытки дракончики - другие открытки - бесплатные открытки анимации дракончики - анимированные GIF открытки дракончики - отправ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594" t="8333" r="9365" b="3333"/>
          <a:stretch>
            <a:fillRect/>
          </a:stretch>
        </p:blipFill>
        <p:spPr bwMode="auto">
          <a:xfrm>
            <a:off x="2267744" y="3789040"/>
            <a:ext cx="2679241" cy="2088232"/>
          </a:xfrm>
          <a:prstGeom prst="rect">
            <a:avLst/>
          </a:prstGeom>
          <a:noFill/>
          <a:ln>
            <a:noFill/>
            <a:prstDash val="sysDot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СПАСИБО ЗА ПОМОЩЬ!!!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Дед Всеве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7776864" cy="561662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Downloads\Новая папка\Новая папка (2)\manga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052736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Documents and Settings\Admin\Мои документы\Мои рисунки 12\картинки\elky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2996952"/>
            <a:ext cx="2159000" cy="228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b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«Заблудившееся слово»</a:t>
            </a:r>
            <a:r>
              <a:rPr lang="ru-RU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052736"/>
            <a:ext cx="7467600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банк             овод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стол              рот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зал                 ежи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свет               глас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яр                  очки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воз                 елка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газ                  марка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гриб               он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хор                 яр</a:t>
            </a: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979712" y="1844824"/>
            <a:ext cx="122413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835696" y="2420888"/>
            <a:ext cx="1440160" cy="3600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619672" y="2852936"/>
            <a:ext cx="151216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763688" y="1916832"/>
            <a:ext cx="1368152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475656" y="3933056"/>
            <a:ext cx="172819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619672" y="494116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1835696" y="4005064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691680" y="1988840"/>
            <a:ext cx="1440160" cy="3960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1547664" y="3429000"/>
            <a:ext cx="165618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6" name="Picture 2" descr="C:\Documents and Settings\Admin\Мои документы\Мои рисунки 12\Berezk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365104"/>
            <a:ext cx="1976325" cy="2027511"/>
          </a:xfrm>
          <a:prstGeom prst="rect">
            <a:avLst/>
          </a:prstGeom>
          <a:noFill/>
        </p:spPr>
      </p:pic>
      <p:pic>
        <p:nvPicPr>
          <p:cNvPr id="24" name="Picture 2" descr="C:\Documents and Settings\Admin\Мои документы\Мои рисунки 12\Berezk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92280" y="3356992"/>
            <a:ext cx="1296143" cy="2027511"/>
          </a:xfrm>
          <a:prstGeom prst="rect">
            <a:avLst/>
          </a:prstGeom>
          <a:noFill/>
        </p:spPr>
      </p:pic>
      <p:pic>
        <p:nvPicPr>
          <p:cNvPr id="21507" name="Picture 3" descr="C:\Documents and Settings\Admin\Мои документы\Мои рисунки 12\картинки\elky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4149080"/>
            <a:ext cx="2159000" cy="2286000"/>
          </a:xfrm>
          <a:prstGeom prst="rect">
            <a:avLst/>
          </a:prstGeom>
          <a:noFill/>
        </p:spPr>
      </p:pic>
      <p:pic>
        <p:nvPicPr>
          <p:cNvPr id="21508" name="Picture 4" descr="C:\Documents and Settings\Admin\Мои документы\Мои рисунки 12\картинки\elky1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4365104"/>
            <a:ext cx="2159000" cy="2286000"/>
          </a:xfrm>
          <a:prstGeom prst="rect">
            <a:avLst/>
          </a:prstGeom>
          <a:noFill/>
        </p:spPr>
      </p:pic>
      <p:pic>
        <p:nvPicPr>
          <p:cNvPr id="29" name="Picture 4" descr="C:\Documents and Settings\Admin\Мои документы\Мои рисунки 12\картинки\elky1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861048"/>
            <a:ext cx="2159000" cy="2286000"/>
          </a:xfrm>
          <a:prstGeom prst="rect">
            <a:avLst/>
          </a:prstGeom>
          <a:noFill/>
        </p:spPr>
      </p:pic>
      <p:pic>
        <p:nvPicPr>
          <p:cNvPr id="26" name="Picture 3" descr="C:\Documents and Settings\Admin\Мои документы\Мои рисунки 12\картинки\elky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365104"/>
            <a:ext cx="2159000" cy="2286000"/>
          </a:xfrm>
          <a:prstGeom prst="rect">
            <a:avLst/>
          </a:prstGeom>
          <a:noFill/>
        </p:spPr>
      </p:pic>
      <p:pic>
        <p:nvPicPr>
          <p:cNvPr id="35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5463" y="5705872"/>
            <a:ext cx="1238537" cy="1152128"/>
          </a:xfrm>
          <a:prstGeom prst="rect">
            <a:avLst/>
          </a:prstGeom>
          <a:noFill/>
        </p:spPr>
      </p:pic>
      <p:pic>
        <p:nvPicPr>
          <p:cNvPr id="2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474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ellf.ru/uploads/posts/2011-05/thumbs/1306153151_000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Трапеция 6"/>
          <p:cNvSpPr/>
          <p:nvPr/>
        </p:nvSpPr>
        <p:spPr>
          <a:xfrm rot="244587">
            <a:off x="4040352" y="3298740"/>
            <a:ext cx="432048" cy="1265010"/>
          </a:xfrm>
          <a:prstGeom prst="trapezoid">
            <a:avLst>
              <a:gd name="adj" fmla="val 28223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 rot="21426396">
            <a:off x="4337407" y="3301177"/>
            <a:ext cx="432048" cy="1265010"/>
          </a:xfrm>
          <a:prstGeom prst="trapezoid">
            <a:avLst>
              <a:gd name="adj" fmla="val 15334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рапеция 14"/>
          <p:cNvSpPr/>
          <p:nvPr/>
        </p:nvSpPr>
        <p:spPr>
          <a:xfrm rot="21123924">
            <a:off x="4658138" y="3236679"/>
            <a:ext cx="432048" cy="1277961"/>
          </a:xfrm>
          <a:prstGeom prst="trapezoid">
            <a:avLst>
              <a:gd name="adj" fmla="val 29709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рапеция 15"/>
          <p:cNvSpPr/>
          <p:nvPr/>
        </p:nvSpPr>
        <p:spPr>
          <a:xfrm rot="20951964">
            <a:off x="4974731" y="3170245"/>
            <a:ext cx="432048" cy="1265010"/>
          </a:xfrm>
          <a:prstGeom prst="trapezoid">
            <a:avLst>
              <a:gd name="adj" fmla="val 12044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рапеция 16"/>
          <p:cNvSpPr/>
          <p:nvPr/>
        </p:nvSpPr>
        <p:spPr>
          <a:xfrm rot="20889453">
            <a:off x="5345277" y="3171838"/>
            <a:ext cx="432048" cy="1265010"/>
          </a:xfrm>
          <a:prstGeom prst="trapezoid">
            <a:avLst>
              <a:gd name="adj" fmla="val 0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Трапеция 17"/>
          <p:cNvSpPr/>
          <p:nvPr/>
        </p:nvSpPr>
        <p:spPr>
          <a:xfrm rot="20559593">
            <a:off x="5758808" y="3104599"/>
            <a:ext cx="432048" cy="1265010"/>
          </a:xfrm>
          <a:prstGeom prst="trapezoid">
            <a:avLst>
              <a:gd name="adj" fmla="val 14979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рапеция 18"/>
          <p:cNvSpPr/>
          <p:nvPr/>
        </p:nvSpPr>
        <p:spPr>
          <a:xfrm rot="20374910">
            <a:off x="6147240" y="3032576"/>
            <a:ext cx="432048" cy="1265010"/>
          </a:xfrm>
          <a:prstGeom prst="trapezoid">
            <a:avLst>
              <a:gd name="adj" fmla="val 0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Трапеция 19"/>
          <p:cNvSpPr/>
          <p:nvPr/>
        </p:nvSpPr>
        <p:spPr>
          <a:xfrm rot="20132153">
            <a:off x="6542733" y="2957619"/>
            <a:ext cx="432048" cy="1265010"/>
          </a:xfrm>
          <a:prstGeom prst="trapezoid">
            <a:avLst>
              <a:gd name="adj" fmla="val 5024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5463" y="5705872"/>
            <a:ext cx="1238537" cy="1152128"/>
          </a:xfrm>
          <a:prstGeom prst="rect">
            <a:avLst/>
          </a:prstGeom>
          <a:noFill/>
        </p:spPr>
      </p:pic>
      <p:pic>
        <p:nvPicPr>
          <p:cNvPr id="2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474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8678943" cy="62646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5463" y="5805264"/>
            <a:ext cx="1238537" cy="1152128"/>
          </a:xfrm>
          <a:prstGeom prst="rect">
            <a:avLst/>
          </a:prstGeom>
          <a:noFill/>
        </p:spPr>
      </p:pic>
      <p:pic>
        <p:nvPicPr>
          <p:cNvPr id="5122" name="Picture 2" descr="http://img01.chitalnya.ru/upload2/366/500722990836948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0"/>
            <a:ext cx="1815877" cy="1820150"/>
          </a:xfrm>
          <a:prstGeom prst="rect">
            <a:avLst/>
          </a:prstGeom>
          <a:noFill/>
        </p:spPr>
      </p:pic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48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433259 w 6102"/>
              <a:gd name="T1" fmla="*/ 1299080 h 1632"/>
              <a:gd name="T2" fmla="*/ 514091 w 6102"/>
              <a:gd name="T3" fmla="*/ 1095823 h 1632"/>
              <a:gd name="T4" fmla="*/ 646655 w 6102"/>
              <a:gd name="T5" fmla="*/ 979171 h 1632"/>
              <a:gd name="T6" fmla="*/ 740420 w 6102"/>
              <a:gd name="T7" fmla="*/ 906705 h 1632"/>
              <a:gd name="T8" fmla="*/ 979683 w 6102"/>
              <a:gd name="T9" fmla="*/ 775913 h 1632"/>
              <a:gd name="T10" fmla="*/ 1020099 w 6102"/>
              <a:gd name="T11" fmla="*/ 733494 h 1632"/>
              <a:gd name="T12" fmla="*/ 1045965 w 6102"/>
              <a:gd name="T13" fmla="*/ 689308 h 1632"/>
              <a:gd name="T14" fmla="*/ 1231878 w 6102"/>
              <a:gd name="T15" fmla="*/ 586795 h 1632"/>
              <a:gd name="T16" fmla="*/ 1312710 w 6102"/>
              <a:gd name="T17" fmla="*/ 544376 h 1632"/>
              <a:gd name="T18" fmla="*/ 1351509 w 6102"/>
              <a:gd name="T19" fmla="*/ 514330 h 1632"/>
              <a:gd name="T20" fmla="*/ 1445274 w 6102"/>
              <a:gd name="T21" fmla="*/ 486050 h 1632"/>
              <a:gd name="T22" fmla="*/ 2056364 w 6102"/>
              <a:gd name="T23" fmla="*/ 208560 h 1632"/>
              <a:gd name="T24" fmla="*/ 2163062 w 6102"/>
              <a:gd name="T25" fmla="*/ 136094 h 1632"/>
              <a:gd name="T26" fmla="*/ 3467688 w 6102"/>
              <a:gd name="T27" fmla="*/ 107815 h 1632"/>
              <a:gd name="T28" fmla="*/ 4225892 w 6102"/>
              <a:gd name="T29" fmla="*/ 91908 h 1632"/>
              <a:gd name="T30" fmla="*/ 4305107 w 6102"/>
              <a:gd name="T31" fmla="*/ 77768 h 1632"/>
              <a:gd name="T32" fmla="*/ 4676934 w 6102"/>
              <a:gd name="T33" fmla="*/ 19442 h 1632"/>
              <a:gd name="T34" fmla="*/ 5622667 w 6102"/>
              <a:gd name="T35" fmla="*/ 77768 h 1632"/>
              <a:gd name="T36" fmla="*/ 5821513 w 6102"/>
              <a:gd name="T37" fmla="*/ 166141 h 1632"/>
              <a:gd name="T38" fmla="*/ 6312971 w 6102"/>
              <a:gd name="T39" fmla="*/ 296933 h 1632"/>
              <a:gd name="T40" fmla="*/ 7098657 w 6102"/>
              <a:gd name="T41" fmla="*/ 311072 h 1632"/>
              <a:gd name="T42" fmla="*/ 7231222 w 6102"/>
              <a:gd name="T43" fmla="*/ 383538 h 1632"/>
              <a:gd name="T44" fmla="*/ 7404202 w 6102"/>
              <a:gd name="T45" fmla="*/ 397678 h 1632"/>
              <a:gd name="T46" fmla="*/ 7485034 w 6102"/>
              <a:gd name="T47" fmla="*/ 456004 h 1632"/>
              <a:gd name="T48" fmla="*/ 7604665 w 6102"/>
              <a:gd name="T49" fmla="*/ 600935 h 1632"/>
              <a:gd name="T50" fmla="*/ 7936076 w 6102"/>
              <a:gd name="T51" fmla="*/ 703447 h 1632"/>
              <a:gd name="T52" fmla="*/ 8003975 w 6102"/>
              <a:gd name="T53" fmla="*/ 733494 h 1632"/>
              <a:gd name="T54" fmla="*/ 8416217 w 6102"/>
              <a:gd name="T55" fmla="*/ 761773 h 1632"/>
              <a:gd name="T56" fmla="*/ 8521299 w 6102"/>
              <a:gd name="T57" fmla="*/ 848379 h 1632"/>
              <a:gd name="T58" fmla="*/ 8548782 w 6102"/>
              <a:gd name="T59" fmla="*/ 878426 h 1632"/>
              <a:gd name="T60" fmla="*/ 8602131 w 6102"/>
              <a:gd name="T61" fmla="*/ 965031 h 1632"/>
              <a:gd name="T62" fmla="*/ 8694279 w 6102"/>
              <a:gd name="T63" fmla="*/ 1037497 h 1632"/>
              <a:gd name="T64" fmla="*/ 8854326 w 6102"/>
              <a:gd name="T65" fmla="*/ 1109962 h 1632"/>
              <a:gd name="T66" fmla="*/ 8935158 w 6102"/>
              <a:gd name="T67" fmla="*/ 1140009 h 1632"/>
              <a:gd name="T68" fmla="*/ 9146938 w 6102"/>
              <a:gd name="T69" fmla="*/ 1270801 h 1632"/>
              <a:gd name="T70" fmla="*/ 9306985 w 6102"/>
              <a:gd name="T71" fmla="*/ 1401593 h 1632"/>
              <a:gd name="T72" fmla="*/ 9612529 w 6102"/>
              <a:gd name="T73" fmla="*/ 1474058 h 1632"/>
              <a:gd name="T74" fmla="*/ 5195874 w 6102"/>
              <a:gd name="T75" fmla="*/ 1618990 h 1632"/>
              <a:gd name="T76" fmla="*/ 2974614 w 6102"/>
              <a:gd name="T77" fmla="*/ 1576571 h 1632"/>
              <a:gd name="T78" fmla="*/ 1977148 w 6102"/>
              <a:gd name="T79" fmla="*/ 1562431 h 1632"/>
              <a:gd name="T80" fmla="*/ 447809 w 6102"/>
              <a:gd name="T81" fmla="*/ 1314987 h 1632"/>
              <a:gd name="T82" fmla="*/ 433259 w 6102"/>
              <a:gd name="T83" fmla="*/ 1270801 h 1632"/>
              <a:gd name="T84" fmla="*/ 433259 w 6102"/>
              <a:gd name="T85" fmla="*/ 1299080 h 16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32" name="Picture 20" descr="7182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rcRect b="25627"/>
          <a:stretch>
            <a:fillRect/>
          </a:stretch>
        </p:blipFill>
        <p:spPr bwMode="auto">
          <a:xfrm>
            <a:off x="899592" y="836712"/>
            <a:ext cx="7129462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35" name="Picture 23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7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8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29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0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Ins0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48" name="AutoShape 36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52" name="Line 40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6" name="Line 44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61" name="Pese134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2" name="Picture 50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3" name="Picture 51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4" name="Picture 52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5" name="Picture 53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949280"/>
            <a:ext cx="1238537" cy="1152128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Мои документы\Downloads\Новая папка\Новая папка (2)\nasekomoe-5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5445224"/>
            <a:ext cx="1498201" cy="1087252"/>
          </a:xfrm>
          <a:prstGeom prst="rect">
            <a:avLst/>
          </a:prstGeom>
          <a:noFill/>
        </p:spPr>
      </p:pic>
      <p:pic>
        <p:nvPicPr>
          <p:cNvPr id="29" name="Picture 2" descr="C:\Documents and Settings\Admin\Мои документы\Downloads\Новая папка\Новая папка (2)\nasekomoe-5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8170055">
            <a:off x="5491220" y="2561040"/>
            <a:ext cx="1440160" cy="1087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5 -0.13102 C 0.04618 -0.13102 0.10225 -0.05625 0.10225 0.03564 C 0.10225 0.12754 0.04618 0.20231 -0.02275 0.20231 C -0.09167 0.20231 -0.14775 0.12754 -0.14775 0.03564 C -0.14775 -0.05625 -0.09167 -0.13102 -0.02275 -0.13102 Z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1"/>
                </p:tgtEl>
              </p:cMediaNode>
            </p:audio>
          </p:childTnLst>
        </p:cTn>
      </p:par>
    </p:tnLst>
    <p:bldLst>
      <p:bldP spid="13315" grpId="0" animBg="1"/>
      <p:bldP spid="13315" grpId="1" animBg="1"/>
      <p:bldP spid="13315" grpId="2" animBg="1"/>
      <p:bldP spid="13348" grpId="0" animBg="1"/>
      <p:bldP spid="13349" grpId="0" animBg="1"/>
      <p:bldP spid="13350" grpId="0" animBg="1"/>
      <p:bldP spid="13350" grpId="1" animBg="1"/>
      <p:bldP spid="13333" grpId="0" animBg="1"/>
      <p:bldP spid="13333" grpId="1" animBg="1"/>
      <p:bldP spid="13352" grpId="0" animBg="1"/>
      <p:bldP spid="13352" grpId="1" animBg="1"/>
      <p:bldP spid="13353" grpId="0" animBg="1"/>
      <p:bldP spid="13353" grpId="1" animBg="1"/>
      <p:bldP spid="13354" grpId="0" animBg="1"/>
      <p:bldP spid="13354" grpId="1" animBg="1"/>
      <p:bldP spid="13355" grpId="0" animBg="1"/>
      <p:bldP spid="13355" grpId="1" animBg="1"/>
      <p:bldP spid="13356" grpId="0" animBg="1"/>
      <p:bldP spid="13356" grpId="1" animBg="1"/>
      <p:bldP spid="13358" grpId="0" animBg="1"/>
      <p:bldP spid="1335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http://i030.radikal.ru/0804/c0/3c9e356dfc98.png"/>
          <p:cNvPicPr/>
          <p:nvPr/>
        </p:nvPicPr>
        <p:blipFill>
          <a:blip r:embed="rId3" cstate="print"/>
          <a:srcRect t="28545" r="27788" b="50746"/>
          <a:stretch>
            <a:fillRect/>
          </a:stretch>
        </p:blipFill>
        <p:spPr bwMode="auto">
          <a:xfrm>
            <a:off x="4499992" y="4509120"/>
            <a:ext cx="4288220" cy="116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Documents and Settings\Admin\Мои документы\Мои рисунки 12\картинки\elky1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620688"/>
            <a:ext cx="2159000" cy="3150096"/>
          </a:xfrm>
          <a:prstGeom prst="rect">
            <a:avLst/>
          </a:prstGeom>
          <a:noFill/>
        </p:spPr>
      </p:pic>
      <p:pic>
        <p:nvPicPr>
          <p:cNvPr id="16" name="Picture 2" descr="C:\Documents and Settings\Admin\Мои документы\Мои рисунки 12\Berezk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343802" y="3717032"/>
            <a:ext cx="1800198" cy="2924944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005761" y="296943"/>
            <a:ext cx="4901919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8288" algn="l"/>
              </a:tabLst>
            </a:pPr>
            <a:r>
              <a:rPr kumimoji="0" lang="ru-RU" sz="2800" b="1" i="0" u="none" strike="noStrike" normalizeH="0" baseline="0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Фразеологический зверинец.</a:t>
            </a:r>
            <a:endParaRPr kumimoji="0" lang="ru-RU" sz="2800" b="1" i="0" u="none" strike="noStrike" normalizeH="0" baseline="0" dirty="0" smtClean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771479" y="908720"/>
            <a:ext cx="4171206" cy="550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Голоден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Хитёр как ... 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Грязный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Труслив как ...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Упрям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 как ...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Болтлив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Изворотлив как ...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Колючий как 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249555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Надут как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6872" name="Picture 8" descr="D:\Мои рисунки\Картинки  к сказкам\71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548680"/>
            <a:ext cx="848494" cy="848494"/>
          </a:xfrm>
          <a:prstGeom prst="rect">
            <a:avLst/>
          </a:prstGeom>
          <a:noFill/>
        </p:spPr>
      </p:pic>
      <p:pic>
        <p:nvPicPr>
          <p:cNvPr id="36873" name="Picture 9" descr="D:\Мои рисунки\Картинки  к сказкам\795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292080" y="2492896"/>
            <a:ext cx="1383754" cy="1352550"/>
          </a:xfrm>
          <a:prstGeom prst="rect">
            <a:avLst/>
          </a:prstGeom>
          <a:noFill/>
        </p:spPr>
      </p:pic>
      <p:pic>
        <p:nvPicPr>
          <p:cNvPr id="36874" name="Picture 10" descr="D:\Мои рисунки\Картинки  к сказкам\1964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012160" y="4509120"/>
            <a:ext cx="963451" cy="1064518"/>
          </a:xfrm>
          <a:prstGeom prst="rect">
            <a:avLst/>
          </a:prstGeom>
          <a:noFill/>
        </p:spPr>
      </p:pic>
      <p:pic>
        <p:nvPicPr>
          <p:cNvPr id="36875" name="Picture 11" descr="D:\Мои рисунки\Мои рисунки 12\Картинки  к сказкам\melnikovich1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2996952"/>
            <a:ext cx="792088" cy="947733"/>
          </a:xfrm>
          <a:prstGeom prst="rect">
            <a:avLst/>
          </a:prstGeom>
          <a:noFill/>
        </p:spPr>
      </p:pic>
      <p:pic>
        <p:nvPicPr>
          <p:cNvPr id="36877" name="Picture 13" descr="http://img0.liveinternet.ru/images/attach/c/3/77/864/77864188_4a2e5b49939a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4211960" y="4149080"/>
            <a:ext cx="1469403" cy="1503603"/>
          </a:xfrm>
          <a:prstGeom prst="rect">
            <a:avLst/>
          </a:prstGeom>
          <a:noFill/>
        </p:spPr>
      </p:pic>
      <p:pic>
        <p:nvPicPr>
          <p:cNvPr id="36879" name="Picture 15" descr="http://img0.liveinternet.ru/images/attach/c/2/71/974/71974232_multik28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69484" y="5085184"/>
            <a:ext cx="1474516" cy="1474516"/>
          </a:xfrm>
          <a:prstGeom prst="rect">
            <a:avLst/>
          </a:prstGeom>
          <a:noFill/>
        </p:spPr>
      </p:pic>
      <p:pic>
        <p:nvPicPr>
          <p:cNvPr id="18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5877272"/>
            <a:ext cx="1238537" cy="1152128"/>
          </a:xfrm>
          <a:prstGeom prst="rect">
            <a:avLst/>
          </a:prstGeom>
          <a:noFill/>
        </p:spPr>
      </p:pic>
      <p:pic>
        <p:nvPicPr>
          <p:cNvPr id="1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3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4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copypast.ru/foto8/1923/legendy_labirintov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0582"/>
            <a:ext cx="9063024" cy="6868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692696"/>
          <a:ext cx="8352934" cy="5184576"/>
        </p:xfrm>
        <a:graphic>
          <a:graphicData uri="http://schemas.openxmlformats.org/drawingml/2006/table">
            <a:tbl>
              <a:tblPr/>
              <a:tblGrid>
                <a:gridCol w="540260"/>
                <a:gridCol w="540260"/>
                <a:gridCol w="540260"/>
                <a:gridCol w="540260"/>
                <a:gridCol w="539415"/>
                <a:gridCol w="539415"/>
                <a:gridCol w="539415"/>
                <a:gridCol w="539415"/>
                <a:gridCol w="539415"/>
                <a:gridCol w="539415"/>
                <a:gridCol w="539415"/>
                <a:gridCol w="539415"/>
                <a:gridCol w="539415"/>
                <a:gridCol w="539415"/>
                <a:gridCol w="539415"/>
                <a:gridCol w="258329"/>
              </a:tblGrid>
              <a:tr h="576064">
                <a:tc rowSpan="4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rowSpan="4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57188" algn="l"/>
                        </a:tabLst>
                      </a:pPr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57188" algn="l"/>
                        </a:tabLst>
                      </a:pPr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/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51720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126876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184482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35010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6136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68144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8144" y="53012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720" y="184482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1720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1720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1720" y="357301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1840" y="184482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92080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31840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31840" y="357301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55776" y="69269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55776" y="184482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55776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5577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553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71600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7565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1601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72200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7625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31840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39952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16016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92080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72200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76256" y="24208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16016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92080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72200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76256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52320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56376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16016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292080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72200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76256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52320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956376" y="47251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691680" y="126876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07504" y="29249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4427984" y="299695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3923928" y="24208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4355976" y="41490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4355976" y="47251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1979712" y="9087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2627784" y="3326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3203848" y="9087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5868144" y="9087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pic>
        <p:nvPicPr>
          <p:cNvPr id="69" name="Picture 6" descr="дедушка - Разнообразные фотографии о балете, сюитах, операх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5589240"/>
            <a:ext cx="1238537" cy="1152128"/>
          </a:xfrm>
          <a:prstGeom prst="rect">
            <a:avLst/>
          </a:prstGeom>
          <a:noFill/>
        </p:spPr>
      </p:pic>
      <p:pic>
        <p:nvPicPr>
          <p:cNvPr id="7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73803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06 L 0.00087 -0.10487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3796 L 0.00087 0.18495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3" dur="4745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>
                <p:cTn id="2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696</TotalTime>
  <Words>337</Words>
  <Application>Microsoft Office PowerPoint</Application>
  <PresentationFormat>Экран (4:3)</PresentationFormat>
  <Paragraphs>183</Paragraphs>
  <Slides>21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Презентация PowerPoint</vt:lpstr>
      <vt:lpstr>Презентация PowerPoint</vt:lpstr>
      <vt:lpstr>«Заблудившееся слово»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Определить время глаголов: </vt:lpstr>
      <vt:lpstr>Презентация PowerPoint</vt:lpstr>
      <vt:lpstr>Прилагательное.</vt:lpstr>
      <vt:lpstr>Презентация PowerPoint</vt:lpstr>
      <vt:lpstr>Существительные</vt:lpstr>
      <vt:lpstr>Презентация PowerPoint</vt:lpstr>
      <vt:lpstr>Презентация PowerPoint</vt:lpstr>
      <vt:lpstr>СПАСИБО ЗА ПОМОЩЬ!!!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 Николаевна</cp:lastModifiedBy>
  <cp:revision>75</cp:revision>
  <dcterms:modified xsi:type="dcterms:W3CDTF">2022-06-14T07:28:00Z</dcterms:modified>
</cp:coreProperties>
</file>