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3" r:id="rId2"/>
    <p:sldId id="261" r:id="rId3"/>
    <p:sldId id="257" r:id="rId4"/>
    <p:sldId id="260" r:id="rId5"/>
    <p:sldId id="262" r:id="rId6"/>
    <p:sldId id="258" r:id="rId7"/>
    <p:sldId id="264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160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747858-C302-4A87-80D9-FD4BDFA5CCA5}" type="datetimeFigureOut">
              <a:rPr lang="ru-RU" smtClean="0"/>
              <a:pPr/>
              <a:t>14.04.2015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BF2D03-CD08-44CB-9DED-F3BFCF9A000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liveinternet.ru/users/2460574/post98005269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liveinternet.ru/users/2460574/post98005269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3.jpeg"/><Relationship Id="rId2" Type="http://schemas.openxmlformats.org/officeDocument/2006/relationships/hyperlink" Target="http://www.liveinternet.ru/users/2460574/post98005269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zabort.ru/blog/poznavatelno/2398.html" TargetMode="External"/><Relationship Id="rId5" Type="http://schemas.openxmlformats.org/officeDocument/2006/relationships/image" Target="../media/image2.jpeg"/><Relationship Id="rId4" Type="http://schemas.openxmlformats.org/officeDocument/2006/relationships/hyperlink" Target="http://vm.ru/news/2014/03/09/georgij-grechko-ulibka-gagarina-ozaryala-vsyu-zemlyu-238764.html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liveinternet.ru/users/2460574/post98005269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liveinternet.ru/users/4408052/post203132359/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liveinternet.ru/users/2460574/post98005269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http://s41.radikal.ru/i091/0903/a2/555aae8e5228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290"/>
            <a:ext cx="9144000" cy="737074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7159" y="857233"/>
            <a:ext cx="8143931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Табличное сложение</a:t>
            </a: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и вычитание </a:t>
            </a: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 пределах 20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14810" y="5214950"/>
            <a:ext cx="464347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2400" b="1" cap="none" spc="50" dirty="0">
              <a:ln w="11430"/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10931283" y="2551837"/>
            <a:ext cx="23647215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14678" y="4000504"/>
            <a:ext cx="45005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Monotype Corsiva" pitchFamily="66" charset="0"/>
              </a:rPr>
              <a:t>Подготовила учитель начальных классов МБОУСОШ № 11 имени </a:t>
            </a:r>
            <a:r>
              <a:rPr lang="ru-RU" sz="2400" dirty="0" err="1" smtClean="0">
                <a:solidFill>
                  <a:srgbClr val="FF0000"/>
                </a:solidFill>
                <a:latin typeface="Monotype Corsiva" pitchFamily="66" charset="0"/>
              </a:rPr>
              <a:t>Н.А.Свистунова</a:t>
            </a:r>
            <a:r>
              <a:rPr lang="ru-RU" sz="2400" dirty="0" smtClean="0">
                <a:solidFill>
                  <a:srgbClr val="FF0000"/>
                </a:solidFill>
                <a:latin typeface="Monotype Corsiva" pitchFamily="66" charset="0"/>
              </a:rPr>
              <a:t>  села </a:t>
            </a:r>
            <a:r>
              <a:rPr lang="ru-RU" sz="2400" dirty="0" err="1" smtClean="0">
                <a:solidFill>
                  <a:srgbClr val="FF0000"/>
                </a:solidFill>
                <a:latin typeface="Monotype Corsiva" pitchFamily="66" charset="0"/>
              </a:rPr>
              <a:t>Беноково</a:t>
            </a:r>
            <a:r>
              <a:rPr lang="ru-RU" sz="2400" dirty="0" smtClean="0">
                <a:solidFill>
                  <a:srgbClr val="FF0000"/>
                </a:solidFill>
                <a:latin typeface="Monotype Corsiva" pitchFamily="66" charset="0"/>
              </a:rPr>
              <a:t> Мостовский район</a:t>
            </a:r>
          </a:p>
          <a:p>
            <a:pPr algn="ctr"/>
            <a:r>
              <a:rPr lang="ru-RU" sz="2400" dirty="0" smtClean="0">
                <a:solidFill>
                  <a:srgbClr val="FFFF00"/>
                </a:solidFill>
                <a:latin typeface="Monotype Corsiva" pitchFamily="66" charset="0"/>
              </a:rPr>
              <a:t>Малкова  Ольга Александровна</a:t>
            </a:r>
            <a:endParaRPr lang="ru-RU" sz="2400" dirty="0">
              <a:solidFill>
                <a:srgbClr val="FFFF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http://s41.radikal.ru/i091/0903/a2/555aae8e5228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737074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1472" y="785794"/>
            <a:ext cx="792961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8 +2     </a:t>
            </a:r>
            <a:r>
              <a:rPr lang="ru-RU" sz="3200" dirty="0" smtClean="0">
                <a:solidFill>
                  <a:srgbClr val="FF0000"/>
                </a:solidFill>
              </a:rPr>
              <a:t>О</a:t>
            </a:r>
            <a:r>
              <a:rPr lang="ru-RU" sz="3200" dirty="0" smtClean="0"/>
              <a:t>                      1 4 - 2 </a:t>
            </a:r>
            <a:r>
              <a:rPr lang="ru-RU" sz="3200" dirty="0" smtClean="0">
                <a:solidFill>
                  <a:srgbClr val="FF0000"/>
                </a:solidFill>
              </a:rPr>
              <a:t>С </a:t>
            </a:r>
            <a:r>
              <a:rPr lang="ru-RU" sz="3200" dirty="0" smtClean="0"/>
              <a:t> </a:t>
            </a:r>
            <a:br>
              <a:rPr lang="ru-RU" sz="3200" dirty="0" smtClean="0"/>
            </a:br>
            <a:r>
              <a:rPr lang="ru-RU" sz="3200" dirty="0" smtClean="0"/>
              <a:t>         </a:t>
            </a:r>
            <a:br>
              <a:rPr lang="ru-RU" sz="3200" dirty="0" smtClean="0"/>
            </a:br>
            <a:r>
              <a:rPr lang="ru-RU" sz="3200" dirty="0" smtClean="0"/>
              <a:t>      10 - 2 </a:t>
            </a:r>
            <a:r>
              <a:rPr lang="ru-RU" sz="3200" dirty="0" smtClean="0">
                <a:solidFill>
                  <a:srgbClr val="FF0000"/>
                </a:solidFill>
              </a:rPr>
              <a:t>К</a:t>
            </a:r>
            <a:r>
              <a:rPr lang="ru-RU" sz="3200" dirty="0" smtClean="0"/>
              <a:t>        10+4  </a:t>
            </a:r>
            <a:r>
              <a:rPr lang="ru-RU" sz="3200" dirty="0" smtClean="0">
                <a:solidFill>
                  <a:srgbClr val="FF0000"/>
                </a:solidFill>
              </a:rPr>
              <a:t>М</a:t>
            </a:r>
            <a:r>
              <a:rPr lang="ru-RU" sz="3200" dirty="0" smtClean="0"/>
              <a:t>        14 + 2  </a:t>
            </a:r>
            <a:r>
              <a:rPr lang="ru-RU" sz="3200" dirty="0" smtClean="0">
                <a:solidFill>
                  <a:srgbClr val="FF0000"/>
                </a:solidFill>
              </a:rPr>
              <a:t>О</a:t>
            </a:r>
            <a:r>
              <a:rPr lang="ru-RU" sz="3200" dirty="0" smtClean="0"/>
              <a:t>   </a:t>
            </a:r>
            <a:br>
              <a:rPr lang="ru-RU" sz="3200" dirty="0" smtClean="0"/>
            </a:br>
            <a:r>
              <a:rPr lang="ru-RU" sz="3200" dirty="0" smtClean="0"/>
              <a:t> </a:t>
            </a:r>
            <a:br>
              <a:rPr lang="ru-RU" sz="3200" dirty="0" smtClean="0"/>
            </a:br>
            <a:r>
              <a:rPr lang="ru-RU" sz="3200" dirty="0" smtClean="0"/>
              <a:t>                             18 – 0  </a:t>
            </a:r>
            <a:r>
              <a:rPr lang="ru-RU" sz="3200" dirty="0" smtClean="0">
                <a:solidFill>
                  <a:srgbClr val="FF0000"/>
                </a:solidFill>
              </a:rPr>
              <a:t>С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71538" y="4357693"/>
            <a:ext cx="635798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rgbClr val="FFFF00"/>
                </a:solidFill>
              </a:rPr>
              <a:t>8       10     12    14   16   18</a:t>
            </a:r>
          </a:p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К       о       с       м    о     с 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http://s41.radikal.ru/i091/0903/a2/555aae8e5228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737074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214810" y="2967335"/>
            <a:ext cx="421484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31" name="Picture 7" descr="http://vm.ru/photo/vecherka/2013/04/doc69m38mcvpua19zqhtari_800_480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500041"/>
            <a:ext cx="4143404" cy="306611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3" name="Picture 9" descr="http://zabort.ru/uploads/images/6/1/a/f/1/e50cc9ddda.jpg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72000" y="3804048"/>
            <a:ext cx="4738678" cy="35540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4786314" y="1285860"/>
            <a:ext cx="350046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12 апреля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57159" y="3714752"/>
            <a:ext cx="500066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chemeClr val="accent3"/>
                </a:solidFill>
              </a:rPr>
              <a:t>Юрий Алексеевич </a:t>
            </a:r>
          </a:p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Гагарин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http://s41.radikal.ru/i091/0903/a2/555aae8e5228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737074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643702" y="785794"/>
            <a:ext cx="642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FF00"/>
                </a:solidFill>
              </a:rPr>
              <a:t> </a:t>
            </a:r>
            <a:r>
              <a:rPr lang="ru-RU" sz="3600" dirty="0" smtClean="0">
                <a:solidFill>
                  <a:srgbClr val="FFFF00"/>
                </a:solidFill>
              </a:rPr>
              <a:t>6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6" name="Трапеция 5"/>
          <p:cNvSpPr/>
          <p:nvPr/>
        </p:nvSpPr>
        <p:spPr>
          <a:xfrm>
            <a:off x="1714480" y="5643578"/>
            <a:ext cx="2643206" cy="1214422"/>
          </a:xfrm>
          <a:prstGeom prst="trapezoid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715140" y="1500174"/>
            <a:ext cx="500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8</a:t>
            </a:r>
            <a:endParaRPr lang="ru-RU" sz="3600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00232" y="2500306"/>
            <a:ext cx="2000264" cy="32147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6786578" y="2214554"/>
            <a:ext cx="285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9</a:t>
            </a:r>
            <a:endParaRPr lang="ru-RU" sz="3600" dirty="0">
              <a:solidFill>
                <a:srgbClr val="FFFF00"/>
              </a:solidFill>
            </a:endParaRPr>
          </a:p>
        </p:txBody>
      </p:sp>
      <p:sp>
        <p:nvSpPr>
          <p:cNvPr id="11" name="Равнобедренный треугольник 10"/>
          <p:cNvSpPr/>
          <p:nvPr/>
        </p:nvSpPr>
        <p:spPr>
          <a:xfrm>
            <a:off x="2000232" y="357166"/>
            <a:ext cx="2000264" cy="2143140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357950" y="3429000"/>
            <a:ext cx="10001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dirty="0" smtClean="0">
              <a:solidFill>
                <a:srgbClr val="FFFF00"/>
              </a:solidFill>
            </a:endParaRPr>
          </a:p>
          <a:p>
            <a:r>
              <a:rPr lang="ru-RU" sz="3600" dirty="0" smtClean="0">
                <a:solidFill>
                  <a:srgbClr val="FFFF00"/>
                </a:solidFill>
              </a:rPr>
              <a:t>   11</a:t>
            </a:r>
          </a:p>
          <a:p>
            <a:endParaRPr lang="ru-RU" sz="3600" dirty="0">
              <a:solidFill>
                <a:srgbClr val="FFFF00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2428860" y="2857496"/>
            <a:ext cx="1071570" cy="8572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6786578" y="3071810"/>
            <a:ext cx="1285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15</a:t>
            </a:r>
            <a:endParaRPr lang="ru-RU" sz="3600" dirty="0">
              <a:solidFill>
                <a:srgbClr val="FFFF00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2500298" y="4214818"/>
            <a:ext cx="1071570" cy="92869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6572264" y="4857760"/>
            <a:ext cx="642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  7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1028" name="Picture 4" descr="http://im2-tub-ru.yandex.net/i?id=51cea09d4d1fb15bfdc69f6386c2b26a-81-144&amp;n=21"/>
          <p:cNvPicPr>
            <a:picLocks noChangeAspect="1" noChangeArrowheads="1"/>
          </p:cNvPicPr>
          <p:nvPr/>
        </p:nvPicPr>
        <p:blipFill>
          <a:blip r:embed="rId4"/>
          <a:srcRect r="49438"/>
          <a:stretch>
            <a:fillRect/>
          </a:stretch>
        </p:blipFill>
        <p:spPr bwMode="auto">
          <a:xfrm>
            <a:off x="2500298" y="4214818"/>
            <a:ext cx="1143008" cy="1270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9" name="TextBox 18"/>
          <p:cNvSpPr txBox="1"/>
          <p:nvPr/>
        </p:nvSpPr>
        <p:spPr>
          <a:xfrm>
            <a:off x="6715140" y="5857892"/>
            <a:ext cx="7858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16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1030" name="Picture 6" descr="http://im2-tub-ru.yandex.net/i?id=51cea09d4d1fb15bfdc69f6386c2b26a-81-144&amp;n=21"/>
          <p:cNvPicPr>
            <a:picLocks noChangeAspect="1" noChangeArrowheads="1"/>
          </p:cNvPicPr>
          <p:nvPr/>
        </p:nvPicPr>
        <p:blipFill>
          <a:blip r:embed="rId4"/>
          <a:srcRect l="50562" r="7303" b="14999"/>
          <a:stretch>
            <a:fillRect/>
          </a:stretch>
        </p:blipFill>
        <p:spPr bwMode="auto">
          <a:xfrm>
            <a:off x="2428860" y="2714620"/>
            <a:ext cx="1071570" cy="121444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 animBg="1"/>
      <p:bldP spid="13" grpId="0" animBg="1"/>
      <p:bldP spid="14" grpId="0"/>
      <p:bldP spid="15" grpId="0" animBg="1"/>
      <p:bldP spid="16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Найди значение выражения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dirty="0" smtClean="0"/>
              <a:t>12  - 6                16 -8 </a:t>
            </a:r>
          </a:p>
          <a:p>
            <a:r>
              <a:rPr lang="ru-RU" dirty="0" smtClean="0"/>
              <a:t>14 + 4                13 - 5</a:t>
            </a:r>
          </a:p>
          <a:p>
            <a:r>
              <a:rPr lang="ru-RU" dirty="0" smtClean="0"/>
              <a:t>16 -  8                 14 - 9</a:t>
            </a:r>
          </a:p>
          <a:p>
            <a:r>
              <a:rPr lang="ru-RU" dirty="0" smtClean="0"/>
              <a:t>14 – 7                 18 + 1</a:t>
            </a:r>
          </a:p>
          <a:p>
            <a:r>
              <a:rPr lang="ru-RU" dirty="0" smtClean="0"/>
              <a:t>9 + 8                   15 +4</a:t>
            </a:r>
          </a:p>
          <a:p>
            <a:r>
              <a:rPr lang="ru-RU" dirty="0" smtClean="0"/>
              <a:t>4 + 9                   17 - 9</a:t>
            </a:r>
          </a:p>
          <a:p>
            <a:r>
              <a:rPr lang="ru-RU" dirty="0" smtClean="0"/>
              <a:t>17 – 8                 12 - 5</a:t>
            </a:r>
          </a:p>
          <a:p>
            <a:r>
              <a:rPr lang="ru-RU" dirty="0" smtClean="0"/>
              <a:t>13 + 7                 5+7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dirty="0" smtClean="0"/>
              <a:t>16 – 8           13+ 3</a:t>
            </a:r>
          </a:p>
          <a:p>
            <a:r>
              <a:rPr lang="ru-RU" dirty="0" smtClean="0"/>
              <a:t>11 – 2           14 -6</a:t>
            </a:r>
          </a:p>
          <a:p>
            <a:r>
              <a:rPr lang="ru-RU" dirty="0" smtClean="0"/>
              <a:t>18 + 2            12 + 3</a:t>
            </a:r>
          </a:p>
          <a:p>
            <a:r>
              <a:rPr lang="ru-RU" dirty="0" smtClean="0"/>
              <a:t>15 – 6            8 + 9</a:t>
            </a:r>
          </a:p>
          <a:p>
            <a:r>
              <a:rPr lang="ru-RU" dirty="0" smtClean="0"/>
              <a:t>13 + 6            19 - 8</a:t>
            </a:r>
          </a:p>
          <a:p>
            <a:r>
              <a:rPr lang="ru-RU" dirty="0" smtClean="0"/>
              <a:t>14 – 2             13 - 4</a:t>
            </a:r>
          </a:p>
          <a:p>
            <a:r>
              <a:rPr lang="ru-RU" dirty="0" smtClean="0"/>
              <a:t>19 + 1             11 -5</a:t>
            </a:r>
          </a:p>
          <a:p>
            <a:r>
              <a:rPr lang="ru-RU" dirty="0" smtClean="0"/>
              <a:t>13 -8              11 -6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 descr="http://lifeglobe.net/media/entry/1039/nasa_56_3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l="19488" r="19273"/>
          <a:stretch>
            <a:fillRect/>
          </a:stretch>
        </p:blipFill>
        <p:spPr bwMode="auto">
          <a:xfrm>
            <a:off x="500034" y="357166"/>
            <a:ext cx="5857916" cy="6000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9" name="Picture 5" descr="http://go1.imgsmail.ru/imgpreview?key=http%3A//www.nsgorod.ru/images/articles/3615_600.jpg&amp;mb=imgdb_preview_19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285728"/>
            <a:ext cx="3433979" cy="257176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6391" name="Picture 7" descr="http://go2.imgsmail.ru/imgpreview?key=http%3A//top-antropos.com/images/11/Cosmonaut/Valentina%2520Tereshkova.jpg&amp;mb=imgdb_preview_140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39198" y="4000504"/>
            <a:ext cx="2349195" cy="24288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143108" y="2967334"/>
            <a:ext cx="292895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Земля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643570" y="2714620"/>
            <a:ext cx="350043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Валентина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32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Терешкова</a:t>
            </a:r>
            <a:endParaRPr lang="ru-RU" sz="32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http://s41.radikal.ru/i091/0903/a2/555aae8e5228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737074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71539" y="2967335"/>
            <a:ext cx="67151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Спасибо за внимание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5-конечная звезда 3"/>
          <p:cNvSpPr/>
          <p:nvPr/>
        </p:nvSpPr>
        <p:spPr>
          <a:xfrm>
            <a:off x="2214546" y="928670"/>
            <a:ext cx="1285884" cy="857256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5-конечная звезда 4"/>
          <p:cNvSpPr/>
          <p:nvPr/>
        </p:nvSpPr>
        <p:spPr>
          <a:xfrm>
            <a:off x="5143504" y="1785926"/>
            <a:ext cx="928694" cy="928694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5-конечная звезда 5"/>
          <p:cNvSpPr/>
          <p:nvPr/>
        </p:nvSpPr>
        <p:spPr>
          <a:xfrm>
            <a:off x="6000760" y="4572008"/>
            <a:ext cx="1214446" cy="1500198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5-конечная звезда 6"/>
          <p:cNvSpPr/>
          <p:nvPr/>
        </p:nvSpPr>
        <p:spPr>
          <a:xfrm>
            <a:off x="2000232" y="5072074"/>
            <a:ext cx="2000264" cy="1785926"/>
          </a:xfrm>
          <a:prstGeom prst="star5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500"/>
                            </p:stCondLst>
                            <p:childTnLst>
                              <p:par>
                                <p:cTn id="27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163</Words>
  <PresentationFormat>Экран (4:3)</PresentationFormat>
  <Paragraphs>39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Найди значение выражения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Ольга</cp:lastModifiedBy>
  <cp:revision>26</cp:revision>
  <dcterms:created xsi:type="dcterms:W3CDTF">2014-04-08T16:43:13Z</dcterms:created>
  <dcterms:modified xsi:type="dcterms:W3CDTF">2015-04-14T14:43:07Z</dcterms:modified>
</cp:coreProperties>
</file>