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6"/>
  </p:notesMasterIdLst>
  <p:handoutMasterIdLst>
    <p:handoutMasterId r:id="rId17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869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7C55D091-88AF-4CCC-8AC7-D268CAA16E2B}" type="slidenum"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177302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E7C5932-88A6-4242-8481-6AE7B3D3CC0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527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ea typeface="Microsoft YaHei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920" y="1027079"/>
            <a:ext cx="4934160" cy="37008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FBF0A70-0D36-40B6-AA98-A078F6186093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2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8E60CD8-9565-40DD-9D5C-3723B7211B6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768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1122363"/>
            <a:ext cx="2743200" cy="5008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22363"/>
            <a:ext cx="8077200" cy="5008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53A1944-8B33-4CB6-9BF7-158DFFE5602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1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3256B1C-6F67-4C39-83C8-8F951EC944B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505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9812043-E67A-4C99-804F-003C28A8A37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91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16F2923-D23B-437B-ACCF-F4696017FF8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302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9740470-F316-4FDB-934B-4936DF6D439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267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23DF080-3718-4E6B-80F3-8844A848542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955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3D01B61-13AE-4BA2-A2FD-6A9AFBC19E1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10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39EA80C-0281-4D92-943C-87BD7D64869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54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B8D9A30-7F4E-4022-A254-092B0955876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83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D1737FA-C592-48BA-9C91-8423819802E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17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572040D-2B4B-4309-BAAF-92A0755F25E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26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4262622-0367-418B-BF1C-DB459A3C146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519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A65C6A-F9B2-4D4B-BFD2-9E4F041308B8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FE757A7-2CC0-4BB2-806A-4E9C7D78914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47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007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99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1181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5350" y="1906588"/>
            <a:ext cx="5129213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6963" y="1906588"/>
            <a:ext cx="5130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297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00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010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51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060A5E6-DD62-4FBA-A5D0-E743A0DF357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476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4678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21148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86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05850" y="503238"/>
            <a:ext cx="2601913" cy="5722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5350" y="503238"/>
            <a:ext cx="7658100" cy="5722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10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C3431E3-7591-40BE-85F9-FA75AE5FC67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45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AA7A40E-418E-436C-AC7E-4F50487F752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36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833F01A-D05A-449E-8B33-591123983F2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2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003C0F9-9FFE-4C6E-BCD9-2DFCB92AE06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050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D74C49D-8AFA-432D-9330-D003FC99C65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51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F338ABB-D173-4E5A-9B54-40EFDBE5A0F9}" type="datetime1">
              <a:rPr lang="ru-RU" smtClean="0"/>
              <a:pPr lvl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879AD97-E56C-4BE3-A174-D09CFBB5101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851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b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ru-RU"/>
              <a:t>Для правки текста заголовка щелкните мышьюОбразец заголовка</a:t>
            </a:r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2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7F338ABB-D173-4E5A-9B54-40EFDBE5A0F9}" type="datetime1">
              <a:rPr lang="ru-RU"/>
              <a:pPr lvl="0"/>
              <a:t>2022/6/30</a:t>
            </a:fld>
            <a:endParaRPr lang="ru-RU"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ru-RU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6BA41408-0AB1-4FAB-917F-1E42974A465E}" type="slidenum">
              <a:t>‹#›</a:t>
            </a:fld>
            <a:endParaRPr lang="ru-RU"/>
          </a:p>
        </p:txBody>
      </p:sp>
      <p:sp>
        <p:nvSpPr>
          <p:cNvPr id="6" name="Текст 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lnSpc>
                <a:spcPct val="9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lvl="0" algn="l" rtl="0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ru-RU" sz="6000" b="0" i="0" u="none" strike="noStrike" kern="1200" spc="0">
          <a:ln>
            <a:noFill/>
          </a:ln>
          <a:solidFill>
            <a:srgbClr val="000000"/>
          </a:solidFill>
          <a:latin typeface="Calibri Light" pitchFamily="18"/>
          <a:ea typeface="Microsoft YaHei" pitchFamily="2"/>
          <a:cs typeface="Mangal" pitchFamily="2"/>
        </a:defRPr>
      </a:lvl1pPr>
    </p:titleStyle>
    <p:bodyStyle>
      <a:lvl1pPr algn="l" rtl="0" hangingPunct="1">
        <a:lnSpc>
          <a:spcPct val="90000"/>
        </a:lnSpc>
        <a:spcBef>
          <a:spcPts val="0"/>
        </a:spcBef>
        <a:spcAft>
          <a:spcPts val="1417"/>
        </a:spcAft>
        <a:tabLst/>
        <a:defRPr lang="ru-RU" sz="2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ru-RU"/>
              <a:t>Для правки текста заголовка щелкните мышьюОбразец заголовка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type="body" idx="1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/>
          <a:lstStyle>
            <a:defPPr marL="432000" lvl="0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lnSpc>
                <a:spcPct val="9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/>
              <a:t>Для правки структуры щелкните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  <a:p>
            <a:pPr lvl="7"/>
            <a:r>
              <a:rPr lang="ru-RU"/>
              <a:t>Восьмой уровень структуры</a:t>
            </a:r>
          </a:p>
          <a:p>
            <a:pPr lvl="0"/>
            <a:r>
              <a:rPr lang="ru-RU"/>
              <a:t>Девятый уровень структурыОбразец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81A65C6A-F9B2-4D4B-BFD2-9E4F041308B8}" type="datetime1">
              <a:rPr lang="ru-RU"/>
              <a:pPr lvl="0"/>
              <a:t>2022/6/30</a:t>
            </a:fld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ru-RU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41EF16B8-3F89-4A1B-8228-53090E722CAF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lvl="0" algn="l" rtl="0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ru-RU" sz="2400" b="0" i="0" u="none" strike="noStrike" kern="1200" spc="0">
          <a:ln>
            <a:noFill/>
          </a:ln>
          <a:solidFill>
            <a:srgbClr val="000000"/>
          </a:solidFill>
          <a:latin typeface="Calibri Light" pitchFamily="18"/>
          <a:ea typeface="Microsoft YaHei" pitchFamily="2"/>
          <a:cs typeface="Mangal" pitchFamily="2"/>
        </a:defRPr>
      </a:lvl1pPr>
    </p:titleStyle>
    <p:bodyStyle>
      <a:lvl1pPr lvl="0">
        <a:buSzPct val="45000"/>
        <a:buFont typeface="StarSymbol"/>
        <a:buChar char="●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1pPr>
      <a:lvl2pPr lvl="1">
        <a:buSzPct val="75000"/>
        <a:buFont typeface="StarSymbol"/>
        <a:buChar char="–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2pPr>
      <a:lvl3pPr lvl="2">
        <a:buSzPct val="45000"/>
        <a:buFont typeface="StarSymbol"/>
        <a:buChar char="●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3pPr>
      <a:lvl4pPr lvl="3">
        <a:buSzPct val="75000"/>
        <a:buFont typeface="StarSymbol"/>
        <a:buChar char="–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4pPr>
      <a:lvl5pPr lvl="4">
        <a:buSzPct val="45000"/>
        <a:buFont typeface="StarSymbol"/>
        <a:buChar char="●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5pPr>
      <a:lvl6pPr lvl="5">
        <a:buSzPct val="45000"/>
        <a:buFont typeface="StarSymbol"/>
        <a:buChar char="●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6pPr>
      <a:lvl7pPr lvl="6">
        <a:buSzPct val="45000"/>
        <a:buFont typeface="StarSymbol"/>
        <a:buChar char="●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7pPr>
      <a:lvl8pPr lvl="7">
        <a:buSzPct val="45000"/>
        <a:buFont typeface="StarSymbol"/>
        <a:buChar char="●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8pPr>
      <a:lvl9pPr marL="0" marR="0" lvl="0" indent="0" algn="l" rtl="0" hangingPunct="1">
        <a:lnSpc>
          <a:spcPct val="90000"/>
        </a:lnSpc>
        <a:spcBef>
          <a:spcPts val="1001"/>
        </a:spcBef>
        <a:spcAft>
          <a:spcPts val="1417"/>
        </a:spcAft>
        <a:buSzPct val="45000"/>
        <a:buFont typeface="Arial" pitchFamily="32"/>
        <a:buChar char="•"/>
        <a:tabLst/>
        <a:defRPr lang="ru-RU" sz="2800" b="0" i="0" u="none" strike="noStrike" spc="0">
          <a:solidFill>
            <a:srgbClr val="000000"/>
          </a:solidFill>
          <a:latin typeface="Calibri" pitchFamily="18"/>
        </a:defRPr>
      </a:lvl9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9960" y="1717920"/>
            <a:ext cx="11702160" cy="5140079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896040" y="503640"/>
            <a:ext cx="10411919" cy="1145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896040" y="1906200"/>
            <a:ext cx="10411919" cy="4320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91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91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54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18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360"/>
            <a:ext cx="219960" cy="83339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60000"/>
            <a:ext cx="219960" cy="83339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59840"/>
            <a:ext cx="219960" cy="83339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Lucida Sans Unicode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rtl="0" hangingPunct="0">
        <a:tabLst/>
        <a:defRPr lang="ru-RU" sz="3990" b="1" i="0" u="none" strike="noStrike">
          <a:ln>
            <a:noFill/>
          </a:ln>
          <a:solidFill>
            <a:srgbClr val="333333"/>
          </a:solidFill>
          <a:latin typeface="Albany" pitchFamily="34"/>
          <a:cs typeface="Tahoma" pitchFamily="2"/>
        </a:defRPr>
      </a:lvl1pPr>
    </p:titleStyle>
    <p:bodyStyle>
      <a:lvl1pPr marL="0" marR="0" indent="0" algn="l" rtl="0" hangingPunct="0">
        <a:spcBef>
          <a:spcPts val="0"/>
        </a:spcBef>
        <a:spcAft>
          <a:spcPts val="0"/>
        </a:spcAft>
        <a:tabLst/>
        <a:defRPr lang="ru-RU" sz="2910" b="0" i="0" u="none" strike="noStrike">
          <a:ln>
            <a:noFill/>
          </a:ln>
          <a:solidFill>
            <a:srgbClr val="000000"/>
          </a:solidFill>
          <a:latin typeface="Albany" pitchFamily="34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872360" y="503999"/>
            <a:ext cx="9143640" cy="136080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4000" b="0">
                <a:solidFill>
                  <a:srgbClr val="6600CC"/>
                </a:solidFill>
                <a:latin typeface="Times New Roman" pitchFamily="18"/>
              </a:rPr>
              <a:t>Spotlight 7</a:t>
            </a:r>
            <a:r>
              <a:rPr lang="ru-RU" sz="4000" b="0">
                <a:solidFill>
                  <a:srgbClr val="000000"/>
                </a:solidFill>
                <a:latin typeface="Times New Roman" pitchFamily="18"/>
              </a:rPr>
              <a:t/>
            </a:r>
            <a:br>
              <a:rPr lang="ru-RU" sz="4000" b="0">
                <a:solidFill>
                  <a:srgbClr val="000000"/>
                </a:solidFill>
                <a:latin typeface="Times New Roman" pitchFamily="18"/>
              </a:rPr>
            </a:br>
            <a:r>
              <a:rPr lang="ru-RU" sz="4000">
                <a:solidFill>
                  <a:srgbClr val="330099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</a:rPr>
              <a:t>Save the Earth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1523880" y="3602160"/>
            <a:ext cx="9143640" cy="165528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-216000" algn="ctr">
              <a:buNone/>
            </a:pPr>
            <a:endParaRPr lang="ru-RU" sz="2400">
              <a:latin typeface="Thorndale" pitchFamily="18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664000" y="1864800"/>
            <a:ext cx="7560000" cy="47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fish and plant species dying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365040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6000">
                <a:solidFill>
                  <a:srgbClr val="000000"/>
                </a:solidFill>
                <a:latin typeface="Times New Roman" pitchFamily="18"/>
              </a:rPr>
              <a:t>fish and plant species dying</a:t>
            </a:r>
            <a:br>
              <a:rPr lang="ru-RU" sz="6000">
                <a:solidFill>
                  <a:srgbClr val="000000"/>
                </a:solidFill>
                <a:latin typeface="Times New Roman" pitchFamily="18"/>
              </a:rPr>
            </a:br>
            <a:endParaRPr lang="ru-RU" sz="6000">
              <a:solidFill>
                <a:srgbClr val="000000"/>
              </a:solidFill>
              <a:latin typeface="Times New Roman" pitchFamily="1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76000" y="2753280"/>
            <a:ext cx="5400000" cy="3942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6284520" y="2084760"/>
            <a:ext cx="5907600" cy="3891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365040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endParaRPr lang="ru-RU"/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32663" t="37176" r="30921" b="14173"/>
          <a:stretch>
            <a:fillRect/>
          </a:stretch>
        </p:blipFill>
        <p:spPr>
          <a:xfrm>
            <a:off x="0" y="0"/>
            <a:ext cx="1219211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149040"/>
            <a:ext cx="10897920" cy="15069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4400">
                <a:solidFill>
                  <a:srgbClr val="000000"/>
                </a:solidFill>
                <a:latin typeface="Times New Roman" pitchFamily="18"/>
              </a:rPr>
              <a:t>Read carefully and fill in the blanks with the best word A, B or C</a:t>
            </a: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18753" t="35118" r="24549" b="10567"/>
          <a:stretch>
            <a:fillRect/>
          </a:stretch>
        </p:blipFill>
        <p:spPr>
          <a:xfrm>
            <a:off x="648000" y="1655999"/>
            <a:ext cx="10944000" cy="511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ol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365040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480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</a:rPr>
              <a:t>Рollution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type="body" idx="4294967295"/>
          </p:nvPr>
        </p:nvSpPr>
        <p:spPr>
          <a:xfrm>
            <a:off x="898559" y="1769040"/>
            <a:ext cx="10515240" cy="4350960"/>
          </a:xfrm>
        </p:spPr>
        <p:txBody>
          <a:bodyPr wrap="square" lIns="90000" tIns="45000" rIns="90000" bIns="45000" anchor="t"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91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91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54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18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182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Lucida Sans Unicode" pitchFamily="2"/>
                <a:cs typeface="Tahoma" pitchFamily="2"/>
              </a:defRPr>
            </a:lvl9pPr>
          </a:lstStyle>
          <a:p>
            <a:pPr marL="0" lvl="0" indent="0" hangingPunct="1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Font typeface="Arial" pitchFamily="32"/>
              <a:buChar char="•"/>
            </a:pPr>
            <a:r>
              <a:rPr lang="ru-RU" sz="3200">
                <a:latin typeface="Times New Roman" pitchFamily="18"/>
              </a:rPr>
              <a:t>a power station / factory</a:t>
            </a:r>
          </a:p>
          <a:p>
            <a:pPr marL="0" lvl="0" indent="0" hangingPunct="1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Font typeface="Arial" pitchFamily="32"/>
              <a:buChar char="•"/>
            </a:pPr>
            <a:r>
              <a:rPr lang="ru-RU" sz="3200">
                <a:latin typeface="Times New Roman" pitchFamily="18"/>
              </a:rPr>
              <a:t>toxic fumes</a:t>
            </a:r>
          </a:p>
          <a:p>
            <a:pPr marL="0" lvl="0" indent="0" hangingPunct="1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Font typeface="Arial" pitchFamily="32"/>
              <a:buChar char="•"/>
            </a:pPr>
            <a:r>
              <a:rPr lang="ru-RU" sz="3200">
                <a:latin typeface="Times New Roman" pitchFamily="18"/>
              </a:rPr>
              <a:t>factory waste</a:t>
            </a:r>
          </a:p>
          <a:p>
            <a:pPr marL="0" lvl="0" indent="0" hangingPunct="1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Font typeface="Arial" pitchFamily="32"/>
              <a:buChar char="•"/>
            </a:pPr>
            <a:r>
              <a:rPr lang="ru-RU" sz="3200">
                <a:latin typeface="Times New Roman" pitchFamily="18"/>
              </a:rPr>
              <a:t>acid rain</a:t>
            </a:r>
          </a:p>
          <a:p>
            <a:pPr marL="0" lvl="0" indent="0" hangingPunct="1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Font typeface="Arial" pitchFamily="32"/>
              <a:buChar char="•"/>
            </a:pPr>
            <a:r>
              <a:rPr lang="ru-RU" sz="3200">
                <a:latin typeface="Times New Roman" pitchFamily="18"/>
              </a:rPr>
              <a:t>polluted clouds</a:t>
            </a:r>
          </a:p>
          <a:p>
            <a:pPr marL="0" lvl="0" indent="0" hangingPunct="1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Font typeface="Arial" pitchFamily="32"/>
              <a:buChar char="•"/>
            </a:pPr>
            <a:r>
              <a:rPr lang="ru-RU" sz="3200">
                <a:latin typeface="Times New Roman" pitchFamily="18"/>
              </a:rPr>
              <a:t>loss of natural habitats</a:t>
            </a:r>
          </a:p>
          <a:p>
            <a:pPr marL="0" lvl="0" indent="0" hangingPunct="1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Font typeface="Arial" pitchFamily="32"/>
              <a:buChar char="•"/>
            </a:pPr>
            <a:r>
              <a:rPr lang="ru-RU" sz="3200">
                <a:latin typeface="Times New Roman" pitchFamily="18"/>
              </a:rPr>
              <a:t>air, water and soil pollution</a:t>
            </a:r>
          </a:p>
          <a:p>
            <a:pPr marL="0" lvl="0" indent="0" hangingPunct="1">
              <a:lnSpc>
                <a:spcPct val="90000"/>
              </a:lnSpc>
              <a:spcBef>
                <a:spcPts val="1001"/>
              </a:spcBef>
              <a:spcAft>
                <a:spcPts val="1417"/>
              </a:spcAft>
              <a:buFont typeface="Arial" pitchFamily="32"/>
              <a:buChar char="•"/>
            </a:pPr>
            <a:r>
              <a:rPr lang="ru-RU" sz="3200">
                <a:latin typeface="Times New Roman" pitchFamily="18"/>
              </a:rPr>
              <a:t>fish and plant species dying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 power station / fac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503999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6000">
                <a:solidFill>
                  <a:srgbClr val="000000"/>
                </a:solidFill>
                <a:latin typeface="Times New Roman" pitchFamily="18"/>
              </a:rPr>
              <a:t>a power station / factory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376000" y="1782000"/>
            <a:ext cx="7534079" cy="49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oxic fumes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932759" y="576000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6000">
                <a:solidFill>
                  <a:srgbClr val="000000"/>
                </a:solidFill>
                <a:latin typeface="Times New Roman" pitchFamily="18"/>
              </a:rPr>
              <a:t>toxic fumes</a:t>
            </a:r>
            <a:r>
              <a:rPr lang="ru-RU" sz="5400">
                <a:solidFill>
                  <a:srgbClr val="000000"/>
                </a:solidFill>
                <a:latin typeface="Times New Roman" pitchFamily="18"/>
              </a:rPr>
              <a:t/>
            </a:r>
            <a:br>
              <a:rPr lang="ru-RU" sz="5400">
                <a:solidFill>
                  <a:srgbClr val="000000"/>
                </a:solidFill>
                <a:latin typeface="Times New Roman" pitchFamily="18"/>
              </a:rPr>
            </a:br>
            <a:endParaRPr lang="ru-RU" sz="5400">
              <a:solidFill>
                <a:srgbClr val="000000"/>
              </a:solidFill>
              <a:latin typeface="Times New Roman" pitchFamily="1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92000" y="1833119"/>
            <a:ext cx="6983999" cy="4790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8008559" y="2914920"/>
            <a:ext cx="3799440" cy="2917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factory waste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503999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6000">
                <a:solidFill>
                  <a:srgbClr val="000000"/>
                </a:solidFill>
                <a:latin typeface="Times New Roman" pitchFamily="18"/>
              </a:rPr>
              <a:t>factory waste</a:t>
            </a:r>
            <a:r>
              <a:rPr lang="ru-RU" sz="2400" b="0">
                <a:solidFill>
                  <a:srgbClr val="000000"/>
                </a:solidFill>
                <a:latin typeface="Calibri Light" pitchFamily="34"/>
              </a:rPr>
              <a:t/>
            </a:r>
            <a:br>
              <a:rPr lang="ru-RU" sz="2400" b="0">
                <a:solidFill>
                  <a:srgbClr val="000000"/>
                </a:solidFill>
                <a:latin typeface="Calibri Light" pitchFamily="34"/>
              </a:rPr>
            </a:br>
            <a:endParaRPr lang="ru-RU" sz="2400" b="0">
              <a:solidFill>
                <a:srgbClr val="000000"/>
              </a:solidFill>
              <a:latin typeface="Calibri Light" pitchFamily="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728000" y="1690199"/>
            <a:ext cx="9144000" cy="51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cid rain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60759" y="546840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6000">
                <a:solidFill>
                  <a:srgbClr val="000000"/>
                </a:solidFill>
                <a:latin typeface="Times New Roman" pitchFamily="18"/>
              </a:rPr>
              <a:t>acid rain</a:t>
            </a:r>
            <a:br>
              <a:rPr lang="ru-RU" sz="6000">
                <a:solidFill>
                  <a:srgbClr val="000000"/>
                </a:solidFill>
                <a:latin typeface="Times New Roman" pitchFamily="18"/>
              </a:rPr>
            </a:br>
            <a:endParaRPr lang="ru-RU" sz="6000">
              <a:solidFill>
                <a:srgbClr val="000000"/>
              </a:solidFill>
              <a:latin typeface="Times New Roman" pitchFamily="1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951999" y="1690199"/>
            <a:ext cx="6623999" cy="507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olluted clouds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64000" y="576000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6000">
                <a:solidFill>
                  <a:srgbClr val="000000"/>
                </a:solidFill>
                <a:latin typeface="Times New Roman" pitchFamily="18"/>
              </a:rPr>
              <a:t>polluted clouds</a:t>
            </a:r>
            <a:br>
              <a:rPr lang="ru-RU" sz="6000">
                <a:solidFill>
                  <a:srgbClr val="000000"/>
                </a:solidFill>
                <a:latin typeface="Times New Roman" pitchFamily="18"/>
              </a:rPr>
            </a:br>
            <a:endParaRPr lang="ru-RU" sz="6000">
              <a:solidFill>
                <a:srgbClr val="000000"/>
              </a:solidFill>
              <a:latin typeface="Times New Roman" pitchFamily="1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304000" y="1690199"/>
            <a:ext cx="7848000" cy="51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loss of natural habitats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932759" y="546840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6000">
                <a:solidFill>
                  <a:srgbClr val="000000"/>
                </a:solidFill>
                <a:latin typeface="Times New Roman" pitchFamily="18"/>
              </a:rPr>
              <a:t>loss of natural habitats</a:t>
            </a:r>
            <a:br>
              <a:rPr lang="ru-RU" sz="6000">
                <a:solidFill>
                  <a:srgbClr val="000000"/>
                </a:solidFill>
                <a:latin typeface="Times New Roman" pitchFamily="18"/>
              </a:rPr>
            </a:br>
            <a:endParaRPr lang="ru-RU" sz="6000">
              <a:solidFill>
                <a:srgbClr val="000000"/>
              </a:solidFill>
              <a:latin typeface="Times New Roman" pitchFamily="1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00000" y="1800000"/>
            <a:ext cx="8424000" cy="50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ir, water and soil pollution&#10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64000" y="648000"/>
            <a:ext cx="10515240" cy="1325160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hangingPunct="1">
              <a:lnSpc>
                <a:spcPct val="90000"/>
              </a:lnSpc>
              <a:buNone/>
            </a:pPr>
            <a:r>
              <a:rPr lang="ru-RU" sz="6000">
                <a:solidFill>
                  <a:srgbClr val="000000"/>
                </a:solidFill>
                <a:latin typeface="Times New Roman" pitchFamily="18"/>
              </a:rPr>
              <a:t>air, water and soil pollution</a:t>
            </a:r>
            <a:br>
              <a:rPr lang="ru-RU" sz="6000">
                <a:solidFill>
                  <a:srgbClr val="000000"/>
                </a:solidFill>
                <a:latin typeface="Times New Roman" pitchFamily="18"/>
              </a:rPr>
            </a:br>
            <a:endParaRPr lang="ru-RU" sz="6000">
              <a:solidFill>
                <a:srgbClr val="000000"/>
              </a:solidFill>
              <a:latin typeface="Times New Roman" pitchFamily="1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160000" y="1690199"/>
            <a:ext cx="7776000" cy="520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ый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yt-coo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75</Words>
  <Application>Microsoft Office PowerPoint</Application>
  <PresentationFormat>Экран (4:3)</PresentationFormat>
  <Paragraphs>19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Обычный</vt:lpstr>
      <vt:lpstr>Обычный 1</vt:lpstr>
      <vt:lpstr>lyt-cool</vt:lpstr>
      <vt:lpstr>Spotlight 7 Save the Earth</vt:lpstr>
      <vt:lpstr>Рollution</vt:lpstr>
      <vt:lpstr>a power station / factory</vt:lpstr>
      <vt:lpstr>toxic fumes </vt:lpstr>
      <vt:lpstr>factory waste </vt:lpstr>
      <vt:lpstr>acid rain </vt:lpstr>
      <vt:lpstr>polluted clouds </vt:lpstr>
      <vt:lpstr>loss of natural habitats </vt:lpstr>
      <vt:lpstr>air, water and soil pollution </vt:lpstr>
      <vt:lpstr>fish and plant species dying </vt:lpstr>
      <vt:lpstr>Презентация PowerPoint</vt:lpstr>
      <vt:lpstr>Read carefully and fill in the blanks with the best word A, B or 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Spotlight 7 Save the Earth</dc:title>
  <dc:creator>АРМ</dc:creator>
  <cp:lastModifiedBy>АРМ</cp:lastModifiedBy>
  <cp:revision>2</cp:revision>
  <dcterms:modified xsi:type="dcterms:W3CDTF">2022-06-30T07:59:52Z</dcterms:modified>
</cp:coreProperties>
</file>