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58" r:id="rId4"/>
    <p:sldId id="257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32" autoAdjust="0"/>
  </p:normalViewPr>
  <p:slideViewPr>
    <p:cSldViewPr>
      <p:cViewPr varScale="1">
        <p:scale>
          <a:sx n="58" d="100"/>
          <a:sy n="58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image" Target="http://www.gifpark.ru/Gifs/ANIMALS/302.gi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785794"/>
            <a:ext cx="6072230" cy="1222375"/>
          </a:xfrm>
        </p:spPr>
        <p:txBody>
          <a:bodyPr/>
          <a:lstStyle/>
          <a:p>
            <a:pPr algn="ctr"/>
            <a:r>
              <a:rPr lang="ru-RU" dirty="0" smtClean="0"/>
              <a:t>ФОНЕТИКА.    ГРАФИКА.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орфография.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24" y="2285992"/>
            <a:ext cx="7286676" cy="3143272"/>
          </a:xfrm>
        </p:spPr>
        <p:txBody>
          <a:bodyPr>
            <a:normAutofit/>
          </a:bodyPr>
          <a:lstStyle/>
          <a:p>
            <a:r>
              <a:rPr lang="ru-RU" dirty="0" smtClean="0"/>
              <a:t>Урок русского языка в 5 классе.</a:t>
            </a:r>
          </a:p>
          <a:p>
            <a:pPr algn="r"/>
            <a:endParaRPr lang="ru-RU" dirty="0" smtClean="0"/>
          </a:p>
          <a:p>
            <a:pPr algn="l"/>
            <a:r>
              <a:rPr lang="ru-RU" dirty="0" smtClean="0"/>
              <a:t>                   </a:t>
            </a:r>
            <a:r>
              <a:rPr lang="ru-RU" dirty="0" smtClean="0"/>
              <a:t> </a:t>
            </a:r>
            <a:r>
              <a:rPr lang="ru-RU" dirty="0" smtClean="0"/>
              <a:t>Подготовила учитель             </a:t>
            </a:r>
          </a:p>
          <a:p>
            <a:pPr algn="l"/>
            <a:r>
              <a:rPr lang="ru-RU" dirty="0" smtClean="0"/>
              <a:t>                   </a:t>
            </a:r>
            <a:r>
              <a:rPr lang="ru-RU" dirty="0" smtClean="0"/>
              <a:t> </a:t>
            </a:r>
            <a:r>
              <a:rPr lang="ru-RU" dirty="0" smtClean="0"/>
              <a:t>русского языка и литературы </a:t>
            </a:r>
          </a:p>
          <a:p>
            <a:pPr algn="l"/>
            <a:r>
              <a:rPr lang="ru-RU" dirty="0" smtClean="0"/>
              <a:t>                   </a:t>
            </a:r>
            <a:r>
              <a:rPr lang="ru-RU" dirty="0" smtClean="0"/>
              <a:t> МБОУ </a:t>
            </a:r>
            <a:r>
              <a:rPr lang="ru-RU" dirty="0" smtClean="0"/>
              <a:t>СОШ №</a:t>
            </a:r>
            <a:r>
              <a:rPr lang="ru-RU" dirty="0" smtClean="0"/>
              <a:t>11 имени </a:t>
            </a:r>
            <a:r>
              <a:rPr lang="ru-RU" dirty="0" err="1" smtClean="0"/>
              <a:t>Н.А.Свистунова</a:t>
            </a:r>
            <a:r>
              <a:rPr lang="ru-RU" dirty="0" smtClean="0"/>
              <a:t>    </a:t>
            </a:r>
          </a:p>
          <a:p>
            <a:pPr algn="l"/>
            <a:r>
              <a:rPr lang="ru-RU" dirty="0" smtClean="0"/>
              <a:t> </a:t>
            </a:r>
            <a:r>
              <a:rPr lang="ru-RU" dirty="0" smtClean="0"/>
              <a:t>                   </a:t>
            </a:r>
            <a:r>
              <a:rPr lang="ru-RU" dirty="0" smtClean="0"/>
              <a:t>села </a:t>
            </a:r>
            <a:r>
              <a:rPr lang="ru-RU" dirty="0" err="1" smtClean="0"/>
              <a:t>Беноково</a:t>
            </a:r>
            <a:r>
              <a:rPr lang="ru-RU" dirty="0" smtClean="0"/>
              <a:t> </a:t>
            </a:r>
          </a:p>
          <a:p>
            <a:pPr algn="l"/>
            <a:r>
              <a:rPr lang="ru-RU" dirty="0" smtClean="0"/>
              <a:t>                    </a:t>
            </a:r>
            <a:r>
              <a:rPr lang="ru-RU" dirty="0" smtClean="0"/>
              <a:t>Николаенко </a:t>
            </a:r>
            <a:r>
              <a:rPr lang="ru-RU" dirty="0" smtClean="0"/>
              <a:t>Татьяна Викторовна</a:t>
            </a:r>
            <a:endParaRPr lang="ru-RU" dirty="0"/>
          </a:p>
        </p:txBody>
      </p:sp>
      <p:pic>
        <p:nvPicPr>
          <p:cNvPr id="3074" name="Picture 2" descr="C:\Documents and Settings\Администратор\Мои документы\Мои рисунки\Точечный рисунок (2)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3571876"/>
            <a:ext cx="154305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Мои документы\Мои рисунки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14290"/>
            <a:ext cx="3996138" cy="6058661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Мои документы\Мои рисунки\1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428604"/>
            <a:ext cx="3429024" cy="3086618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Мои документы\Мои рисунки\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3714752"/>
            <a:ext cx="4270454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Администратор\Мои документы\Мои рисунки\Точечный рисунок (3)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832"/>
            <a:ext cx="9501222" cy="6845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72066" y="142852"/>
            <a:ext cx="3786214" cy="6500858"/>
          </a:xfrm>
        </p:spPr>
        <p:txBody>
          <a:bodyPr>
            <a:normAutofit fontScale="90000"/>
          </a:bodyPr>
          <a:lstStyle/>
          <a:p>
            <a:pPr marL="514350" indent="-514350" algn="l"/>
            <a:r>
              <a:rPr lang="ru-RU" sz="3200" dirty="0" smtClean="0"/>
              <a:t>     1. Почему остров поделён надвое?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2. Кто его жители?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3. Кто и почему встретился у границы между Фонетикой и Графикой?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4. К кому так спешит Буква К?</a:t>
            </a:r>
            <a:endParaRPr lang="ru-RU" sz="3200" dirty="0"/>
          </a:p>
        </p:txBody>
      </p:sp>
      <p:pic>
        <p:nvPicPr>
          <p:cNvPr id="2050" name="Picture 2" descr="E:\Изображение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9291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41425" y="368300"/>
            <a:ext cx="7196138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</a:rPr>
              <a:t>.Допиши </a:t>
            </a:r>
            <a:r>
              <a:rPr lang="ru-RU" sz="2400" b="1" dirty="0">
                <a:solidFill>
                  <a:schemeClr val="tx1"/>
                </a:solidFill>
              </a:rPr>
              <a:t>предложения, выбрав подходящее по смыслу слово и кликнув по нему кнопкой мыши.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2051050" y="1808163"/>
            <a:ext cx="5491163" cy="990600"/>
          </a:xfrm>
          <a:prstGeom prst="horizontalScroll">
            <a:avLst>
              <a:gd name="adj" fmla="val 12500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реке плывёт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_____ .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051050" y="4149725"/>
            <a:ext cx="5581650" cy="990600"/>
          </a:xfrm>
          <a:prstGeom prst="horizontalScroll">
            <a:avLst>
              <a:gd name="adj" fmla="val 12500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Каков корень, таков и _____ </a:t>
            </a:r>
            <a:r>
              <a:rPr lang="ru-RU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771775" y="3068638"/>
            <a:ext cx="1530350" cy="647700"/>
          </a:xfrm>
          <a:prstGeom prst="roundRect">
            <a:avLst>
              <a:gd name="adj" fmla="val 16667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плот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5381625" y="3068638"/>
            <a:ext cx="1530350" cy="647700"/>
          </a:xfrm>
          <a:prstGeom prst="roundRect">
            <a:avLst>
              <a:gd name="adj" fmla="val 16667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плод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2771775" y="5408613"/>
            <a:ext cx="1528763" cy="647700"/>
          </a:xfrm>
          <a:prstGeom prst="roundRect">
            <a:avLst>
              <a:gd name="adj" fmla="val 16667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плот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5381625" y="5408613"/>
            <a:ext cx="1441450" cy="647700"/>
          </a:xfrm>
          <a:prstGeom prst="roundRect">
            <a:avLst>
              <a:gd name="adj" fmla="val 16667"/>
            </a:avLst>
          </a:prstGeom>
          <a:solidFill>
            <a:srgbClr val="E6E5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плод</a:t>
            </a:r>
          </a:p>
        </p:txBody>
      </p:sp>
      <p:sp>
        <p:nvSpPr>
          <p:cNvPr id="11273" name="WordArt 9"/>
          <p:cNvSpPr>
            <a:spLocks noChangeArrowheads="1" noChangeShapeType="1" noTextEdit="1"/>
          </p:cNvSpPr>
          <p:nvPr/>
        </p:nvSpPr>
        <p:spPr bwMode="auto">
          <a:xfrm>
            <a:off x="2357422" y="3143248"/>
            <a:ext cx="2209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Молодец!</a:t>
            </a:r>
          </a:p>
        </p:txBody>
      </p:sp>
      <p:sp>
        <p:nvSpPr>
          <p:cNvPr id="11274" name="WordArt 10"/>
          <p:cNvSpPr>
            <a:spLocks noChangeArrowheads="1" noChangeShapeType="1" noTextEdit="1"/>
          </p:cNvSpPr>
          <p:nvPr/>
        </p:nvSpPr>
        <p:spPr bwMode="auto">
          <a:xfrm>
            <a:off x="5143504" y="5500702"/>
            <a:ext cx="2209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Молодец!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841875" y="1989138"/>
            <a:ext cx="11699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плот</a:t>
            </a:r>
            <a:endParaRPr lang="ru-RU" sz="3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922963" y="4329113"/>
            <a:ext cx="1711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плод</a:t>
            </a:r>
          </a:p>
        </p:txBody>
      </p:sp>
      <p:sp>
        <p:nvSpPr>
          <p:cNvPr id="11277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38850"/>
            <a:ext cx="630238" cy="450850"/>
          </a:xfrm>
          <a:prstGeom prst="actionButtonReturn">
            <a:avLst/>
          </a:prstGeom>
          <a:solidFill>
            <a:srgbClr val="E6E5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1"/>
                  </p:tgtEl>
                </p:cond>
              </p:nextCondLst>
            </p:seq>
          </p:childTnLst>
        </p:cTn>
      </p:par>
    </p:tnLst>
    <p:bldLst>
      <p:bldP spid="11269" grpId="0" animBg="1"/>
      <p:bldP spid="11269" grpId="1" animBg="1"/>
      <p:bldP spid="11270" grpId="0" animBg="1"/>
      <p:bldP spid="11270" grpId="1" animBg="1"/>
      <p:bldP spid="11271" grpId="0" animBg="1"/>
      <p:bldP spid="11271" grpId="1" animBg="1"/>
      <p:bldP spid="11272" grpId="0" animBg="1"/>
      <p:bldP spid="11272" grpId="1" animBg="1"/>
      <p:bldP spid="11273" grpId="0" animBg="1"/>
      <p:bldP spid="11273" grpId="1" animBg="1"/>
      <p:bldP spid="11274" grpId="0" animBg="1"/>
      <p:bldP spid="11274" grpId="1" animBg="1"/>
      <p:bldP spid="11275" grpId="0"/>
      <p:bldP spid="112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23075" y="1898650"/>
            <a:ext cx="2616200" cy="4349750"/>
            <a:chOff x="4298" y="1196"/>
            <a:chExt cx="1648" cy="2740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4581" y="1196"/>
              <a:ext cx="1164" cy="381"/>
            </a:xfrm>
            <a:prstGeom prst="cloudCallout">
              <a:avLst>
                <a:gd name="adj1" fmla="val -20102"/>
                <a:gd name="adj2" fmla="val 72833"/>
              </a:avLst>
            </a:prstGeom>
            <a:solidFill>
              <a:srgbClr val="E1F5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ru-RU">
                  <a:solidFill>
                    <a:srgbClr val="000099"/>
                  </a:solidFill>
                </a:rPr>
                <a:t>Подумай!</a:t>
              </a:r>
            </a:p>
          </p:txBody>
        </p:sp>
        <p:pic>
          <p:nvPicPr>
            <p:cNvPr id="13316" name="Picture 4" descr="121338df979f[1]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98" y="1650"/>
              <a:ext cx="1648" cy="2286"/>
            </a:xfrm>
            <a:prstGeom prst="rect">
              <a:avLst/>
            </a:prstGeom>
            <a:noFill/>
          </p:spPr>
        </p:pic>
      </p:grp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601788" y="998538"/>
            <a:ext cx="594042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1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4.В тексте кликни кнопкой мыши и подчеркни слова со звонкими и глухими согласными на конце слова, которые нужно проверять при их написании.</a:t>
            </a:r>
          </a:p>
        </p:txBody>
      </p:sp>
      <p:sp>
        <p:nvSpPr>
          <p:cNvPr id="13318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13763" y="6219825"/>
            <a:ext cx="630237" cy="450850"/>
          </a:xfrm>
          <a:prstGeom prst="actionButtonReturn">
            <a:avLst/>
          </a:prstGeom>
          <a:solidFill>
            <a:srgbClr val="D2EF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2592388" y="2619375"/>
            <a:ext cx="269875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И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3132138" y="2619375"/>
            <a:ext cx="71913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днём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3851275" y="2619375"/>
            <a:ext cx="90488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,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4211638" y="2619375"/>
            <a:ext cx="271462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и</a:t>
            </a:r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4662488" y="2619375"/>
            <a:ext cx="900112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ночью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5741988" y="2619375"/>
            <a:ext cx="108108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сыплет</a:t>
            </a: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6911975" y="2619375"/>
            <a:ext cx="630238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снег</a:t>
            </a:r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7542213" y="2619375"/>
            <a:ext cx="9048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,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2592388" y="3159125"/>
            <a:ext cx="71913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Река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3581400" y="3159125"/>
            <a:ext cx="1620838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остановила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5472113" y="3159125"/>
            <a:ext cx="539750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бег</a:t>
            </a:r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6011863" y="3159125"/>
            <a:ext cx="9048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.</a:t>
            </a:r>
          </a:p>
        </p:txBody>
      </p:sp>
      <p:sp>
        <p:nvSpPr>
          <p:cNvPr id="13331" name="AutoShape 19"/>
          <p:cNvSpPr>
            <a:spLocks noChangeArrowheads="1"/>
          </p:cNvSpPr>
          <p:nvPr/>
        </p:nvSpPr>
        <p:spPr bwMode="auto">
          <a:xfrm>
            <a:off x="2592388" y="3789363"/>
            <a:ext cx="989012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Мороз</a:t>
            </a:r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3851275" y="3789363"/>
            <a:ext cx="1350963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построил</a:t>
            </a:r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5472113" y="3789363"/>
            <a:ext cx="720725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мост</a:t>
            </a:r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2592388" y="4419600"/>
            <a:ext cx="450850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Из</a:t>
            </a:r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3311525" y="4419600"/>
            <a:ext cx="1260475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голубого</a:t>
            </a: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4932363" y="4419600"/>
            <a:ext cx="719137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льда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5651500" y="4419600"/>
            <a:ext cx="90488" cy="3587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latin typeface="Times New Roman" pitchFamily="18" charset="0"/>
              </a:rPr>
              <a:t>.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4032250" y="5049838"/>
            <a:ext cx="269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latin typeface="Times New Roman" pitchFamily="18" charset="0"/>
              </a:rPr>
              <a:t>(</a:t>
            </a: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4211638" y="5049838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latin typeface="Times New Roman" pitchFamily="18" charset="0"/>
              </a:rPr>
              <a:t>Шукур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5111750" y="5049838"/>
            <a:ext cx="1260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latin typeface="Times New Roman" pitchFamily="18" charset="0"/>
              </a:rPr>
              <a:t>Сагдулла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6192838" y="5049838"/>
            <a:ext cx="269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33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33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133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133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133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133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13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13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3" dur="500" fill="hold"/>
                                        <p:tgtEl>
                                          <p:spTgt spid="133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500" fill="hold"/>
                                        <p:tgtEl>
                                          <p:spTgt spid="133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3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133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133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500" fill="hold"/>
                                        <p:tgtEl>
                                          <p:spTgt spid="133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9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2" grpId="0"/>
      <p:bldP spid="13323" grpId="0"/>
      <p:bldP spid="13324" grpId="0"/>
      <p:bldP spid="13325" grpId="0"/>
      <p:bldP spid="13327" grpId="0"/>
      <p:bldP spid="13328" grpId="0"/>
      <p:bldP spid="13329" grpId="0"/>
      <p:bldP spid="13331" grpId="0"/>
      <p:bldP spid="13332" grpId="0"/>
      <p:bldP spid="13333" grpId="0"/>
      <p:bldP spid="13334" grpId="0"/>
      <p:bldP spid="13335" grpId="0"/>
      <p:bldP spid="13336" grpId="0"/>
      <p:bldP spid="13339" grpId="0"/>
      <p:bldP spid="133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592388" y="153828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542213" y="153828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592388" y="117792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61925" y="188913"/>
            <a:ext cx="8982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>
                <a:effectLst>
                  <a:outerShdw blurRad="38100" dist="38100" dir="2700000" algn="tl">
                    <a:srgbClr val="FFFFFF"/>
                  </a:outerShdw>
                </a:effectLst>
              </a:rPr>
              <a:t>8.Кликни кнопкой мыши и вставь пропущенную парную согласную на конце слова.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062038" y="135890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гри…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062038" y="22590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су…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062038" y="3068638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шка…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062038" y="39687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морко…ь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062038" y="49593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эта…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1062038" y="585946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све…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6011863" y="12684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свя…ь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6011863" y="3068638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мё…</a:t>
            </a: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6011863" y="39687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фла…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6011863" y="4959350"/>
            <a:ext cx="1530350" cy="503238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малы…</a:t>
            </a: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2592388" y="243840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1781175" y="2259013"/>
            <a:ext cx="36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1871663" y="1358900"/>
            <a:ext cx="37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1871663" y="3068638"/>
            <a:ext cx="45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1962150" y="396875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1871663" y="4959350"/>
            <a:ext cx="40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1962150" y="5859463"/>
            <a:ext cx="33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6732588" y="1268413"/>
            <a:ext cx="26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6823075" y="3068638"/>
            <a:ext cx="37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6911975" y="3968750"/>
            <a:ext cx="311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7002463" y="495935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011863" y="585946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ры…ь</a:t>
            </a: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6732588" y="5859463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sp>
        <p:nvSpPr>
          <p:cNvPr id="17437" name="Rectangle 29"/>
          <p:cNvSpPr>
            <a:spLocks noChangeArrowheads="1"/>
          </p:cNvSpPr>
          <p:nvPr/>
        </p:nvSpPr>
        <p:spPr bwMode="auto">
          <a:xfrm>
            <a:off x="2592388" y="297815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17438" name="Rectangle 30"/>
          <p:cNvSpPr>
            <a:spLocks noChangeArrowheads="1"/>
          </p:cNvSpPr>
          <p:nvPr/>
        </p:nvSpPr>
        <p:spPr bwMode="auto">
          <a:xfrm>
            <a:off x="2592388" y="3338513"/>
            <a:ext cx="811212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7542213" y="2078038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7542213" y="2438400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2592388" y="576897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592388" y="61293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2592388" y="4779963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2592388" y="51387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6011863" y="2259013"/>
            <a:ext cx="1530350" cy="503237"/>
          </a:xfrm>
          <a:prstGeom prst="rect">
            <a:avLst/>
          </a:prstGeom>
          <a:gradFill rotWithShape="1">
            <a:gsLst>
              <a:gs pos="0">
                <a:srgbClr val="FDF8E3"/>
              </a:gs>
              <a:gs pos="100000">
                <a:srgbClr val="FEEBD2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кула…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911975" y="225901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400" u="sng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pic>
        <p:nvPicPr>
          <p:cNvPr id="17447" name="Picture 39" descr="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31813" y="1258888"/>
            <a:ext cx="190500" cy="571500"/>
          </a:xfrm>
          <a:prstGeom prst="rect">
            <a:avLst/>
          </a:prstGeom>
          <a:noFill/>
        </p:spPr>
      </p:pic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2592388" y="2078038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</a:t>
            </a:r>
          </a:p>
        </p:txBody>
      </p:sp>
      <p:pic>
        <p:nvPicPr>
          <p:cNvPr id="17449" name="Picture 41" descr="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31813" y="3059113"/>
            <a:ext cx="190500" cy="571500"/>
          </a:xfrm>
          <a:prstGeom prst="rect">
            <a:avLst/>
          </a:prstGeom>
          <a:noFill/>
        </p:spPr>
      </p:pic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2592388" y="38798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2592388" y="4238625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</a:t>
            </a:r>
          </a:p>
        </p:txBody>
      </p:sp>
      <p:pic>
        <p:nvPicPr>
          <p:cNvPr id="17452" name="Picture 44" descr="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31813" y="4948238"/>
            <a:ext cx="190500" cy="571500"/>
          </a:xfrm>
          <a:prstGeom prst="rect">
            <a:avLst/>
          </a:prstGeom>
          <a:noFill/>
        </p:spPr>
      </p:pic>
      <p:pic>
        <p:nvPicPr>
          <p:cNvPr id="17453" name="Picture 45" descr="7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5488781" y="1253332"/>
            <a:ext cx="179387" cy="571500"/>
          </a:xfrm>
          <a:prstGeom prst="rect">
            <a:avLst/>
          </a:prstGeom>
          <a:noFill/>
        </p:spPr>
      </p:pic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7542213" y="117792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</a:p>
        </p:txBody>
      </p:sp>
      <p:pic>
        <p:nvPicPr>
          <p:cNvPr id="17455" name="Picture 47" descr="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483225" y="3059113"/>
            <a:ext cx="190500" cy="571500"/>
          </a:xfrm>
          <a:prstGeom prst="rect">
            <a:avLst/>
          </a:prstGeom>
          <a:noFill/>
        </p:spPr>
      </p:pic>
      <p:sp>
        <p:nvSpPr>
          <p:cNvPr id="17456" name="Rectangle 48"/>
          <p:cNvSpPr>
            <a:spLocks noChangeArrowheads="1"/>
          </p:cNvSpPr>
          <p:nvPr/>
        </p:nvSpPr>
        <p:spPr bwMode="auto">
          <a:xfrm>
            <a:off x="7542213" y="29781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</a:p>
        </p:txBody>
      </p:sp>
      <p:sp>
        <p:nvSpPr>
          <p:cNvPr id="17457" name="Rectangle 49"/>
          <p:cNvSpPr>
            <a:spLocks noChangeArrowheads="1"/>
          </p:cNvSpPr>
          <p:nvPr/>
        </p:nvSpPr>
        <p:spPr bwMode="auto">
          <a:xfrm>
            <a:off x="7542213" y="3338513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17458" name="Rectangle 50"/>
          <p:cNvSpPr>
            <a:spLocks noChangeArrowheads="1"/>
          </p:cNvSpPr>
          <p:nvPr/>
        </p:nvSpPr>
        <p:spPr bwMode="auto">
          <a:xfrm>
            <a:off x="7542213" y="3879850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</p:txBody>
      </p:sp>
      <p:sp>
        <p:nvSpPr>
          <p:cNvPr id="17459" name="Rectangle 51"/>
          <p:cNvSpPr>
            <a:spLocks noChangeArrowheads="1"/>
          </p:cNvSpPr>
          <p:nvPr/>
        </p:nvSpPr>
        <p:spPr bwMode="auto">
          <a:xfrm>
            <a:off x="7542213" y="4238625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</a:t>
            </a:r>
          </a:p>
        </p:txBody>
      </p:sp>
      <p:sp>
        <p:nvSpPr>
          <p:cNvPr id="17460" name="Rectangle 52"/>
          <p:cNvSpPr>
            <a:spLocks noChangeArrowheads="1"/>
          </p:cNvSpPr>
          <p:nvPr/>
        </p:nvSpPr>
        <p:spPr bwMode="auto">
          <a:xfrm>
            <a:off x="7542213" y="4779963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</a:t>
            </a:r>
          </a:p>
        </p:txBody>
      </p:sp>
      <p:sp>
        <p:nvSpPr>
          <p:cNvPr id="17461" name="Rectangle 53"/>
          <p:cNvSpPr>
            <a:spLocks noChangeArrowheads="1"/>
          </p:cNvSpPr>
          <p:nvPr/>
        </p:nvSpPr>
        <p:spPr bwMode="auto">
          <a:xfrm>
            <a:off x="7542213" y="51387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</a:p>
        </p:txBody>
      </p:sp>
      <p:sp>
        <p:nvSpPr>
          <p:cNvPr id="17462" name="Rectangle 54"/>
          <p:cNvSpPr>
            <a:spLocks noChangeArrowheads="1"/>
          </p:cNvSpPr>
          <p:nvPr/>
        </p:nvSpPr>
        <p:spPr bwMode="auto">
          <a:xfrm>
            <a:off x="7542213" y="5768975"/>
            <a:ext cx="811212" cy="358775"/>
          </a:xfrm>
          <a:prstGeom prst="rect">
            <a:avLst/>
          </a:prstGeom>
          <a:gradFill rotWithShape="1">
            <a:gsLst>
              <a:gs pos="0">
                <a:srgbClr val="FDEED3"/>
              </a:gs>
              <a:gs pos="100000">
                <a:srgbClr val="FFFFE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</a:t>
            </a:r>
          </a:p>
        </p:txBody>
      </p:sp>
      <p:sp>
        <p:nvSpPr>
          <p:cNvPr id="17463" name="Rectangle 55"/>
          <p:cNvSpPr>
            <a:spLocks noChangeArrowheads="1"/>
          </p:cNvSpPr>
          <p:nvPr/>
        </p:nvSpPr>
        <p:spPr bwMode="auto">
          <a:xfrm>
            <a:off x="7542213" y="6129338"/>
            <a:ext cx="809625" cy="358775"/>
          </a:xfrm>
          <a:prstGeom prst="rect">
            <a:avLst/>
          </a:prstGeom>
          <a:gradFill rotWithShape="1">
            <a:gsLst>
              <a:gs pos="0">
                <a:srgbClr val="FFFFE1"/>
              </a:gs>
              <a:gs pos="100000">
                <a:srgbClr val="FDEED3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</p:txBody>
      </p:sp>
      <p:pic>
        <p:nvPicPr>
          <p:cNvPr id="17464" name="Picture 56" descr="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483225" y="4948238"/>
            <a:ext cx="190500" cy="571500"/>
          </a:xfrm>
          <a:prstGeom prst="rect">
            <a:avLst/>
          </a:prstGeom>
          <a:noFill/>
        </p:spPr>
      </p:pic>
      <p:pic>
        <p:nvPicPr>
          <p:cNvPr id="17465" name="Picture 57" descr="http://www.gifpark.ru/Gifs/ANIMALS/302.gif"/>
          <p:cNvPicPr>
            <a:picLocks noChangeAspect="1" noChangeArrowheads="1"/>
          </p:cNvPicPr>
          <p:nvPr/>
        </p:nvPicPr>
        <p:blipFill>
          <a:blip r:embed="rId6" r:link="rId7" cstate="email"/>
          <a:srcRect/>
          <a:stretch>
            <a:fillRect/>
          </a:stretch>
        </p:blipFill>
        <p:spPr bwMode="auto">
          <a:xfrm>
            <a:off x="3941763" y="4959350"/>
            <a:ext cx="10477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6" name="Picture 58" descr="http://www.gifpark.ru/Gifs/ANIMALS/302.gif"/>
          <p:cNvPicPr>
            <a:picLocks noChangeAspect="1" noChangeArrowheads="1"/>
          </p:cNvPicPr>
          <p:nvPr/>
        </p:nvPicPr>
        <p:blipFill>
          <a:blip r:embed="rId6" r:link="rId7" cstate="email"/>
          <a:srcRect/>
          <a:stretch>
            <a:fillRect/>
          </a:stretch>
        </p:blipFill>
        <p:spPr bwMode="auto">
          <a:xfrm flipH="1">
            <a:off x="4032250" y="4959350"/>
            <a:ext cx="10477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67" name="WordArt 59"/>
          <p:cNvSpPr>
            <a:spLocks noChangeArrowheads="1" noChangeShapeType="1" noTextEdit="1"/>
          </p:cNvSpPr>
          <p:nvPr/>
        </p:nvSpPr>
        <p:spPr bwMode="auto">
          <a:xfrm>
            <a:off x="3762375" y="3068638"/>
            <a:ext cx="1530350" cy="449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Подумай!</a:t>
            </a:r>
          </a:p>
        </p:txBody>
      </p:sp>
      <p:sp>
        <p:nvSpPr>
          <p:cNvPr id="17468" name="AutoShape 60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13763" y="6407150"/>
            <a:ext cx="630237" cy="450850"/>
          </a:xfrm>
          <a:prstGeom prst="actionButtonReturn">
            <a:avLst/>
          </a:prstGeom>
          <a:solidFill>
            <a:srgbClr val="E6E5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4444E-6 L -0.00156 0.143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7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4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xit" presetSubtype="0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74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53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3" presetClass="exit" presetSubtype="0" fill="hold" grpId="5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7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74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00156 0.1435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7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7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5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53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53" presetClass="exit" presetSubtype="0" fill="hold" grpId="7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1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7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174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7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5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53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53" presetClass="exit" presetSubtype="0" fill="hold" grpId="9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7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174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00156 0.13056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7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" dur="5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0" presetID="53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53" presetClass="exit" presetSubtype="0" fill="hold" grpId="1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174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10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2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7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174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00174 0.14444 " pathEditMode="relative" rAng="0" ptsTypes="AA">
                                      <p:cBhvr>
                                        <p:cTn id="264" dur="2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7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4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0" presetID="53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00"/>
                            </p:stCondLst>
                            <p:childTnLst>
                              <p:par>
                                <p:cTn id="286" presetID="53" presetClass="exit" presetSubtype="0" fill="hold" grpId="1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17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5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6" presetID="53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53" presetClass="exit" presetSubtype="0" fill="hold" grpId="15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9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7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 tmFilter="0, 0; .2, .5; .8, .5; 1, 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2" dur="250" autoRev="1" fill="hold"/>
                                        <p:tgtEl>
                                          <p:spTgt spid="174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7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7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7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17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4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7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7" presetID="53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00"/>
                            </p:stCondLst>
                            <p:childTnLst>
                              <p:par>
                                <p:cTn id="343" presetID="53" presetClass="exit" presetSubtype="0" fill="hold" grpId="17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7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174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 tmFilter="0, 0; .2, .5; .8, .5; 1, 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3" dur="250" autoRev="1" fill="hold"/>
                                        <p:tgtEl>
                                          <p:spTgt spid="174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-0.00174 0.13033 " pathEditMode="relative" rAng="0" ptsTypes="AA">
                                      <p:cBhvr>
                                        <p:cTn id="358" dur="20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5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1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17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6"/>
                  </p:tgtEl>
                </p:cond>
              </p:nextCondLst>
            </p:seq>
            <p:seq concurrent="1" nextAc="seek">
              <p:cTn id="369" restart="whenNotActive" fill="hold" evtFilter="cancelBubble" nodeType="interactiveSeq">
                <p:stCondLst>
                  <p:cond evt="onClick" delay="0">
                    <p:tgtEl>
                      <p:spTgt spid="17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0" fill="hold">
                      <p:stCondLst>
                        <p:cond delay="0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3" dur="500" fill="hold"/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4" presetID="53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500"/>
                            </p:stCondLst>
                            <p:childTnLst>
                              <p:par>
                                <p:cTn id="380" presetID="53" presetClass="exit" presetSubtype="0" fill="hold" grpId="19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9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17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500" tmFilter="0, 0; .2, .5; .8, .5; 1, 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0" dur="250" autoRev="1" fill="hold"/>
                                        <p:tgtEl>
                                          <p:spTgt spid="174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1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58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7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4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5" presetID="53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500"/>
                            </p:stCondLst>
                            <p:childTnLst>
                              <p:par>
                                <p:cTn id="421" presetID="53" presetClass="exit" presetSubtype="0" fill="hold" grpId="2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4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60"/>
                  </p:tgtEl>
                </p:cond>
              </p:nextCondLst>
            </p:seq>
            <p:seq concurrent="1" nextAc="seek">
              <p:cTn id="426" restart="whenNotActive" fill="hold" evtFilter="cancelBubble" nodeType="interactiveSeq">
                <p:stCondLst>
                  <p:cond evt="onClick" delay="0">
                    <p:tgtEl>
                      <p:spTgt spid="17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7" fill="hold">
                      <p:stCondLst>
                        <p:cond delay="0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500" tmFilter="0, 0; .2, .5; .8, .5; 1, 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1" dur="250" autoRev="1" fill="hold"/>
                                        <p:tgtEl>
                                          <p:spTgt spid="174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00174 0.13056 " pathEditMode="relative" rAng="0" ptsTypes="AA">
                                      <p:cBhvr>
                                        <p:cTn id="436" dur="2000" fill="hold"/>
                                        <p:tgtEl>
                                          <p:spTgt spid="17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65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1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61"/>
                  </p:tgtEl>
                </p:cond>
              </p:nextCondLst>
            </p:seq>
            <p:seq concurrent="1" nextAc="seek">
              <p:cTn id="447" restart="whenNotActive" fill="hold" evtFilter="cancelBubble" nodeType="interactiveSeq">
                <p:stCondLst>
                  <p:cond evt="onClick" delay="0">
                    <p:tgtEl>
                      <p:spTgt spid="17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8" fill="hold">
                      <p:stCondLst>
                        <p:cond delay="0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1" dur="50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2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2" presetID="53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500"/>
                            </p:stCondLst>
                            <p:childTnLst>
                              <p:par>
                                <p:cTn id="458" presetID="53" presetClass="exit" presetSubtype="0" fill="hold" grpId="23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9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1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62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17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500" tmFilter="0, 0; .2, .5; .8, .5; 1, 0"/>
                                        <p:tgtEl>
                                          <p:spTgt spid="174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8" dur="250" autoRev="1" fill="hold"/>
                                        <p:tgtEl>
                                          <p:spTgt spid="174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63"/>
                  </p:tgtEl>
                </p:cond>
              </p:nextCondLst>
            </p:seq>
          </p:childTnLst>
        </p:cTn>
      </p:par>
    </p:tnLst>
    <p:bldLst>
      <p:bldP spid="17410" grpId="0" animBg="1"/>
      <p:bldP spid="17410" grpId="1" animBg="1"/>
      <p:bldP spid="17411" grpId="0" animBg="1"/>
      <p:bldP spid="17411" grpId="1" animBg="1"/>
      <p:bldP spid="17412" grpId="0" animBg="1"/>
      <p:bldP spid="17412" grpId="1" animBg="1"/>
      <p:bldP spid="17424" grpId="0" animBg="1"/>
      <p:bldP spid="17424" grpId="1" animBg="1"/>
      <p:bldP spid="17425" grpId="0"/>
      <p:bldP spid="17426" grpId="0"/>
      <p:bldP spid="17427" grpId="0"/>
      <p:bldP spid="17428" grpId="0"/>
      <p:bldP spid="17429" grpId="0"/>
      <p:bldP spid="17430" grpId="0"/>
      <p:bldP spid="17431" grpId="0"/>
      <p:bldP spid="17432" grpId="0"/>
      <p:bldP spid="17433" grpId="0"/>
      <p:bldP spid="17434" grpId="0"/>
      <p:bldP spid="17436" grpId="0"/>
      <p:bldP spid="17437" grpId="0" animBg="1"/>
      <p:bldP spid="17437" grpId="1" animBg="1"/>
      <p:bldP spid="17438" grpId="0" animBg="1"/>
      <p:bldP spid="17438" grpId="1" animBg="1"/>
      <p:bldP spid="17439" grpId="0" animBg="1"/>
      <p:bldP spid="17439" grpId="1" animBg="1"/>
      <p:bldP spid="17440" grpId="0" animBg="1"/>
      <p:bldP spid="17440" grpId="1" animBg="1"/>
      <p:bldP spid="17441" grpId="0" animBg="1"/>
      <p:bldP spid="17441" grpId="1" animBg="1"/>
      <p:bldP spid="17442" grpId="0" animBg="1"/>
      <p:bldP spid="17442" grpId="1" animBg="1"/>
      <p:bldP spid="17443" grpId="0" animBg="1"/>
      <p:bldP spid="17443" grpId="1" animBg="1"/>
      <p:bldP spid="17444" grpId="0" animBg="1"/>
      <p:bldP spid="17444" grpId="1" animBg="1"/>
      <p:bldP spid="17446" grpId="0"/>
      <p:bldP spid="17448" grpId="0" animBg="1"/>
      <p:bldP spid="17448" grpId="1" animBg="1"/>
      <p:bldP spid="17450" grpId="0" animBg="1"/>
      <p:bldP spid="17450" grpId="1" animBg="1"/>
      <p:bldP spid="17451" grpId="0" animBg="1"/>
      <p:bldP spid="17451" grpId="1" animBg="1"/>
      <p:bldP spid="17454" grpId="0" animBg="1"/>
      <p:bldP spid="17454" grpId="1" animBg="1"/>
      <p:bldP spid="17456" grpId="0" animBg="1"/>
      <p:bldP spid="17456" grpId="1" animBg="1"/>
      <p:bldP spid="17457" grpId="0" animBg="1"/>
      <p:bldP spid="17457" grpId="1" animBg="1"/>
      <p:bldP spid="17458" grpId="0" animBg="1"/>
      <p:bldP spid="17458" grpId="1" animBg="1"/>
      <p:bldP spid="17459" grpId="0" animBg="1"/>
      <p:bldP spid="17459" grpId="1" animBg="1"/>
      <p:bldP spid="17460" grpId="0" animBg="1"/>
      <p:bldP spid="17460" grpId="1" animBg="1"/>
      <p:bldP spid="17461" grpId="0" animBg="1"/>
      <p:bldP spid="17461" grpId="1" animBg="1"/>
      <p:bldP spid="17462" grpId="0" animBg="1"/>
      <p:bldP spid="17462" grpId="1" animBg="1"/>
      <p:bldP spid="17463" grpId="0" animBg="1"/>
      <p:bldP spid="17463" grpId="1" animBg="1"/>
      <p:bldP spid="17467" grpId="0" animBg="1"/>
      <p:bldP spid="17467" grpId="1" animBg="1"/>
      <p:bldP spid="17467" grpId="2" animBg="1"/>
      <p:bldP spid="17467" grpId="3" animBg="1"/>
      <p:bldP spid="17467" grpId="4" animBg="1"/>
      <p:bldP spid="17467" grpId="5" animBg="1"/>
      <p:bldP spid="17467" grpId="6" animBg="1"/>
      <p:bldP spid="17467" grpId="7" animBg="1"/>
      <p:bldP spid="17467" grpId="8" animBg="1"/>
      <p:bldP spid="17467" grpId="9" animBg="1"/>
      <p:bldP spid="17467" grpId="10" animBg="1"/>
      <p:bldP spid="17467" grpId="11" animBg="1"/>
      <p:bldP spid="17467" grpId="12" animBg="1"/>
      <p:bldP spid="17467" grpId="13" animBg="1"/>
      <p:bldP spid="17467" grpId="14" animBg="1"/>
      <p:bldP spid="17467" grpId="15" animBg="1"/>
      <p:bldP spid="17467" grpId="16" animBg="1"/>
      <p:bldP spid="17467" grpId="17" animBg="1"/>
      <p:bldP spid="17467" grpId="18" animBg="1"/>
      <p:bldP spid="17467" grpId="19" animBg="1"/>
      <p:bldP spid="17467" grpId="20" animBg="1"/>
      <p:bldP spid="17467" grpId="21" animBg="1"/>
      <p:bldP spid="17467" grpId="22" animBg="1"/>
      <p:bldP spid="17467" grpId="23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</TotalTime>
  <Words>198</Words>
  <Application>Microsoft Office PowerPoint</Application>
  <PresentationFormat>Экран (4:3)</PresentationFormat>
  <Paragraphs>95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ФОНЕТИКА.    ГРАФИКА.  орфография.</vt:lpstr>
      <vt:lpstr>Слайд 2</vt:lpstr>
      <vt:lpstr>Слайд 3</vt:lpstr>
      <vt:lpstr>     1. Почему остров поделён надвое?   2. Кто его жители?   3. Кто и почему встретился у границы между Фонетикой и Графикой?   4. К кому так спешит Буква К?</vt:lpstr>
      <vt:lpstr>1.Допиши предложения, выбрав подходящее по смыслу слово и кликнув по нему кнопкой мыши.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ФОНЕТИКА.    ГРАФИКА. КУЛЬТУРА РЕЧИ.</dc:title>
  <cp:lastModifiedBy>Admin</cp:lastModifiedBy>
  <cp:revision>13</cp:revision>
  <dcterms:modified xsi:type="dcterms:W3CDTF">2014-06-04T09:12:46Z</dcterms:modified>
</cp:coreProperties>
</file>