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7" r:id="rId3"/>
    <p:sldId id="295" r:id="rId4"/>
    <p:sldId id="316" r:id="rId5"/>
    <p:sldId id="285" r:id="rId6"/>
    <p:sldId id="305" r:id="rId7"/>
    <p:sldId id="304" r:id="rId8"/>
    <p:sldId id="306" r:id="rId9"/>
    <p:sldId id="307" r:id="rId10"/>
    <p:sldId id="312" r:id="rId11"/>
    <p:sldId id="308" r:id="rId12"/>
    <p:sldId id="309" r:id="rId13"/>
    <p:sldId id="310" r:id="rId14"/>
    <p:sldId id="311" r:id="rId15"/>
    <p:sldId id="296" r:id="rId16"/>
    <p:sldId id="262" r:id="rId17"/>
    <p:sldId id="314" r:id="rId18"/>
    <p:sldId id="313" r:id="rId19"/>
    <p:sldId id="315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4D2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91" autoAdjust="0"/>
    <p:restoredTop sz="94660"/>
  </p:normalViewPr>
  <p:slideViewPr>
    <p:cSldViewPr>
      <p:cViewPr>
        <p:scale>
          <a:sx n="60" d="100"/>
          <a:sy n="60" d="100"/>
        </p:scale>
        <p:origin x="-1422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0FE63-88D1-4396-965D-930364636CE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8CAB1-88ED-44C2-868D-5C6C16183B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452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23928" y="6381328"/>
            <a:ext cx="28956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2240" y="6381328"/>
            <a:ext cx="2133600" cy="3651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7417" y="-34862"/>
            <a:ext cx="6235601" cy="45439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5730" y="764704"/>
            <a:ext cx="2460766" cy="6281936"/>
          </a:xfrm>
          <a:prstGeom prst="rect">
            <a:avLst/>
          </a:prstGeom>
        </p:spPr>
      </p:pic>
      <p:sp>
        <p:nvSpPr>
          <p:cNvPr id="14" name="Прямоугольник 13"/>
          <p:cNvSpPr/>
          <p:nvPr userDrawn="1"/>
        </p:nvSpPr>
        <p:spPr>
          <a:xfrm>
            <a:off x="8175658" y="-34862"/>
            <a:ext cx="968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solidFill>
                  <a:schemeClr val="lt1">
                    <a:alpha val="65000"/>
                  </a:schemeClr>
                </a:solidFill>
              </a:rPr>
              <a:t>bayovan</a:t>
            </a:r>
            <a:endParaRPr lang="ru-RU" dirty="0" smtClean="0">
              <a:solidFill>
                <a:schemeClr val="lt1">
                  <a:alpha val="65000"/>
                </a:schemeClr>
              </a:solidFill>
            </a:endParaRPr>
          </a:p>
          <a:p>
            <a:pPr algn="ctr"/>
            <a:endParaRPr lang="ru-RU" dirty="0">
              <a:solidFill>
                <a:schemeClr val="lt1">
                  <a:alpha val="6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3717032"/>
            <a:ext cx="1534482" cy="31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45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86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392488"/>
            <a:ext cx="2000765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7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5210687"/>
            <a:ext cx="2330664" cy="16473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63888" y="6381328"/>
            <a:ext cx="28956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381328"/>
            <a:ext cx="2133600" cy="365125"/>
          </a:xfrm>
        </p:spPr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2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187" y="1268760"/>
            <a:ext cx="2263317" cy="577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6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55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1" y="3501008"/>
            <a:ext cx="2051720" cy="323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80528" y="3212976"/>
            <a:ext cx="3104205" cy="377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28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963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3717032"/>
            <a:ext cx="1534482" cy="31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6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err="1" smtClean="0"/>
              <a:t>Четвертый</a:t>
            </a:r>
            <a:r>
              <a:rPr lang="ru-RU" dirty="0" smtClean="0"/>
              <a:t>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475656" y="63687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AF4A2-B506-4A99-8830-2F2BE284E9EF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225505" y="63093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347864" y="63093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FA178-51D4-4145-B7D0-1D648236F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100392" y="32048"/>
            <a:ext cx="1043608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lt1">
                    <a:alpha val="61000"/>
                  </a:schemeClr>
                </a:solidFill>
              </a:rPr>
              <a:t>bayovan</a:t>
            </a:r>
            <a:endParaRPr lang="ru-RU" dirty="0">
              <a:solidFill>
                <a:schemeClr val="lt1">
                  <a:alpha val="61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79512" y="260648"/>
            <a:ext cx="8712968" cy="62224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8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aababy.ru/zagadki/logicheskie-zadachi/logicheskie-zadachi-dlya-4-klass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34839"/>
            <a:ext cx="5328592" cy="175805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«Работа учителя по подготовке обучающихся к ВПР по математике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 4 классе»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996952"/>
            <a:ext cx="5328592" cy="172819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Афанасьева Л.Ю.,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учитель начальных классов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МБОУ СОШ №11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имени Н.А. </a:t>
            </a:r>
            <a:r>
              <a:rPr lang="ru-RU" sz="2000" b="1" dirty="0" smtClean="0">
                <a:solidFill>
                  <a:schemeClr val="bg1"/>
                </a:solidFill>
              </a:rPr>
              <a:t>Свистунова села Беноково     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50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Разноуровневые</a:t>
            </a:r>
            <a:r>
              <a:rPr lang="ru-RU" b="1" dirty="0" smtClean="0">
                <a:solidFill>
                  <a:srgbClr val="FF0000"/>
                </a:solidFill>
              </a:rPr>
              <a:t> тесты.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1"/>
            <a:ext cx="8424936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Цель работы –</a:t>
            </a:r>
            <a:r>
              <a:rPr lang="en-US" b="1" dirty="0" smtClean="0"/>
              <a:t> </a:t>
            </a:r>
            <a:r>
              <a:rPr lang="ru-RU" dirty="0" smtClean="0"/>
              <a:t>выяснить уровень овладения обучающимися знаниями и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умений у учащихся по данной теме.</a:t>
            </a:r>
          </a:p>
          <a:p>
            <a:pPr>
              <a:buNone/>
            </a:pPr>
            <a:r>
              <a:rPr lang="ru-RU" b="1" dirty="0" smtClean="0"/>
              <a:t>В тесте используются задания трёх типов:</a:t>
            </a:r>
            <a:endParaRPr lang="ru-RU" dirty="0" smtClean="0"/>
          </a:p>
          <a:p>
            <a:pPr>
              <a:buNone/>
            </a:pPr>
            <a:r>
              <a:rPr lang="ru-RU" sz="3600" dirty="0" smtClean="0"/>
              <a:t>   - с выбором ответа (часть А)</a:t>
            </a:r>
          </a:p>
          <a:p>
            <a:pPr>
              <a:buNone/>
            </a:pPr>
            <a:r>
              <a:rPr lang="ru-RU" sz="3600" dirty="0" smtClean="0"/>
              <a:t>                - с кратким ответом (часть В)</a:t>
            </a:r>
          </a:p>
          <a:p>
            <a:pPr>
              <a:buNone/>
            </a:pPr>
            <a:r>
              <a:rPr lang="ru-RU" sz="3600" dirty="0" smtClean="0"/>
              <a:t>                - с развёрнутым ответом (часть С)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68863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Тест-контроль по теме “Нумерация многозначных чисел” 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/>
              <a:t>Часть 1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А 1.</a:t>
            </a:r>
            <a:r>
              <a:rPr lang="ru-RU" dirty="0" smtClean="0"/>
              <a:t> Найдите продолжение ряда чисел 98700, 87600, 76500, ….</a:t>
            </a:r>
          </a:p>
          <a:p>
            <a:r>
              <a:rPr lang="ru-RU" dirty="0" smtClean="0"/>
              <a:t>а) 65400, 54300</a:t>
            </a:r>
          </a:p>
          <a:p>
            <a:r>
              <a:rPr lang="ru-RU" dirty="0" smtClean="0"/>
              <a:t>б) 65400, 76500</a:t>
            </a:r>
          </a:p>
          <a:p>
            <a:r>
              <a:rPr lang="ru-RU" dirty="0" smtClean="0"/>
              <a:t>в) 5400, 54300</a:t>
            </a:r>
          </a:p>
          <a:p>
            <a:pPr>
              <a:buNone/>
            </a:pPr>
            <a:r>
              <a:rPr lang="ru-RU" b="1" dirty="0" smtClean="0"/>
              <a:t>А 2</a:t>
            </a:r>
            <a:r>
              <a:rPr lang="ru-RU" dirty="0" smtClean="0"/>
              <a:t>. Найди числа, которые в числовом ряду расположены между числами 397 и 401.</a:t>
            </a:r>
          </a:p>
          <a:p>
            <a:r>
              <a:rPr lang="ru-RU" dirty="0" smtClean="0"/>
              <a:t>а) 397, 398, 399;</a:t>
            </a:r>
          </a:p>
          <a:p>
            <a:r>
              <a:rPr lang="ru-RU" dirty="0" smtClean="0"/>
              <a:t>б) 398, 399, 400;</a:t>
            </a:r>
          </a:p>
          <a:p>
            <a:r>
              <a:rPr lang="ru-RU" dirty="0" smtClean="0"/>
              <a:t>в) 399, 400, 401.</a:t>
            </a:r>
          </a:p>
          <a:p>
            <a:pPr>
              <a:buNone/>
            </a:pPr>
            <a:r>
              <a:rPr lang="ru-RU" b="1" dirty="0" smtClean="0"/>
              <a:t>                 А 3. </a:t>
            </a:r>
            <a:r>
              <a:rPr lang="ru-RU" dirty="0" smtClean="0"/>
              <a:t>Разложи на разрядные слагаемые число 5731.</a:t>
            </a:r>
          </a:p>
          <a:p>
            <a:r>
              <a:rPr lang="ru-RU" dirty="0" smtClean="0"/>
              <a:t>                    а) 5731=5000+730+1</a:t>
            </a:r>
          </a:p>
          <a:p>
            <a:r>
              <a:rPr lang="ru-RU" dirty="0" smtClean="0"/>
              <a:t>                    б) 5731=5000+700+30+1</a:t>
            </a:r>
          </a:p>
          <a:p>
            <a:r>
              <a:rPr lang="ru-RU" dirty="0" smtClean="0"/>
              <a:t>                    в) 5731=5000+700+31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8326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Часть 2</a:t>
            </a:r>
            <a:endParaRPr lang="ru-RU" dirty="0" smtClean="0"/>
          </a:p>
          <a:p>
            <a:r>
              <a:rPr lang="ru-RU" b="1" dirty="0" smtClean="0"/>
              <a:t>В 1</a:t>
            </a:r>
            <a:r>
              <a:rPr lang="ru-RU" dirty="0" smtClean="0"/>
              <a:t>. Сумма трёх слагаемых равна 6623. Первое слагаемое – 6000, второе слагаемое – 600. Найдите третье слагаемое.</a:t>
            </a:r>
          </a:p>
          <a:p>
            <a:r>
              <a:rPr lang="ru-RU" b="1" dirty="0" smtClean="0"/>
              <a:t>В 2</a:t>
            </a:r>
            <a:r>
              <a:rPr lang="ru-RU" dirty="0" smtClean="0"/>
              <a:t>. Найдите число, в котором число сотен меньше числа десятков в 2 раза, а число десятков на 3 больше числа единиц.</a:t>
            </a:r>
          </a:p>
          <a:p>
            <a:r>
              <a:rPr lang="ru-RU" b="1" dirty="0" smtClean="0"/>
              <a:t>В 3.</a:t>
            </a:r>
            <a:r>
              <a:rPr lang="ru-RU" dirty="0" smtClean="0"/>
              <a:t> Найди число, которое меньше числа 88223 на 1 сотню и 1 единицу.</a:t>
            </a:r>
          </a:p>
          <a:p>
            <a:r>
              <a:rPr lang="ru-RU" b="1" dirty="0" smtClean="0"/>
              <a:t>             В 4.</a:t>
            </a:r>
            <a:r>
              <a:rPr lang="ru-RU" dirty="0" smtClean="0"/>
              <a:t> Произведение трёх множителей -                    60000. Первый множитель – 100, второй – 20. Найдите третий множитель.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8326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Часть 3</a:t>
            </a:r>
            <a:endParaRPr lang="ru-RU" dirty="0" smtClean="0"/>
          </a:p>
          <a:p>
            <a:r>
              <a:rPr lang="ru-RU" b="1" dirty="0" smtClean="0"/>
              <a:t>С 1.</a:t>
            </a:r>
            <a:r>
              <a:rPr lang="ru-RU" dirty="0" smtClean="0"/>
              <a:t> Из 100 кг свеклы при переработке получают 16 кг сахара. Сколько сахара можно получить из 1 тонны свеклы?</a:t>
            </a:r>
          </a:p>
          <a:p>
            <a:r>
              <a:rPr lang="ru-RU" b="1" dirty="0" smtClean="0"/>
              <a:t>С 2.</a:t>
            </a:r>
            <a:r>
              <a:rPr lang="ru-RU" dirty="0" smtClean="0"/>
              <a:t> Сумма двух чисел равна 462. Одно из них оканчивается нулём. Если этот нуль зачеркнуть, то получится второе число. Найди эти числа.</a:t>
            </a:r>
          </a:p>
          <a:p>
            <a:r>
              <a:rPr lang="ru-RU" b="1" dirty="0" smtClean="0"/>
              <a:t>С 3.</a:t>
            </a:r>
            <a:r>
              <a:rPr lang="ru-RU" dirty="0" smtClean="0"/>
              <a:t> Сумма трёх чисел 30212. Первое слагаемое  - наименьшее пятизначное число, второе – наибольшее четырёхзначное число. Найди разность третьего слагаемого и числа 7539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5760640"/>
          </a:xfrm>
        </p:spPr>
        <p:txBody>
          <a:bodyPr>
            <a:normAutofit/>
          </a:bodyPr>
          <a:lstStyle/>
          <a:p>
            <a:pPr lvl="1" algn="ctr"/>
            <a:endParaRPr lang="ru-RU" sz="3200" b="1" dirty="0" smtClean="0">
              <a:solidFill>
                <a:srgbClr val="FF0000"/>
              </a:solidFill>
            </a:endParaRPr>
          </a:p>
          <a:p>
            <a:pPr lvl="1" algn="ctr"/>
            <a:r>
              <a:rPr lang="ru-RU" sz="3200" b="1" dirty="0" smtClean="0">
                <a:solidFill>
                  <a:srgbClr val="FF0000"/>
                </a:solidFill>
              </a:rPr>
              <a:t>Тест-контроль по теме «Периметр и площадь геометрических фигур»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dirty="0" smtClean="0"/>
          </a:p>
          <a:p>
            <a:pPr lvl="1" algn="ctr"/>
            <a:r>
              <a:rPr lang="ru-RU" sz="3200" b="1" dirty="0" smtClean="0">
                <a:solidFill>
                  <a:srgbClr val="FF0000"/>
                </a:solidFill>
              </a:rPr>
              <a:t>Тест-контроль по темам «Нумерация 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многозначных чисел, арифметические действия с числами(сложение вычитание)» и «Умножение и деление на однозначное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число»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352928" cy="61206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По уровню сложности задания теста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разделены на три группы (части)</a:t>
            </a:r>
          </a:p>
          <a:p>
            <a:pPr>
              <a:buNone/>
            </a:pPr>
            <a:r>
              <a:rPr lang="ru-RU" sz="2000" dirty="0" smtClean="0"/>
              <a:t>За каждую верно решенную задачу типов</a:t>
            </a:r>
            <a:r>
              <a:rPr lang="en-US" sz="2000" b="1" dirty="0" smtClean="0"/>
              <a:t> </a:t>
            </a:r>
            <a:r>
              <a:rPr lang="ru-RU" sz="2000" b="1" dirty="0" smtClean="0"/>
              <a:t>А и В</a:t>
            </a:r>
            <a:r>
              <a:rPr lang="en-US" sz="2000" dirty="0" smtClean="0"/>
              <a:t> </a:t>
            </a:r>
            <a:r>
              <a:rPr lang="ru-RU" sz="2000" dirty="0" smtClean="0"/>
              <a:t>учащийся получает</a:t>
            </a:r>
            <a:r>
              <a:rPr lang="en-US" sz="2000" b="1" dirty="0" smtClean="0"/>
              <a:t> </a:t>
            </a:r>
            <a:r>
              <a:rPr lang="ru-RU" sz="2000" b="1" dirty="0" smtClean="0"/>
              <a:t>1 балл.</a:t>
            </a:r>
            <a:endParaRPr lang="ru-RU" sz="2000" dirty="0" smtClean="0"/>
          </a:p>
          <a:p>
            <a:r>
              <a:rPr lang="ru-RU" sz="2000" b="1" dirty="0" smtClean="0"/>
              <a:t>Часть С</a:t>
            </a:r>
            <a:r>
              <a:rPr lang="en-US" sz="2000" b="1" dirty="0" smtClean="0"/>
              <a:t> </a:t>
            </a:r>
            <a:r>
              <a:rPr lang="ru-RU" sz="2000" dirty="0" smtClean="0"/>
              <a:t>содержит три наиболее сложные задачи. Именно эти задания дают возможность продемонстрировать высокий уровень математической подготовки, умение логически мыслить и применять знания в нестандартных ситуациях.</a:t>
            </a:r>
          </a:p>
          <a:p>
            <a:r>
              <a:rPr lang="ru-RU" sz="2000" dirty="0" smtClean="0"/>
              <a:t>За решение заданий</a:t>
            </a:r>
            <a:r>
              <a:rPr lang="en-US" sz="2000" dirty="0" smtClean="0"/>
              <a:t>  </a:t>
            </a:r>
            <a:r>
              <a:rPr lang="ru-RU" sz="2000" b="1" dirty="0" smtClean="0"/>
              <a:t>С</a:t>
            </a:r>
            <a:r>
              <a:rPr lang="en-US" sz="2000" b="1" dirty="0" smtClean="0"/>
              <a:t> </a:t>
            </a:r>
            <a:r>
              <a:rPr lang="ru-RU" sz="2000" dirty="0" smtClean="0"/>
              <a:t>тестируемый может получить о</a:t>
            </a:r>
            <a:r>
              <a:rPr lang="ru-RU" sz="2000" b="1" dirty="0" smtClean="0"/>
              <a:t>т 0 до 4 баллов</a:t>
            </a:r>
            <a:r>
              <a:rPr lang="en-US" sz="2000" dirty="0" smtClean="0"/>
              <a:t> </a:t>
            </a:r>
            <a:r>
              <a:rPr lang="ru-RU" sz="2000" dirty="0" smtClean="0"/>
              <a:t>в зависимости от полноты и правильности решения.</a:t>
            </a:r>
          </a:p>
          <a:p>
            <a:r>
              <a:rPr lang="ru-RU" sz="2000" b="1" dirty="0" smtClean="0"/>
              <a:t>Таким образом, максимальное число баллов,</a:t>
            </a:r>
            <a:r>
              <a:rPr lang="en-US" sz="2000" b="1" dirty="0" smtClean="0"/>
              <a:t> </a:t>
            </a:r>
            <a:r>
              <a:rPr lang="ru-RU" sz="2000" dirty="0" smtClean="0"/>
              <a:t>которое можно получить за верное решение всех заданий,</a:t>
            </a:r>
            <a:r>
              <a:rPr lang="en-US" sz="2000" b="1" dirty="0" smtClean="0"/>
              <a:t> </a:t>
            </a:r>
            <a:r>
              <a:rPr lang="ru-RU" sz="2000" b="1" dirty="0" smtClean="0"/>
              <a:t>равно 29 (1х10+1х7+4х3=29)</a:t>
            </a:r>
            <a:endParaRPr lang="ru-RU" sz="2000" dirty="0" smtClean="0"/>
          </a:p>
          <a:p>
            <a:r>
              <a:rPr lang="ru-RU" sz="2000" b="1" dirty="0" smtClean="0"/>
              <a:t>Тестирование каждого ученика оценивается по уровням:</a:t>
            </a:r>
            <a:endParaRPr lang="ru-RU" sz="2000" dirty="0" smtClean="0"/>
          </a:p>
          <a:p>
            <a:r>
              <a:rPr lang="ru-RU" sz="2000" dirty="0" smtClean="0"/>
              <a:t>- высокий уровень - выполнено 95%-100% заданий (27,5-29 б.);</a:t>
            </a:r>
          </a:p>
          <a:p>
            <a:r>
              <a:rPr lang="ru-RU" sz="2000" dirty="0" smtClean="0"/>
              <a:t>- средний уровень - выполнено 60%-94% заданий (17,5-27 б);</a:t>
            </a:r>
          </a:p>
          <a:p>
            <a:r>
              <a:rPr lang="ru-RU" sz="2000" dirty="0" smtClean="0"/>
              <a:t>-низкий уровень - выполнено до 60% заданий (менее 17,5 б.)</a:t>
            </a:r>
          </a:p>
          <a:p>
            <a:pPr marL="0" indent="0" algn="ctr">
              <a:buNone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5397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65293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Пособия  для подготовки учащихся 4 класса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к итоговой аттестации за курс начальной школы  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6" name="AutoShape 2" descr="https://mmedia.ozone.ru/multimedia/10235914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10235914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340768"/>
            <a:ext cx="3600400" cy="4966068"/>
          </a:xfrm>
          <a:prstGeom prst="roundRect">
            <a:avLst/>
          </a:prstGeom>
          <a:ln w="28575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87426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Администратор\Downloads\IMG_20220406_224040.jpg"/>
          <p:cNvPicPr>
            <a:picLocks noChangeAspect="1" noChangeArrowheads="1"/>
          </p:cNvPicPr>
          <p:nvPr/>
        </p:nvPicPr>
        <p:blipFill>
          <a:blip r:embed="rId2" cstate="print"/>
          <a:srcRect b="11036"/>
          <a:stretch>
            <a:fillRect/>
          </a:stretch>
        </p:blipFill>
        <p:spPr bwMode="auto">
          <a:xfrm>
            <a:off x="323528" y="476672"/>
            <a:ext cx="8525789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C:\Users\Администратор\AppData\Local\Temp\Rar$DIa0.353\IMG_20220406_220949.jpg"/>
          <p:cNvPicPr>
            <a:picLocks noChangeAspect="1" noChangeArrowheads="1"/>
          </p:cNvPicPr>
          <p:nvPr/>
        </p:nvPicPr>
        <p:blipFill>
          <a:blip r:embed="rId2" cstate="print"/>
          <a:srcRect r="-1290" b="16184"/>
          <a:stretch>
            <a:fillRect/>
          </a:stretch>
        </p:blipFill>
        <p:spPr bwMode="auto">
          <a:xfrm>
            <a:off x="251520" y="353198"/>
            <a:ext cx="8784976" cy="5452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C:\Users\Администратор\Downloads\IMG_20220406_222007 (1).jpg"/>
          <p:cNvPicPr>
            <a:picLocks noChangeAspect="1" noChangeArrowheads="1"/>
          </p:cNvPicPr>
          <p:nvPr/>
        </p:nvPicPr>
        <p:blipFill>
          <a:blip r:embed="rId2" cstate="print"/>
          <a:srcRect b="13412"/>
          <a:stretch>
            <a:fillRect/>
          </a:stretch>
        </p:blipFill>
        <p:spPr bwMode="auto">
          <a:xfrm>
            <a:off x="179512" y="404664"/>
            <a:ext cx="875969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Требования должны отражать </a:t>
            </a:r>
            <a:r>
              <a:rPr lang="ru-RU" b="1" dirty="0" err="1" smtClean="0">
                <a:solidFill>
                  <a:srgbClr val="FF0000"/>
                </a:solidFill>
              </a:rPr>
              <a:t>сформированность</a:t>
            </a:r>
            <a:r>
              <a:rPr lang="ru-RU" b="1" dirty="0" smtClean="0">
                <a:solidFill>
                  <a:srgbClr val="FF0000"/>
                </a:solidFill>
              </a:rPr>
              <a:t> умений: 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711349"/>
            <a:ext cx="6624736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- структурировать информацию (заполнять простейшие таблицы по образцу, достраивать столбчатые диаграммы, дополнять чертежи данными;</a:t>
            </a:r>
          </a:p>
          <a:p>
            <a:r>
              <a:rPr lang="ru-RU" dirty="0" smtClean="0"/>
              <a:t>- выполнять сложение и вычитание однородных величин, умножение и деление величины на однозначное число;</a:t>
            </a:r>
          </a:p>
          <a:p>
            <a:r>
              <a:rPr lang="ru-RU" dirty="0" smtClean="0"/>
              <a:t>- конструировать прямоугольник из данных фигур (квадратов), делить прямоугольник, многоугольник на заданные части; </a:t>
            </a:r>
          </a:p>
          <a:p>
            <a:r>
              <a:rPr lang="ru-RU" dirty="0" smtClean="0"/>
              <a:t>- решать текстовые задачи, знать и использовать соотношения между, решать задачи в одно-два действия: моделировать, планировать, записывать, анализировать, оценивать ответ.</a:t>
            </a:r>
          </a:p>
          <a:p>
            <a:pPr marL="0" indent="0" algn="just">
              <a:buNone/>
            </a:pPr>
            <a:endParaRPr lang="ru-RU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416824" cy="3442394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7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7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3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08912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 algn="just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Подготовка к ВПР – это систематизированное повторение учебного материала на уроках русского языка, математики и окружающего мира.</a:t>
            </a:r>
          </a:p>
          <a:p>
            <a:pPr marL="0" indent="0" algn="just"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4000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7481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s1.slide-share.ru/s_slide/dd4806f9ac8b9087c889577f5da2fd6b/8d340cd1-2bda-4970-bf7e-f50be944217c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554681" cy="566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3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3"/>
            <a:ext cx="8496944" cy="634316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ru-RU" sz="2000" dirty="0"/>
          </a:p>
          <a:p>
            <a:pPr algn="ctr" fontAlgn="base">
              <a:buNone/>
            </a:pPr>
            <a:r>
              <a:rPr lang="ru-RU" sz="2000" b="1" dirty="0" smtClean="0"/>
              <a:t>Логические задачи для 4 класса</a:t>
            </a:r>
            <a:endParaRPr lang="ru-RU" sz="2000" dirty="0" smtClean="0"/>
          </a:p>
          <a:p>
            <a:pPr fontAlgn="base"/>
            <a:r>
              <a:rPr lang="ru-RU" sz="2000" dirty="0" smtClean="0"/>
              <a:t>Брату и сестре 2 года назад вместе было 15 лет. Сейчас сестре 13 лет.</a:t>
            </a:r>
            <a:br>
              <a:rPr lang="ru-RU" sz="2000" dirty="0" smtClean="0"/>
            </a:br>
            <a:r>
              <a:rPr lang="ru-RU" sz="2000" dirty="0" smtClean="0"/>
              <a:t>Сколько должно пройти лет, чтобы брату исполнилось 9 лет?</a:t>
            </a:r>
          </a:p>
          <a:p>
            <a:pPr fontAlgn="base">
              <a:buNone/>
            </a:pPr>
            <a:r>
              <a:rPr lang="ru-RU" sz="2000" dirty="0" smtClean="0">
                <a:hlinkClick r:id="rId2"/>
              </a:rPr>
              <a:t>Ответ? </a:t>
            </a:r>
            <a:r>
              <a:rPr lang="ru-RU" sz="2000" dirty="0" smtClean="0"/>
              <a:t>3 года</a:t>
            </a:r>
          </a:p>
          <a:p>
            <a:pPr fontAlgn="base"/>
            <a:r>
              <a:rPr lang="ru-RU" sz="2000" dirty="0" smtClean="0"/>
              <a:t>Запиши число 7 при помощи четырех троек и знаков действий.</a:t>
            </a:r>
            <a:br>
              <a:rPr lang="ru-RU" sz="2000" dirty="0" smtClean="0"/>
            </a:br>
            <a:r>
              <a:rPr lang="ru-RU" sz="2000" dirty="0" smtClean="0"/>
              <a:t>Найди несколько решений.</a:t>
            </a:r>
          </a:p>
          <a:p>
            <a:pPr fontAlgn="base">
              <a:buNone/>
            </a:pPr>
            <a:r>
              <a:rPr lang="ru-RU" sz="2000" dirty="0" smtClean="0">
                <a:hlinkClick r:id="rId2"/>
              </a:rPr>
              <a:t>Ответ?</a:t>
            </a:r>
            <a:r>
              <a:rPr lang="ru-RU" sz="2000" dirty="0" smtClean="0"/>
              <a:t> (7 = 3 : 3 + 3 + 3, 7 = 3 + 3 + 3 : 3, 7 = 3 + 3 : 3 + 3)</a:t>
            </a:r>
          </a:p>
          <a:p>
            <a:pPr fontAlgn="base"/>
            <a:r>
              <a:rPr lang="ru-RU" sz="2000" dirty="0" smtClean="0"/>
              <a:t>Речь пойдёт про единицы времени. Что можно узнать, данным произведением 60 </a:t>
            </a:r>
            <a:r>
              <a:rPr lang="ru-RU" sz="2000" dirty="0" err="1" smtClean="0"/>
              <a:t>х</a:t>
            </a:r>
            <a:r>
              <a:rPr lang="ru-RU" sz="2000" dirty="0" smtClean="0"/>
              <a:t> 60 </a:t>
            </a:r>
            <a:r>
              <a:rPr lang="ru-RU" sz="2000" dirty="0" err="1" smtClean="0"/>
              <a:t>х</a:t>
            </a:r>
            <a:r>
              <a:rPr lang="ru-RU" sz="2000" dirty="0" smtClean="0"/>
              <a:t> 24 </a:t>
            </a:r>
            <a:r>
              <a:rPr lang="ru-RU" sz="2000" dirty="0" err="1" smtClean="0"/>
              <a:t>х</a:t>
            </a:r>
            <a:r>
              <a:rPr lang="ru-RU" sz="2000" dirty="0" smtClean="0"/>
              <a:t> 7?</a:t>
            </a:r>
          </a:p>
          <a:p>
            <a:pPr fontAlgn="base">
              <a:buNone/>
            </a:pPr>
            <a:r>
              <a:rPr lang="ru-RU" sz="2000" dirty="0" smtClean="0">
                <a:hlinkClick r:id="rId2"/>
              </a:rPr>
              <a:t>Ответ? </a:t>
            </a:r>
            <a:r>
              <a:rPr lang="ru-RU" sz="2000" dirty="0" smtClean="0"/>
              <a:t>Количество секунд в неделю</a:t>
            </a:r>
          </a:p>
          <a:p>
            <a:pPr fontAlgn="base"/>
            <a:r>
              <a:rPr lang="ru-RU" sz="2000" dirty="0" smtClean="0"/>
              <a:t>В гости к Игорю пришли друзья.</a:t>
            </a:r>
            <a:br>
              <a:rPr lang="ru-RU" sz="2000" dirty="0" smtClean="0"/>
            </a:br>
            <a:r>
              <a:rPr lang="ru-RU" sz="2000" dirty="0" smtClean="0"/>
              <a:t>Сколько их было, если каждый из них сложил из даты своего рождения число и номер месяца и получил 35? Причём даты рождения у всех гостей разные.</a:t>
            </a:r>
          </a:p>
          <a:p>
            <a:pPr fontAlgn="base"/>
            <a:r>
              <a:rPr lang="ru-RU" sz="2000" dirty="0" smtClean="0">
                <a:hlinkClick r:id="rId2"/>
              </a:rPr>
              <a:t>Ответ? </a:t>
            </a:r>
            <a:r>
              <a:rPr lang="ru-RU" sz="2000" dirty="0" smtClean="0"/>
              <a:t>8</a:t>
            </a:r>
          </a:p>
          <a:p>
            <a:pPr marL="0" indent="0" algn="ctr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3076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pediatrinfo.ru/wp-content/uploads/9/9/c/99c79f4bc95065800c502b6bce2c108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008" y="161255"/>
            <a:ext cx="8677472" cy="6508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s://cf.ppt-online.org/files/slide/8/8glL1S6Iw9r2VfBpTUvejHQ3ANayEPqKmdXZ40/slide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Задачи с единицами измерения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Электричка из Волгограда в </a:t>
            </a:r>
            <a:r>
              <a:rPr lang="ru-RU" dirty="0" err="1" smtClean="0"/>
              <a:t>Колоцкий</a:t>
            </a:r>
            <a:r>
              <a:rPr lang="ru-RU" dirty="0" smtClean="0"/>
              <a:t> отправилась в 8 часов 50 минут и прибыла в 10 часов 45 минут. Сколько времени занимает дорога из Волгограда в </a:t>
            </a:r>
            <a:r>
              <a:rPr lang="ru-RU" dirty="0" err="1" smtClean="0"/>
              <a:t>Колоцкий</a:t>
            </a:r>
            <a:r>
              <a:rPr lang="ru-RU" dirty="0" smtClean="0"/>
              <a:t>, если ехать этой электричкой?? Ответ вырази в минутах.</a:t>
            </a:r>
          </a:p>
          <a:p>
            <a:pPr fontAlgn="ctr">
              <a:buNone/>
            </a:pPr>
            <a:endParaRPr lang="ru-RU" b="1" dirty="0" smtClean="0"/>
          </a:p>
          <a:p>
            <a:r>
              <a:rPr lang="ru-RU" dirty="0" smtClean="0"/>
              <a:t>Ширина ящика равна 45 см. Какое наибольшее число таких ящиков может быть поставлено в один ряд на полку, ширина которой составляет 3 метра 50 сантиметров?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s://ds05.infourok.ru/uploads/ex/03a3/00077db2-96b02713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57695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359</Words>
  <Application>Microsoft Office PowerPoint</Application>
  <PresentationFormat>Экран (4:3)</PresentationFormat>
  <Paragraphs>76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«Работа учителя по подготовке обучающихся к ВПР по математике  в 4 классе»</vt:lpstr>
      <vt:lpstr>Требования должны отражать сформированность умений: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с единицами измерения</vt:lpstr>
      <vt:lpstr>Презентация PowerPoint</vt:lpstr>
      <vt:lpstr>Разноуровневые тесты.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Пособия  для подготовки учащихся 4 класса  к итоговой аттестации за курс начальной школы  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Галина Николаевна</cp:lastModifiedBy>
  <cp:revision>124</cp:revision>
  <dcterms:created xsi:type="dcterms:W3CDTF">2014-11-05T14:34:15Z</dcterms:created>
  <dcterms:modified xsi:type="dcterms:W3CDTF">2022-04-07T09:12:21Z</dcterms:modified>
</cp:coreProperties>
</file>