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8" r:id="rId5"/>
    <p:sldId id="262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&#1086;&#1087;&#1088;&#1086;&#1089;-&#1088;&#1086;&#1076;&#1080;&#1090;&#1077;&#1083;&#1077;&#1081;-&#1086;-&#1087;&#1072;&#1074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914400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94928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обучающихся 7-11 классов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7" cy="460851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С какой целью проводится СПТ?</a:t>
            </a:r>
            <a:endParaRPr lang="ru-RU" dirty="0"/>
          </a:p>
          <a:p>
            <a:r>
              <a:rPr lang="ru-RU" b="1" dirty="0"/>
              <a:t> СПТ</a:t>
            </a:r>
            <a:r>
              <a:rPr lang="ru-RU" dirty="0"/>
              <a:t> позволяет оценить процесс становления личности обучающегося. Нормальное взросление и развитие – это достижение поставленных целей, получение образования и выход в самостоятельную жизнь. Однако этот процесс может нарушаться. СПТ позволяет вовремя заметить возникающие проблемы в развитии и предложить своевременную помощь обучающемуся и его семье.</a:t>
            </a:r>
          </a:p>
          <a:p>
            <a:r>
              <a:rPr lang="ru-RU" b="1" dirty="0"/>
              <a:t> СПТ</a:t>
            </a:r>
            <a:r>
              <a:rPr lang="ru-RU" dirty="0"/>
              <a:t> носит, прежде всего, профилактический характер, и призвано удержать подростков и молодежь от «экспериментов» с наркотиками, от так называемой «первой пробы» и дальнейшего приобщения к потреблению. </a:t>
            </a:r>
            <a:endParaRPr lang="ru-RU" dirty="0" smtClean="0"/>
          </a:p>
          <a:p>
            <a:r>
              <a:rPr lang="ru-RU" b="1" dirty="0"/>
              <a:t> СПТ</a:t>
            </a:r>
            <a:r>
              <a:rPr lang="ru-RU" dirty="0"/>
              <a:t> является необходимой мерой социального контроля и предупреждения распространения наркомании в подростковой и молодежной среде.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Тестирование проведено в период </a:t>
            </a:r>
            <a:r>
              <a:rPr lang="ru-RU" b="1" dirty="0" smtClean="0"/>
              <a:t>с </a:t>
            </a:r>
            <a:r>
              <a:rPr lang="ru-RU" b="1" dirty="0"/>
              <a:t>15 сентября по 1 ноября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3302" y="2060848"/>
            <a:ext cx="2376264" cy="242444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СПТ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9"/>
          <a:stretch/>
        </p:blipFill>
        <p:spPr>
          <a:xfrm>
            <a:off x="6573302" y="4485296"/>
            <a:ext cx="2376264" cy="2040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6393791" cy="633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29" y="194647"/>
            <a:ext cx="2410337" cy="18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8918" r="7205" b="965"/>
          <a:stretch/>
        </p:blipFill>
        <p:spPr bwMode="auto">
          <a:xfrm>
            <a:off x="179512" y="1124744"/>
            <a:ext cx="87735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/>
          <p:cNvSpPr/>
          <p:nvPr/>
        </p:nvSpPr>
        <p:spPr>
          <a:xfrm rot="7004897">
            <a:off x="154745" y="2569843"/>
            <a:ext cx="504056" cy="6264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4011156">
            <a:off x="8230063" y="2472010"/>
            <a:ext cx="504056" cy="6825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5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1" cy="4896544"/>
          </a:xfrm>
        </p:spPr>
        <p:txBody>
          <a:bodyPr>
            <a:normAutofit fontScale="92500"/>
          </a:bodyPr>
          <a:lstStyle/>
          <a:p>
            <a:pPr marL="301943" lvl="1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Приглашаем </a:t>
            </a:r>
            <a:r>
              <a:rPr lang="ru-RU" b="1" dirty="0"/>
              <a:t>Вас принять участие в </a:t>
            </a:r>
            <a:r>
              <a:rPr lang="ru-RU" b="1" dirty="0" err="1"/>
              <a:t>самоисследовании</a:t>
            </a:r>
            <a:r>
              <a:rPr lang="ru-RU" b="1" dirty="0"/>
              <a:t> уровня осведомленности и компетентности в области профилактики употребления наркотических средств и психотропных веществ, формирования здорового и безопасного образа жизни обучающихся. </a:t>
            </a:r>
            <a:endParaRPr lang="ru-RU" b="1" dirty="0" smtClean="0"/>
          </a:p>
          <a:p>
            <a:pPr marL="301943" lvl="1" indent="0" algn="just">
              <a:buNone/>
            </a:pPr>
            <a:r>
              <a:rPr lang="ru-RU" b="1" dirty="0"/>
              <a:t>	</a:t>
            </a:r>
            <a:r>
              <a:rPr lang="ru-RU" b="1" dirty="0" smtClean="0"/>
              <a:t>Существует </a:t>
            </a:r>
            <a:r>
              <a:rPr lang="ru-RU" b="1" dirty="0"/>
              <a:t>такое представление, что родители взрослеют вместе со своим ребенком. И чем старше он становится, развиваясь и встречаясь с разными жизненными ситуациями, тем более компетентными должны становиться его родители, удерживать в центре своего внимания вопросы рисков и безопасного образа жизни. </a:t>
            </a:r>
            <a:r>
              <a:rPr lang="ru-RU" b="1" dirty="0" smtClean="0"/>
              <a:t>	Важно</a:t>
            </a:r>
            <a:r>
              <a:rPr lang="ru-RU" b="1" dirty="0"/>
              <a:t>, что предлагаемый нами опросник, это не средство контроля за подростком, а возможность Вам самому разобраться в своем уровне компетенции в области профилактики употребления наркотических средств и психотропных веществ, формирования здорового и безопасного образа жизни детей и подростков.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Уважаемые родители! </a:t>
            </a:r>
          </a:p>
        </p:txBody>
      </p:sp>
    </p:spTree>
    <p:extLst>
      <p:ext uri="{BB962C8B-B14F-4D97-AF65-F5344CB8AC3E}">
        <p14:creationId xmlns:p14="http://schemas.microsoft.com/office/powerpoint/2010/main" val="329127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chemeClr val="bg1"/>
                </a:solidFill>
              </a:rPr>
              <a:t>Пройдя опрос, Вы определите уровень </a:t>
            </a:r>
            <a:r>
              <a:rPr lang="ru-RU" sz="2900" b="1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900" b="1" dirty="0">
                <a:solidFill>
                  <a:schemeClr val="bg1"/>
                </a:solidFill>
              </a:rPr>
              <a:t> Вашей компетентности по 6 показателям:</a:t>
            </a:r>
          </a:p>
          <a:p>
            <a:r>
              <a:rPr lang="ru-RU" dirty="0"/>
              <a:t>1. </a:t>
            </a:r>
            <a:r>
              <a:rPr lang="ru-RU" b="1" dirty="0"/>
              <a:t>«Познавательная шкала»</a:t>
            </a:r>
            <a:r>
              <a:rPr lang="ru-RU" dirty="0"/>
              <a:t> будет отражать уровень Вашей готовности и стремления получать, искать и перерабатывать информацию, повышать уровень осведомленности по проблеме: о своих правах и обязанностях в области профилактики вовлечения несовершеннолетних в зависимое поведение, о деятельности государственных органов и образовательных учреждений в части формирования навыков здорового и безопасного образа жизни обучающихся.</a:t>
            </a:r>
          </a:p>
          <a:p>
            <a:r>
              <a:rPr lang="ru-RU" dirty="0"/>
              <a:t>2. </a:t>
            </a:r>
            <a:r>
              <a:rPr lang="ru-RU" b="1" dirty="0"/>
              <a:t>«Эмоциональная шкала»</a:t>
            </a:r>
            <a:r>
              <a:rPr lang="ru-RU" dirty="0"/>
              <a:t> будет отражать уровень Вашей заинтересованности проблемами профилактики употребления наркотических средств и психотропных веществ, формирования навыков здорового и безопасного образа жизни обучающихся.</a:t>
            </a:r>
          </a:p>
          <a:p>
            <a:r>
              <a:rPr lang="ru-RU" dirty="0"/>
              <a:t>3. </a:t>
            </a:r>
            <a:r>
              <a:rPr lang="ru-RU" b="1" dirty="0"/>
              <a:t>«Практическая шкала»</a:t>
            </a:r>
            <a:r>
              <a:rPr lang="ru-RU" dirty="0"/>
              <a:t> будет отражать уровень Вашей готовности и стремления к практическому применению знаний по профилактике поведения, связанного с употреблением наркотических средств и психотропных веществ, формированию навыков здорового и безопасного образа жизни обучающихся.</a:t>
            </a:r>
          </a:p>
          <a:p>
            <a:r>
              <a:rPr lang="ru-RU" dirty="0"/>
              <a:t>4. </a:t>
            </a:r>
            <a:r>
              <a:rPr lang="ru-RU" b="1" dirty="0"/>
              <a:t>«Шкала поступков»</a:t>
            </a:r>
            <a:r>
              <a:rPr lang="ru-RU" dirty="0"/>
              <a:t> будет отражать уровень Вашей готовности к личностной активности, направленной на формирование навыков здорового и безопасного образа жизни, исходя из логики «это необходимо для всех».</a:t>
            </a:r>
          </a:p>
          <a:p>
            <a:r>
              <a:rPr lang="ru-RU" dirty="0"/>
              <a:t>5. </a:t>
            </a:r>
            <a:r>
              <a:rPr lang="ru-RU" b="1" dirty="0"/>
              <a:t>«Шкала эрудиции»</a:t>
            </a:r>
            <a:r>
              <a:rPr lang="ru-RU" dirty="0"/>
              <a:t> отражает объём и достоверность имеющихся у Вас сведений (знаний), запрашиваемых в опросе и связанных с профилактикой вовлечения обучающихся в употребление наркотических средств и психотропных веществ, а также правах и обязанностях в области диагностики употребления.</a:t>
            </a:r>
          </a:p>
          <a:p>
            <a:r>
              <a:rPr lang="ru-RU" dirty="0"/>
              <a:t>6. </a:t>
            </a:r>
            <a:r>
              <a:rPr lang="ru-RU" b="1" dirty="0"/>
              <a:t>Общее отношение</a:t>
            </a:r>
            <a:r>
              <a:rPr lang="ru-RU" dirty="0"/>
              <a:t> к проблемам профилактики употребления наркотических средств и психотропных веществ, формированию навыков здорового и безопасного образа жизни обучающихся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7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273813"/>
          </a:xfrm>
        </p:spPr>
        <p:txBody>
          <a:bodyPr/>
          <a:lstStyle/>
          <a:p>
            <a:r>
              <a:rPr lang="ru-RU" dirty="0" smtClean="0"/>
              <a:t>Для прохождения опроса перейдите по ссылке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6561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Пожалуйста, примите участие в опросе для определения </a:t>
            </a:r>
            <a:r>
              <a:rPr lang="ru-RU" sz="2000" b="1" dirty="0"/>
              <a:t>уровня </a:t>
            </a:r>
            <a:r>
              <a:rPr lang="ru-RU" sz="2000" b="1" dirty="0" smtClean="0"/>
              <a:t>вашей информированности о </a:t>
            </a:r>
            <a:r>
              <a:rPr lang="ru-RU" sz="2000" b="1" dirty="0"/>
              <a:t>работе образовательных организаций в сфере профилактики </a:t>
            </a:r>
            <a:r>
              <a:rPr lang="ru-RU" sz="2000" b="1" dirty="0" smtClean="0"/>
              <a:t>незаконного потребления </a:t>
            </a:r>
            <a:r>
              <a:rPr lang="ru-RU" sz="2000" b="1" dirty="0"/>
              <a:t>несовершеннолетними </a:t>
            </a:r>
            <a:r>
              <a:rPr lang="ru-RU" sz="2000" b="1" dirty="0" err="1"/>
              <a:t>психоактивных</a:t>
            </a:r>
            <a:r>
              <a:rPr lang="ru-RU" sz="2000" b="1" dirty="0"/>
              <a:t> веществ (далее – ПАВ)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23928" y="3284984"/>
            <a:ext cx="129614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5719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hlinkClick r:id="rId2"/>
              </a:rPr>
              <a:t>www.опрос-родителей-о-пав.рф</a:t>
            </a:r>
            <a:endParaRPr lang="ru-RU" sz="4400" b="1" u="sng" dirty="0" smtClean="0"/>
          </a:p>
          <a:p>
            <a:r>
              <a:rPr lang="ru-RU" sz="2000" dirty="0"/>
              <a:t>Общее время проведения </a:t>
            </a:r>
            <a:r>
              <a:rPr lang="ru-RU" sz="2000" dirty="0" smtClean="0"/>
              <a:t>опроса </a:t>
            </a:r>
            <a:r>
              <a:rPr lang="ru-RU" sz="2000" dirty="0"/>
              <a:t>- примерно 20 минут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73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Дайте пожалуйста обратную связь.</a:t>
            </a:r>
          </a:p>
          <a:p>
            <a:r>
              <a:rPr lang="ru-RU" dirty="0" smtClean="0"/>
              <a:t>Была ли вам полезна данная информация по тестированию и опросу?</a:t>
            </a:r>
          </a:p>
          <a:p>
            <a:r>
              <a:rPr lang="ru-RU" dirty="0" smtClean="0"/>
              <a:t>Есть у вас предложения по улучшению профилактической работы?</a:t>
            </a:r>
          </a:p>
          <a:p>
            <a:endParaRPr lang="ru-RU" dirty="0"/>
          </a:p>
          <a:p>
            <a:pPr algn="ctr"/>
            <a:r>
              <a:rPr lang="ru-RU" sz="3200" dirty="0" smtClean="0"/>
              <a:t>Благодарим за участие!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вы прошли 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869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108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Тестирование проведено в период с 15 сентября по 1 ноября 2020 года</vt:lpstr>
      <vt:lpstr>СПТ  –  2021</vt:lpstr>
      <vt:lpstr>Дополнительная информация</vt:lpstr>
      <vt:lpstr>Уважаемые родители! </vt:lpstr>
      <vt:lpstr>Презентация PowerPoint</vt:lpstr>
      <vt:lpstr>Пожалуйста, примите участие в опросе для определения уровня вашей информированности о работе образовательных организаций в сфере профилактики незаконного потребления несовершеннолетними психоактивных веществ (далее – ПАВ) </vt:lpstr>
      <vt:lpstr>Если вы прошли 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Хрень</dc:creator>
  <cp:lastModifiedBy>Хрень</cp:lastModifiedBy>
  <cp:revision>12</cp:revision>
  <dcterms:created xsi:type="dcterms:W3CDTF">2021-03-30T21:47:15Z</dcterms:created>
  <dcterms:modified xsi:type="dcterms:W3CDTF">2021-09-17T14:23:52Z</dcterms:modified>
</cp:coreProperties>
</file>