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62" r:id="rId2"/>
  </p:sldMasterIdLst>
  <p:notesMasterIdLst>
    <p:notesMasterId r:id="rId24"/>
  </p:notesMasterIdLst>
  <p:sldIdLst>
    <p:sldId id="256" r:id="rId3"/>
    <p:sldId id="278" r:id="rId4"/>
    <p:sldId id="301" r:id="rId5"/>
    <p:sldId id="285" r:id="rId6"/>
    <p:sldId id="288" r:id="rId7"/>
    <p:sldId id="302" r:id="rId8"/>
    <p:sldId id="293" r:id="rId9"/>
    <p:sldId id="258" r:id="rId10"/>
    <p:sldId id="276" r:id="rId11"/>
    <p:sldId id="263" r:id="rId12"/>
    <p:sldId id="277" r:id="rId13"/>
    <p:sldId id="292" r:id="rId14"/>
    <p:sldId id="287" r:id="rId15"/>
    <p:sldId id="279" r:id="rId16"/>
    <p:sldId id="264" r:id="rId17"/>
    <p:sldId id="280" r:id="rId18"/>
    <p:sldId id="281" r:id="rId19"/>
    <p:sldId id="282" r:id="rId20"/>
    <p:sldId id="283" r:id="rId21"/>
    <p:sldId id="300" r:id="rId22"/>
    <p:sldId id="30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3B4F6-6B80-49FA-8E1E-F3DF305A780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640C9-1599-4014-BF2A-BB95E7063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9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4E3CAF4-3873-4C8D-9811-949617503CCA}" type="slidenum">
              <a:rPr lang="ru-RU">
                <a:solidFill>
                  <a:prstClr val="black"/>
                </a:solidFill>
              </a:rPr>
              <a:pPr eaLnBrk="1" hangingPunct="1"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4E3CAF4-3873-4C8D-9811-949617503CCA}" type="slidenum">
              <a:rPr lang="ru-RU">
                <a:solidFill>
                  <a:prstClr val="black"/>
                </a:solidFill>
              </a:rPr>
              <a:pPr eaLnBrk="1" hangingPunct="1"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23DE67-EE25-4844-9236-D1FB4462803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8A0AE8-FD1C-42FD-AC5F-09FE1CE1181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67-EE25-4844-9236-D1FB4462803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0AE8-FD1C-42FD-AC5F-09FE1CE1181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67-EE25-4844-9236-D1FB4462803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0AE8-FD1C-42FD-AC5F-09FE1CE1181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3349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0850" y="2066925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13250" y="2066925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D2A30-7984-40FA-B25B-EB37F1CED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-328613"/>
            <a:ext cx="7466013" cy="1189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4000" y="609600"/>
            <a:ext cx="3656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2413" y="609600"/>
            <a:ext cx="3657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5E400-C089-4E6E-959F-9788682AF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C23DE67-EE25-4844-9236-D1FB4462803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A8A0AE8-FD1C-42FD-AC5F-09FE1CE11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C23DE67-EE25-4844-9236-D1FB4462803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0AE8-FD1C-42FD-AC5F-09FE1CE11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C23DE67-EE25-4844-9236-D1FB4462803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A8A0AE8-FD1C-42FD-AC5F-09FE1CE1181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C23DE67-EE25-4844-9236-D1FB4462803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A8A0AE8-FD1C-42FD-AC5F-09FE1CE11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C23DE67-EE25-4844-9236-D1FB4462803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A8A0AE8-FD1C-42FD-AC5F-09FE1CE11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67-EE25-4844-9236-D1FB4462803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0AE8-FD1C-42FD-AC5F-09FE1CE11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67-EE25-4844-9236-D1FB4462803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0AE8-FD1C-42FD-AC5F-09FE1CE11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C23DE67-EE25-4844-9236-D1FB4462803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A8A0AE8-FD1C-42FD-AC5F-09FE1CE11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C23DE67-EE25-4844-9236-D1FB4462803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A8A0AE8-FD1C-42FD-AC5F-09FE1CE11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C23DE67-EE25-4844-9236-D1FB4462803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A8A0AE8-FD1C-42FD-AC5F-09FE1CE11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67-EE25-4844-9236-D1FB4462803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0AE8-FD1C-42FD-AC5F-09FE1CE11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67-EE25-4844-9236-D1FB4462803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0AE8-FD1C-42FD-AC5F-09FE1CE11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67-EE25-4844-9236-D1FB4462803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0AE8-FD1C-42FD-AC5F-09FE1CE11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67-EE25-4844-9236-D1FB4462803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0AE8-FD1C-42FD-AC5F-09FE1CE11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67-EE25-4844-9236-D1FB4462803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0AE8-FD1C-42FD-AC5F-09FE1CE1181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67-EE25-4844-9236-D1FB4462803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0AE8-FD1C-42FD-AC5F-09FE1CE1181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67-EE25-4844-9236-D1FB4462803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0AE8-FD1C-42FD-AC5F-09FE1CE11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67-EE25-4844-9236-D1FB4462803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0AE8-FD1C-42FD-AC5F-09FE1CE11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67-EE25-4844-9236-D1FB4462803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0AE8-FD1C-42FD-AC5F-09FE1CE11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C23DE67-EE25-4844-9236-D1FB4462803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A8A0AE8-FD1C-42FD-AC5F-09FE1CE11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C23DE67-EE25-4844-9236-D1FB44628038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A8A0AE8-FD1C-42FD-AC5F-09FE1CE11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381001"/>
            <a:ext cx="5129946" cy="3768079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РАБСТВО В ДРЕВНЕМ РИМЕ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941168"/>
            <a:ext cx="6560234" cy="1752600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4" name="Picture 4" descr="http://www.uchportal.ru/_ld/274/17389522.png"/>
          <p:cNvPicPr>
            <a:picLocks noChangeAspect="1" noChangeArrowheads="1"/>
          </p:cNvPicPr>
          <p:nvPr/>
        </p:nvPicPr>
        <p:blipFill>
          <a:blip r:embed="rId2" cstate="print"/>
          <a:srcRect r="64755"/>
          <a:stretch>
            <a:fillRect/>
          </a:stretch>
        </p:blipFill>
        <p:spPr bwMode="auto">
          <a:xfrm>
            <a:off x="0" y="170637"/>
            <a:ext cx="3131840" cy="668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3" descr="69tmjcisk2b1ag3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260648"/>
            <a:ext cx="4184743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251520" y="3284984"/>
            <a:ext cx="4176464" cy="3888432"/>
          </a:xfrm>
          <a:prstGeom prst="rect">
            <a:avLst/>
          </a:prstGeom>
        </p:spPr>
        <p:txBody>
          <a:bodyPr rIns="128016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Times New Roman" pitchFamily="18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Безнадёжно больных рабов отвозили на остров на реке Тибр, оставляя их там умирать.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4608512" cy="278092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Содержание  рабов обходилось очень дёшево: - раз в год рабам выдавали рубаху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 раз в два года плащ и деревянные сандалии.</a:t>
            </a:r>
            <a:endParaRPr lang="ru-RU" sz="28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57150" y="188641"/>
            <a:ext cx="9042400" cy="3240360"/>
          </a:xfrm>
          <a:blipFill dpi="0" rotWithShape="0">
            <a:blip r:embed="rId2" cstate="print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 smtClean="0">
                <a:solidFill>
                  <a:srgbClr val="CC0000"/>
                </a:solidFill>
                <a:effectLst/>
              </a:rPr>
              <a:t> Римское правительство также имело рабов.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 smtClean="0">
                <a:solidFill>
                  <a:srgbClr val="CC0000"/>
                </a:solidFill>
                <a:effectLst/>
              </a:rPr>
              <a:t>Одни поддерживали в порядке здания мосты и акведуки.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 smtClean="0">
                <a:solidFill>
                  <a:srgbClr val="CC0000"/>
                </a:solidFill>
                <a:effectLst/>
              </a:rPr>
              <a:t>Другие были государственными служащими, помогая управлять страной.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 smtClean="0">
                <a:solidFill>
                  <a:srgbClr val="CC0000"/>
                </a:solidFill>
                <a:effectLst/>
              </a:rPr>
              <a:t>Некоторые из них становились весьма могущественными и влиятельными людьми.</a:t>
            </a:r>
          </a:p>
        </p:txBody>
      </p:sp>
      <p:pic>
        <p:nvPicPr>
          <p:cNvPr id="21508" name="Picture 8" descr="Рисунок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7416" y="3573016"/>
            <a:ext cx="52565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452"/>
          <a:stretch>
            <a:fillRect/>
          </a:stretch>
        </p:blipFill>
        <p:spPr bwMode="auto">
          <a:xfrm>
            <a:off x="-1" y="3429000"/>
            <a:ext cx="4283969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2758" y="4653136"/>
            <a:ext cx="4572000" cy="153273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За 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малейшую провинность надсмотрщики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применяли 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телесные наказания-рабов били и пороли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.</a:t>
            </a: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653136"/>
            <a:ext cx="26573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Наиболее непокорных отправляли на особо тяжелые работы.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289072"/>
            <a:ext cx="40595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Принудить рабов к тяжелому  труду можно было лишь с помощью наказаний.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362547"/>
            <a:ext cx="2422694" cy="1678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20" y="1877063"/>
            <a:ext cx="4770276" cy="256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936" y="2348880"/>
            <a:ext cx="2402743" cy="1934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97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Презентация на тему &quot;История древнего мира&quot; - презентации по Истории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 b="8874"/>
          <a:stretch>
            <a:fillRect/>
          </a:stretch>
        </p:blipFill>
        <p:spPr bwMode="auto">
          <a:xfrm>
            <a:off x="1" y="-136526"/>
            <a:ext cx="9143999" cy="69945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0"/>
            <a:ext cx="8280920" cy="132343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Один из ораторов на заседании Сената сказал: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Исторические фоны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675456"/>
            <a:ext cx="10857751" cy="7992888"/>
          </a:xfrm>
          <a:prstGeom prst="rect">
            <a:avLst/>
          </a:prstGeom>
          <a:noFill/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971600" y="550863"/>
            <a:ext cx="7200800" cy="4524315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Древнем Риме рабов было очень много, и стоили они недорого. Поэтому римляне жестоко обращались с рабами. Особенно это проявлялось в том, что римляне использовали рабов в своих кровавых зрелищах – гладиаторских боях.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екст 2"/>
          <p:cNvSpPr>
            <a:spLocks noGrp="1"/>
          </p:cNvSpPr>
          <p:nvPr>
            <p:ph type="body" idx="1"/>
          </p:nvPr>
        </p:nvSpPr>
        <p:spPr>
          <a:xfrm>
            <a:off x="539552" y="476672"/>
            <a:ext cx="7707312" cy="13573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Гладиаторы- сильные и ловкие рабы, специально обученные для  битвы  в амфитеатрах. </a:t>
            </a:r>
          </a:p>
        </p:txBody>
      </p:sp>
      <p:pic>
        <p:nvPicPr>
          <p:cNvPr id="12291" name="Рисунок 4" descr="57145_tribune_spartak_i_gladiat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7148762" cy="4429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340768"/>
            <a:ext cx="1571625" cy="1704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93675" y="333375"/>
            <a:ext cx="8710613" cy="64135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0000FF"/>
                </a:solidFill>
              </a:rPr>
              <a:t>Колизей во времена Древнего Рима</a:t>
            </a:r>
          </a:p>
        </p:txBody>
      </p:sp>
      <p:pic>
        <p:nvPicPr>
          <p:cNvPr id="25603" name="Picture 5" descr="IMGP16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1174750"/>
            <a:ext cx="8010525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76200"/>
            <a:ext cx="7772400" cy="833438"/>
          </a:xfrm>
          <a:solidFill>
            <a:srgbClr val="FFFFFF"/>
          </a:solidFill>
          <a:ln w="76200">
            <a:solidFill>
              <a:srgbClr val="FF3300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effectLst/>
              </a:rPr>
              <a:t> Рабы-гладиаторы.</a:t>
            </a:r>
          </a:p>
        </p:txBody>
      </p:sp>
      <p:sp>
        <p:nvSpPr>
          <p:cNvPr id="9221" name="Rectangle 5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971550"/>
            <a:ext cx="9144000" cy="1998663"/>
          </a:xfrm>
          <a:blipFill dpi="0" rotWithShape="0">
            <a:blip r:embed="rId2" cstate="print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smtClean="0">
                <a:solidFill>
                  <a:srgbClr val="CC0000"/>
                </a:solidFill>
                <a:effectLst/>
              </a:rPr>
              <a:t>Игры начинались утром, их открывала процессия в честь распорядителя боев.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smtClean="0">
                <a:solidFill>
                  <a:srgbClr val="CC0000"/>
                </a:solidFill>
                <a:effectLst/>
              </a:rPr>
              <a:t>Сначала шли гладиаторы, за ними танцовщики, акробаты, жрецы и музыканты.</a:t>
            </a:r>
          </a:p>
        </p:txBody>
      </p:sp>
      <p:pic>
        <p:nvPicPr>
          <p:cNvPr id="27652" name="Picture 7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1650"/>
            <a:ext cx="8359775" cy="374015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25488" y="80963"/>
            <a:ext cx="7772400" cy="603250"/>
          </a:xfrm>
          <a:solidFill>
            <a:srgbClr val="FFFFFF"/>
          </a:solidFill>
          <a:ln w="76200">
            <a:solidFill>
              <a:srgbClr val="FF33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effectLst/>
              </a:rPr>
              <a:t> Рабы-гладиаторы.</a:t>
            </a:r>
          </a:p>
        </p:txBody>
      </p:sp>
      <p:sp>
        <p:nvSpPr>
          <p:cNvPr id="8196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742950"/>
            <a:ext cx="9144000" cy="2770188"/>
          </a:xfrm>
          <a:blipFill dpi="0" rotWithShape="0">
            <a:blip r:embed="rId2" cstate="print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smtClean="0">
                <a:solidFill>
                  <a:srgbClr val="CC0000"/>
                </a:solidFill>
                <a:effectLst/>
              </a:rPr>
              <a:t>Затем следовала травля зверей.Редких животных просто показывали зрителям,а медведей пантер и быков стравливали друг с другом.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smtClean="0">
                <a:solidFill>
                  <a:srgbClr val="CC0000"/>
                </a:solidFill>
                <a:effectLst/>
              </a:rPr>
              <a:t>Очень часто на арене устраивали охоту, используя лучников, или выпускали зверей на безоружных узников.</a:t>
            </a:r>
          </a:p>
        </p:txBody>
      </p:sp>
      <p:pic>
        <p:nvPicPr>
          <p:cNvPr id="28676" name="Picture 6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133350" y="3568700"/>
            <a:ext cx="8888413" cy="32131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36513"/>
            <a:ext cx="7772400" cy="654050"/>
          </a:xfrm>
          <a:solidFill>
            <a:srgbClr val="FFFFFF"/>
          </a:solidFill>
          <a:ln w="76200">
            <a:solidFill>
              <a:srgbClr val="FF33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effectLst/>
              </a:rPr>
              <a:t> Рабы-гладиаторы.</a:t>
            </a:r>
          </a:p>
        </p:txBody>
      </p:sp>
      <p:pic>
        <p:nvPicPr>
          <p:cNvPr id="30723" name="Picture 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lum bright="-6000" contrast="24000"/>
          </a:blip>
          <a:stretch>
            <a:fillRect/>
          </a:stretch>
        </p:blipFill>
        <p:spPr>
          <a:xfrm>
            <a:off x="450850" y="3386087"/>
            <a:ext cx="3810000" cy="1476475"/>
          </a:xfrm>
          <a:noFill/>
          <a:ln w="76200" cap="flat">
            <a:solidFill>
              <a:schemeClr val="tx2"/>
            </a:solidFill>
            <a:headEnd type="none" w="sm" len="sm"/>
            <a:tailEnd type="none" w="sm" len="sm"/>
          </a:ln>
        </p:spPr>
      </p:pic>
      <p:sp>
        <p:nvSpPr>
          <p:cNvPr id="6148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781050"/>
            <a:ext cx="9144000" cy="3211513"/>
          </a:xfr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 smtClean="0">
                <a:solidFill>
                  <a:srgbClr val="CC0000"/>
                </a:solidFill>
                <a:effectLst/>
              </a:rPr>
              <a:t> Удачливые гладиаторы получали большие денежные призы и всеобщее поклонение.</a:t>
            </a:r>
          </a:p>
          <a:p>
            <a:pPr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 smtClean="0">
                <a:solidFill>
                  <a:srgbClr val="CC0000"/>
                </a:solidFill>
                <a:effectLst/>
              </a:rPr>
              <a:t> После побед во многих боях, гладиатору  иногда     </a:t>
            </a:r>
          </a:p>
          <a:p>
            <a:pPr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 smtClean="0">
                <a:solidFill>
                  <a:srgbClr val="CC0000"/>
                </a:solidFill>
                <a:effectLst/>
              </a:rPr>
              <a:t> вручали деревянный меч, что служило символом его свободы.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 smtClean="0">
                <a:solidFill>
                  <a:srgbClr val="CC0000"/>
                </a:solidFill>
                <a:effectLst/>
              </a:rPr>
              <a:t>Многие гладиаторы получавшие свободу становились тренерами.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74638" y="1803400"/>
            <a:ext cx="8723312" cy="9572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spcBef>
                <a:spcPct val="50000"/>
              </a:spcBef>
            </a:pPr>
            <a:r>
              <a:rPr lang="ru-RU" sz="4400" u="sng">
                <a:solidFill>
                  <a:schemeClr val="bg2"/>
                </a:solidFill>
                <a:latin typeface="Times New Roman" pitchFamily="18" charset="0"/>
              </a:rPr>
              <a:t>Третья особенность</a:t>
            </a:r>
          </a:p>
        </p:txBody>
      </p:sp>
      <p:sp>
        <p:nvSpPr>
          <p:cNvPr id="43011" name="Rectangle 3" descr="Почтовая бумага"/>
          <p:cNvSpPr>
            <a:spLocks noChangeArrowheads="1"/>
          </p:cNvSpPr>
          <p:nvPr/>
        </p:nvSpPr>
        <p:spPr bwMode="auto">
          <a:xfrm>
            <a:off x="2190750" y="2952750"/>
            <a:ext cx="4721225" cy="16129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50000"/>
              </a:spcBef>
            </a:pPr>
            <a:r>
              <a:rPr lang="ru-RU" sz="2800">
                <a:solidFill>
                  <a:schemeClr val="bg2"/>
                </a:solidFill>
                <a:latin typeface="Times New Roman" pitchFamily="18" charset="0"/>
              </a:rPr>
              <a:t>использование рабов в кровавых зрелищах – гладиаторских боях</a:t>
            </a:r>
          </a:p>
        </p:txBody>
      </p:sp>
      <p:pic>
        <p:nvPicPr>
          <p:cNvPr id="7170" name="Picture 2" descr="Презентация &quot;История древнего мира&quot; - скачать бесплатно"/>
          <p:cNvPicPr>
            <a:picLocks noChangeAspect="1" noChangeArrowheads="1"/>
          </p:cNvPicPr>
          <p:nvPr/>
        </p:nvPicPr>
        <p:blipFill>
          <a:blip r:embed="rId3" cstate="print"/>
          <a:srcRect t="17341"/>
          <a:stretch>
            <a:fillRect/>
          </a:stretch>
        </p:blipFill>
        <p:spPr bwMode="auto">
          <a:xfrm>
            <a:off x="635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Кесмеджи Панаёт Алексеевич - Русские Афины Новости Греции - Русские Афины Новости Греции"/>
          <p:cNvPicPr>
            <a:picLocks noChangeAspect="1" noChangeArrowheads="1"/>
          </p:cNvPicPr>
          <p:nvPr/>
        </p:nvPicPr>
        <p:blipFill>
          <a:blip r:embed="rId2" cstate="print"/>
          <a:srcRect b="6508"/>
          <a:stretch>
            <a:fillRect/>
          </a:stretch>
        </p:blipFill>
        <p:spPr bwMode="auto">
          <a:xfrm>
            <a:off x="1866126" y="1746309"/>
            <a:ext cx="7277874" cy="5111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0" name="Picture 2" descr="http://www.proza.ru/pics/2009/10/14/1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39952" cy="2780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11960" y="260648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Восстание Спартака 73-71 год до н. э.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сторические фоны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531440"/>
            <a:ext cx="10857751" cy="79928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908720"/>
            <a:ext cx="6696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Римляне в период завоеваний – это «нация господ», которую обслуживала армия рабов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Исторические фоны для презентац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85151" y="-891480"/>
            <a:ext cx="10857751" cy="856895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5576" y="548680"/>
            <a:ext cx="763284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cs typeface="Tunga" pitchFamily="34" charset="0"/>
              </a:rPr>
              <a:t>Источники рабства:</a:t>
            </a:r>
          </a:p>
          <a:p>
            <a:endParaRPr lang="ru-RU" sz="4800" b="1" dirty="0" smtClean="0">
              <a:cs typeface="Tunga" pitchFamily="34" charset="0"/>
            </a:endParaRPr>
          </a:p>
          <a:p>
            <a:pPr>
              <a:buFontTx/>
              <a:buChar char="-"/>
            </a:pPr>
            <a:r>
              <a:rPr lang="ru-RU" sz="4400" b="1" dirty="0" smtClean="0">
                <a:cs typeface="Tunga" pitchFamily="34" charset="0"/>
              </a:rPr>
              <a:t>Военнопленные</a:t>
            </a:r>
          </a:p>
          <a:p>
            <a:pPr>
              <a:buFontTx/>
              <a:buChar char="-"/>
            </a:pPr>
            <a:r>
              <a:rPr lang="ru-RU" sz="4400" b="1" dirty="0" smtClean="0">
                <a:cs typeface="Tunga" pitchFamily="34" charset="0"/>
              </a:rPr>
              <a:t> Пиратство</a:t>
            </a:r>
          </a:p>
          <a:p>
            <a:pPr>
              <a:buFontTx/>
              <a:buChar char="-"/>
            </a:pPr>
            <a:r>
              <a:rPr lang="ru-RU" sz="4400" b="1" dirty="0" smtClean="0">
                <a:cs typeface="Tunga" pitchFamily="34" charset="0"/>
              </a:rPr>
              <a:t> Долговое рабство</a:t>
            </a:r>
          </a:p>
          <a:p>
            <a:pPr>
              <a:buFontTx/>
              <a:buChar char="-"/>
            </a:pPr>
            <a:r>
              <a:rPr lang="ru-RU" sz="4400" b="1" dirty="0" smtClean="0">
                <a:cs typeface="Tunga" pitchFamily="34" charset="0"/>
              </a:rPr>
              <a:t> Рабство за преступления</a:t>
            </a:r>
          </a:p>
          <a:p>
            <a:pPr>
              <a:buFontTx/>
              <a:buChar char="-"/>
            </a:pPr>
            <a:r>
              <a:rPr lang="ru-RU" sz="4400" b="1" dirty="0" smtClean="0">
                <a:cs typeface="Tunga" pitchFamily="34" charset="0"/>
              </a:rPr>
              <a:t> Наследственное рабство</a:t>
            </a:r>
            <a:endParaRPr lang="ru-RU" sz="4400" b="1" dirty="0">
              <a:cs typeface="Tung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Презентация по истории Рабство в Древнем Риме История - Птицы под снегом изложени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3110" y="-136526"/>
            <a:ext cx="9417110" cy="6994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Рабство в Древнем мире - Клуб руководителей методических объединений"/>
          <p:cNvPicPr>
            <a:picLocks noChangeAspect="1" noChangeArrowheads="1"/>
          </p:cNvPicPr>
          <p:nvPr/>
        </p:nvPicPr>
        <p:blipFill>
          <a:blip r:embed="rId2" cstate="print"/>
          <a:srcRect b="3726"/>
          <a:stretch>
            <a:fillRect/>
          </a:stretch>
        </p:blipFill>
        <p:spPr bwMode="auto">
          <a:xfrm>
            <a:off x="-188021" y="-136526"/>
            <a:ext cx="9326034" cy="6994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Исторические фоны для презентац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8600" y="-675456"/>
            <a:ext cx="10857751" cy="79928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149080"/>
            <a:ext cx="6764288" cy="1800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dirty="0" smtClean="0">
                <a:latin typeface="Arial Black" pitchFamily="34" charset="0"/>
              </a:rPr>
              <a:t>Применение рабского труда:</a:t>
            </a:r>
            <a:br>
              <a:rPr lang="ru-RU" sz="4900" b="1" dirty="0" smtClean="0">
                <a:latin typeface="Arial Black" pitchFamily="34" charset="0"/>
              </a:rPr>
            </a:br>
            <a:r>
              <a:rPr lang="ru-RU" sz="4900" b="1" dirty="0" smtClean="0">
                <a:latin typeface="Arial Black" pitchFamily="34" charset="0"/>
              </a:rPr>
              <a:t/>
            </a:r>
            <a:br>
              <a:rPr lang="ru-RU" sz="4900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- </a:t>
            </a:r>
            <a:r>
              <a:rPr lang="ru-RU" b="1" i="1" dirty="0" smtClean="0">
                <a:latin typeface="Arial Black" pitchFamily="34" charset="0"/>
              </a:rPr>
              <a:t>сельское хозяйство</a:t>
            </a:r>
            <a:br>
              <a:rPr lang="ru-RU" b="1" i="1" dirty="0" smtClean="0">
                <a:latin typeface="Arial Black" pitchFamily="34" charset="0"/>
              </a:rPr>
            </a:br>
            <a:r>
              <a:rPr lang="ru-RU" b="1" i="1" dirty="0" smtClean="0">
                <a:latin typeface="Arial Black" pitchFamily="34" charset="0"/>
              </a:rPr>
              <a:t>- прислуга в доме</a:t>
            </a:r>
            <a:br>
              <a:rPr lang="ru-RU" b="1" i="1" dirty="0" smtClean="0">
                <a:latin typeface="Arial Black" pitchFamily="34" charset="0"/>
              </a:rPr>
            </a:br>
            <a:r>
              <a:rPr lang="ru-RU" b="1" i="1" dirty="0" smtClean="0">
                <a:latin typeface="Arial Black" pitchFamily="34" charset="0"/>
              </a:rPr>
              <a:t>-государственная служба</a:t>
            </a:r>
            <a:br>
              <a:rPr lang="ru-RU" b="1" i="1" dirty="0" smtClean="0">
                <a:latin typeface="Arial Black" pitchFamily="34" charset="0"/>
              </a:rPr>
            </a:br>
            <a:r>
              <a:rPr lang="ru-RU" b="1" i="1" dirty="0" smtClean="0">
                <a:latin typeface="Arial Black" pitchFamily="34" charset="0"/>
              </a:rPr>
              <a:t>-гладиаторские бои</a:t>
            </a: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7376" y="3933056"/>
            <a:ext cx="5040560" cy="235065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Богатые римляне владели несколькими огромными имениями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.</a:t>
            </a:r>
          </a:p>
          <a:p>
            <a:pPr algn="ctr"/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Рабы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выращивали оливки и виноград. </a:t>
            </a:r>
            <a:endParaRPr lang="ru-RU" sz="2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+mj-ea"/>
              <a:cs typeface="+mj-cs"/>
            </a:endParaRPr>
          </a:p>
          <a:p>
            <a:pPr algn="ctr"/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Работами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руководил раб-управляющий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, он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следил за тем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, чтобы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рабы трудились от зари до зари 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круглый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год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564904"/>
            <a:ext cx="2592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«Раб должен или трудиться, или спать»-говорили римляне.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26" t="5855" r="4222" b="5060"/>
          <a:stretch/>
        </p:blipFill>
        <p:spPr bwMode="auto">
          <a:xfrm>
            <a:off x="3783833" y="620688"/>
            <a:ext cx="4498844" cy="308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2395203" cy="168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4" y="4581128"/>
            <a:ext cx="2618638" cy="209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76200"/>
            <a:ext cx="8723312" cy="755650"/>
          </a:xfrm>
          <a:solidFill>
            <a:srgbClr val="FFFFFF"/>
          </a:solidFill>
          <a:ln w="76200">
            <a:solidFill>
              <a:srgbClr val="FF3300"/>
            </a:solidFill>
          </a:ln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C0000"/>
                </a:solidFill>
                <a:effectLst/>
              </a:rPr>
              <a:t> Использование рабов в имениях.</a:t>
            </a:r>
          </a:p>
        </p:txBody>
      </p:sp>
    </p:spTree>
    <p:extLst>
      <p:ext uri="{BB962C8B-B14F-4D97-AF65-F5344CB8AC3E}">
        <p14:creationId xmlns:p14="http://schemas.microsoft.com/office/powerpoint/2010/main" val="274486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1714500" y="285750"/>
            <a:ext cx="6858000" cy="85725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Имение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– земельное владение богатого человека.</a:t>
            </a:r>
          </a:p>
        </p:txBody>
      </p:sp>
      <p:pic>
        <p:nvPicPr>
          <p:cNvPr id="7172" name="Рисунок 4" descr="1173998536.jpg"/>
          <p:cNvPicPr>
            <a:picLocks noChangeAspect="1"/>
          </p:cNvPicPr>
          <p:nvPr/>
        </p:nvPicPr>
        <p:blipFill>
          <a:blip r:embed="rId3" cstate="print"/>
          <a:srcRect l="22681" r="15339"/>
          <a:stretch>
            <a:fillRect/>
          </a:stretch>
        </p:blipFill>
        <p:spPr bwMode="auto">
          <a:xfrm>
            <a:off x="5652120" y="764704"/>
            <a:ext cx="2880320" cy="272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5" descr="1_____Morocc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103050"/>
            <a:ext cx="4785722" cy="375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74" name="Прямая со стрелкой 7"/>
          <p:cNvCxnSpPr>
            <a:cxnSpLocks noChangeShapeType="1"/>
          </p:cNvCxnSpPr>
          <p:nvPr/>
        </p:nvCxnSpPr>
        <p:spPr bwMode="auto">
          <a:xfrm rot="10800000" flipV="1">
            <a:off x="3275856" y="5301208"/>
            <a:ext cx="357187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6" name="Picture 5" descr="IMGP1645"/>
          <p:cNvPicPr>
            <a:picLocks noChangeAspect="1" noChangeArrowheads="1"/>
          </p:cNvPicPr>
          <p:nvPr/>
        </p:nvPicPr>
        <p:blipFill>
          <a:blip r:embed="rId5" cstate="print"/>
          <a:srcRect l="3701" r="1686"/>
          <a:stretch>
            <a:fillRect/>
          </a:stretch>
        </p:blipFill>
        <p:spPr bwMode="auto">
          <a:xfrm>
            <a:off x="0" y="1196752"/>
            <a:ext cx="4644008" cy="3343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76200"/>
            <a:ext cx="8723312" cy="755650"/>
          </a:xfrm>
          <a:solidFill>
            <a:srgbClr val="FFFFFF"/>
          </a:solidFill>
          <a:ln w="76200">
            <a:solidFill>
              <a:srgbClr val="FF3300"/>
            </a:solidFill>
          </a:ln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CC0000"/>
                </a:solidFill>
                <a:effectLst/>
              </a:rPr>
              <a:t> Рабы в богатом доме.</a:t>
            </a:r>
          </a:p>
        </p:txBody>
      </p:sp>
      <p:sp>
        <p:nvSpPr>
          <p:cNvPr id="21508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57150" y="909638"/>
            <a:ext cx="9017000" cy="3355975"/>
          </a:xfrm>
          <a:blipFill dpi="0" rotWithShape="0">
            <a:blip r:embed="rId2" cstate="print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smtClean="0">
                <a:solidFill>
                  <a:srgbClr val="CC0000"/>
                </a:solidFill>
                <a:effectLst/>
              </a:rPr>
              <a:t>Отсутствие рабов было признаком нищеты.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smtClean="0">
                <a:solidFill>
                  <a:srgbClr val="CC0000"/>
                </a:solidFill>
                <a:effectLst/>
              </a:rPr>
              <a:t>Рабы широко использовались в домах римлян.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smtClean="0">
                <a:solidFill>
                  <a:srgbClr val="CC0000"/>
                </a:solidFill>
                <a:effectLst/>
              </a:rPr>
              <a:t>Они убирались в доме, готовили пищу, ухаживали за хозяином и т.д. 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smtClean="0">
                <a:solidFill>
                  <a:srgbClr val="CC0000"/>
                </a:solidFill>
                <a:effectLst/>
              </a:rPr>
              <a:t>Среди рабов было много образованных людей -      учителей, врачей, художников, библиотекарей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smtClean="0">
                <a:solidFill>
                  <a:srgbClr val="CC0000"/>
                </a:solidFill>
                <a:effectLst/>
              </a:rPr>
              <a:t>(в основном это были греки).</a:t>
            </a:r>
          </a:p>
        </p:txBody>
      </p:sp>
      <p:pic>
        <p:nvPicPr>
          <p:cNvPr id="20484" name="Picture 11" descr="Рисунок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3" y="4278313"/>
            <a:ext cx="8809037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275</TotalTime>
  <Words>436</Words>
  <Application>Microsoft Office PowerPoint</Application>
  <PresentationFormat>Экран (4:3)</PresentationFormat>
  <Paragraphs>51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Твердый переплет</vt:lpstr>
      <vt:lpstr>Яркая</vt:lpstr>
      <vt:lpstr>РАБСТВО В ДРЕВНЕМ РИМЕ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Применение рабского труда:  - сельское хозяйство - прислуга в доме -государственная служба -гладиаторские бои </vt:lpstr>
      <vt:lpstr> Использование рабов в имениях.</vt:lpstr>
      <vt:lpstr>Имение – земельное владение богатого человека.</vt:lpstr>
      <vt:lpstr> Рабы в богатом доме.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Рабы-гладиаторы.</vt:lpstr>
      <vt:lpstr> Рабы-гладиаторы.</vt:lpstr>
      <vt:lpstr> Рабы-гладиаторы.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СОШ 16</cp:lastModifiedBy>
  <cp:revision>9</cp:revision>
  <dcterms:created xsi:type="dcterms:W3CDTF">2015-05-12T11:15:42Z</dcterms:created>
  <dcterms:modified xsi:type="dcterms:W3CDTF">2022-04-13T08:30:48Z</dcterms:modified>
</cp:coreProperties>
</file>