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16"/>
  </p:notesMasterIdLst>
  <p:sldIdLst>
    <p:sldId id="258" r:id="rId2"/>
    <p:sldId id="297" r:id="rId3"/>
    <p:sldId id="295" r:id="rId4"/>
    <p:sldId id="276" r:id="rId5"/>
    <p:sldId id="306" r:id="rId6"/>
    <p:sldId id="312" r:id="rId7"/>
    <p:sldId id="314" r:id="rId8"/>
    <p:sldId id="265" r:id="rId9"/>
    <p:sldId id="264" r:id="rId10"/>
    <p:sldId id="315" r:id="rId11"/>
    <p:sldId id="257" r:id="rId12"/>
    <p:sldId id="317" r:id="rId13"/>
    <p:sldId id="310" r:id="rId14"/>
    <p:sldId id="318" r:id="rId15"/>
  </p:sldIdLst>
  <p:sldSz cx="19080163" cy="10799763"/>
  <p:notesSz cx="6858000" cy="9947275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Roboto Thin" charset="0"/>
      <p:regular r:id="rId21"/>
      <p:italic r:id="rId22"/>
    </p:embeddedFont>
    <p:embeddedFont>
      <p:font typeface="Calibri Light" charset="0"/>
      <p:regular r:id="rId23"/>
      <p:italic r:id="rId24"/>
    </p:embeddedFont>
    <p:embeddedFont>
      <p:font typeface="Arial Black" pitchFamily="34" charset="0"/>
      <p:bold r:id="rId25"/>
    </p:embeddedFont>
    <p:embeddedFont>
      <p:font typeface="Franklin Gothic Demi Cond" pitchFamily="34" charset="0"/>
      <p:regular r:id="rId26"/>
    </p:embeddedFont>
    <p:embeddedFont>
      <p:font typeface="Segoe UI Semilight" charset="0"/>
      <p:regular r:id="rId27"/>
      <p:italic r:id="rId28"/>
    </p:embeddedFont>
    <p:embeddedFont>
      <p:font typeface="Franklin Gothic Book" pitchFamily="34" charset="0"/>
      <p:regular r:id="rId29"/>
      <p:italic r:id="rId30"/>
    </p:embeddedFont>
    <p:embeddedFont>
      <p:font typeface="Roboto Condensed" charset="0"/>
      <p:regular r:id="rId31"/>
      <p:bold r:id="rId32"/>
      <p:italic r:id="rId33"/>
      <p:boldItalic r:id="rId34"/>
    </p:embeddedFont>
    <p:embeddedFont>
      <p:font typeface="Roboto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marL="0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1pPr>
    <a:lvl2pPr marL="671397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2pPr>
    <a:lvl3pPr marL="1342795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3pPr>
    <a:lvl4pPr marL="2014192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4pPr>
    <a:lvl5pPr marL="2685589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5pPr>
    <a:lvl6pPr marL="3356986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6pPr>
    <a:lvl7pPr marL="4028384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7pPr>
    <a:lvl8pPr marL="4699781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8pPr>
    <a:lvl9pPr marL="5371178" algn="l" defTabSz="1342795" rtl="0" eaLnBrk="1" latinLnBrk="0" hangingPunct="1">
      <a:defRPr sz="26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brovskiy.1912@mail.ru" initials="d" lastIdx="1" clrIdx="0">
    <p:extLst>
      <p:ext uri="{19B8F6BF-5375-455C-9EA6-DF929625EA0E}">
        <p15:presenceInfo xmlns:p15="http://schemas.microsoft.com/office/powerpoint/2012/main" xmlns="" userId="36b34509f16e13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FE7"/>
    <a:srgbClr val="02B9F3"/>
    <a:srgbClr val="441D61"/>
    <a:srgbClr val="017295"/>
    <a:srgbClr val="005C9D"/>
    <a:srgbClr val="052427"/>
    <a:srgbClr val="E0CE90"/>
    <a:srgbClr val="FF6565"/>
    <a:srgbClr val="333F50"/>
    <a:srgbClr val="90E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08" autoAdjust="0"/>
    <p:restoredTop sz="94009" autoAdjust="0"/>
  </p:normalViewPr>
  <p:slideViewPr>
    <p:cSldViewPr snapToGrid="0">
      <p:cViewPr>
        <p:scale>
          <a:sx n="48" d="100"/>
          <a:sy n="48" d="100"/>
        </p:scale>
        <p:origin x="-906" y="12"/>
      </p:cViewPr>
      <p:guideLst>
        <p:guide orient="horz" pos="3401"/>
        <p:guide pos="60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F69DC19E-363E-45C3-A995-7B541772B78E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44600"/>
            <a:ext cx="59277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86719"/>
            <a:ext cx="5487041" cy="3916550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9354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9354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71D3C42C-E987-4A0F-8E29-D8804C3C6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1pPr>
    <a:lvl2pPr marL="671397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2pPr>
    <a:lvl3pPr marL="1342795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3pPr>
    <a:lvl4pPr marL="2014192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4pPr>
    <a:lvl5pPr marL="2685589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5pPr>
    <a:lvl6pPr marL="3356986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6pPr>
    <a:lvl7pPr marL="4028384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7pPr>
    <a:lvl8pPr marL="4699781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8pPr>
    <a:lvl9pPr marL="5371178" algn="l" defTabSz="1342795" rtl="0" eaLnBrk="1" latinLnBrk="0" hangingPunct="1">
      <a:defRPr sz="1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5138" y="1244600"/>
            <a:ext cx="59277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1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3C42C-E987-4A0F-8E29-D8804C3C618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1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DB06-2D09-4C3D-8F79-48F65FBF29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9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5021" y="1767462"/>
            <a:ext cx="14310122" cy="3759917"/>
          </a:xfrm>
        </p:spPr>
        <p:txBody>
          <a:bodyPr anchor="b"/>
          <a:lstStyle>
            <a:lvl1pPr algn="ctr">
              <a:defRPr sz="939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5021" y="5672376"/>
            <a:ext cx="14310122" cy="2607442"/>
          </a:xfrm>
        </p:spPr>
        <p:txBody>
          <a:bodyPr/>
          <a:lstStyle>
            <a:lvl1pPr marL="0" indent="0" algn="ctr">
              <a:buNone/>
              <a:defRPr sz="3756"/>
            </a:lvl1pPr>
            <a:lvl2pPr marL="715518" indent="0" algn="ctr">
              <a:buNone/>
              <a:defRPr sz="3130"/>
            </a:lvl2pPr>
            <a:lvl3pPr marL="1431036" indent="0" algn="ctr">
              <a:buNone/>
              <a:defRPr sz="2817"/>
            </a:lvl3pPr>
            <a:lvl4pPr marL="2146554" indent="0" algn="ctr">
              <a:buNone/>
              <a:defRPr sz="2504"/>
            </a:lvl4pPr>
            <a:lvl5pPr marL="2862072" indent="0" algn="ctr">
              <a:buNone/>
              <a:defRPr sz="2504"/>
            </a:lvl5pPr>
            <a:lvl6pPr marL="3577590" indent="0" algn="ctr">
              <a:buNone/>
              <a:defRPr sz="2504"/>
            </a:lvl6pPr>
            <a:lvl7pPr marL="4293108" indent="0" algn="ctr">
              <a:buNone/>
              <a:defRPr sz="2504"/>
            </a:lvl7pPr>
            <a:lvl8pPr marL="5008626" indent="0" algn="ctr">
              <a:buNone/>
              <a:defRPr sz="2504"/>
            </a:lvl8pPr>
            <a:lvl9pPr marL="5724144" indent="0" algn="ctr">
              <a:buNone/>
              <a:defRPr sz="250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8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54242" y="574987"/>
            <a:ext cx="4114160" cy="9152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1761" y="574987"/>
            <a:ext cx="12103978" cy="9152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4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5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823" y="2692442"/>
            <a:ext cx="16456641" cy="4492401"/>
          </a:xfrm>
        </p:spPr>
        <p:txBody>
          <a:bodyPr anchor="b"/>
          <a:lstStyle>
            <a:lvl1pPr>
              <a:defRPr sz="939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1823" y="7227343"/>
            <a:ext cx="16456641" cy="2362447"/>
          </a:xfrm>
        </p:spPr>
        <p:txBody>
          <a:bodyPr/>
          <a:lstStyle>
            <a:lvl1pPr marL="0" indent="0">
              <a:buNone/>
              <a:defRPr sz="3756">
                <a:solidFill>
                  <a:schemeClr val="tx1">
                    <a:tint val="75000"/>
                  </a:schemeClr>
                </a:solidFill>
              </a:defRPr>
            </a:lvl1pPr>
            <a:lvl2pPr marL="715518" indent="0">
              <a:buNone/>
              <a:defRPr sz="3130">
                <a:solidFill>
                  <a:schemeClr val="tx1">
                    <a:tint val="75000"/>
                  </a:schemeClr>
                </a:solidFill>
              </a:defRPr>
            </a:lvl2pPr>
            <a:lvl3pPr marL="1431036" indent="0">
              <a:buNone/>
              <a:defRPr sz="2817">
                <a:solidFill>
                  <a:schemeClr val="tx1">
                    <a:tint val="75000"/>
                  </a:schemeClr>
                </a:solidFill>
              </a:defRPr>
            </a:lvl3pPr>
            <a:lvl4pPr marL="2146554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4pPr>
            <a:lvl5pPr marL="2862072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5pPr>
            <a:lvl6pPr marL="3577590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6pPr>
            <a:lvl7pPr marL="4293108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7pPr>
            <a:lvl8pPr marL="5008626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8pPr>
            <a:lvl9pPr marL="5724144" indent="0">
              <a:buNone/>
              <a:defRPr sz="25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5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1761" y="2874937"/>
            <a:ext cx="8109069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9333" y="2874937"/>
            <a:ext cx="8109069" cy="6852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3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46" y="574988"/>
            <a:ext cx="16456641" cy="208745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4247" y="2647443"/>
            <a:ext cx="8071803" cy="1297471"/>
          </a:xfrm>
        </p:spPr>
        <p:txBody>
          <a:bodyPr anchor="b"/>
          <a:lstStyle>
            <a:lvl1pPr marL="0" indent="0">
              <a:buNone/>
              <a:defRPr sz="3756" b="1"/>
            </a:lvl1pPr>
            <a:lvl2pPr marL="715518" indent="0">
              <a:buNone/>
              <a:defRPr sz="3130" b="1"/>
            </a:lvl2pPr>
            <a:lvl3pPr marL="1431036" indent="0">
              <a:buNone/>
              <a:defRPr sz="2817" b="1"/>
            </a:lvl3pPr>
            <a:lvl4pPr marL="2146554" indent="0">
              <a:buNone/>
              <a:defRPr sz="2504" b="1"/>
            </a:lvl4pPr>
            <a:lvl5pPr marL="2862072" indent="0">
              <a:buNone/>
              <a:defRPr sz="2504" b="1"/>
            </a:lvl5pPr>
            <a:lvl6pPr marL="3577590" indent="0">
              <a:buNone/>
              <a:defRPr sz="2504" b="1"/>
            </a:lvl6pPr>
            <a:lvl7pPr marL="4293108" indent="0">
              <a:buNone/>
              <a:defRPr sz="2504" b="1"/>
            </a:lvl7pPr>
            <a:lvl8pPr marL="5008626" indent="0">
              <a:buNone/>
              <a:defRPr sz="2504" b="1"/>
            </a:lvl8pPr>
            <a:lvl9pPr marL="5724144" indent="0">
              <a:buNone/>
              <a:defRPr sz="25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4247" y="3944914"/>
            <a:ext cx="8071803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59333" y="2647443"/>
            <a:ext cx="8111554" cy="1297471"/>
          </a:xfrm>
        </p:spPr>
        <p:txBody>
          <a:bodyPr anchor="b"/>
          <a:lstStyle>
            <a:lvl1pPr marL="0" indent="0">
              <a:buNone/>
              <a:defRPr sz="3756" b="1"/>
            </a:lvl1pPr>
            <a:lvl2pPr marL="715518" indent="0">
              <a:buNone/>
              <a:defRPr sz="3130" b="1"/>
            </a:lvl2pPr>
            <a:lvl3pPr marL="1431036" indent="0">
              <a:buNone/>
              <a:defRPr sz="2817" b="1"/>
            </a:lvl3pPr>
            <a:lvl4pPr marL="2146554" indent="0">
              <a:buNone/>
              <a:defRPr sz="2504" b="1"/>
            </a:lvl4pPr>
            <a:lvl5pPr marL="2862072" indent="0">
              <a:buNone/>
              <a:defRPr sz="2504" b="1"/>
            </a:lvl5pPr>
            <a:lvl6pPr marL="3577590" indent="0">
              <a:buNone/>
              <a:defRPr sz="2504" b="1"/>
            </a:lvl6pPr>
            <a:lvl7pPr marL="4293108" indent="0">
              <a:buNone/>
              <a:defRPr sz="2504" b="1"/>
            </a:lvl7pPr>
            <a:lvl8pPr marL="5008626" indent="0">
              <a:buNone/>
              <a:defRPr sz="2504" b="1"/>
            </a:lvl8pPr>
            <a:lvl9pPr marL="5724144" indent="0">
              <a:buNone/>
              <a:defRPr sz="25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59333" y="3944914"/>
            <a:ext cx="8111554" cy="5802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6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7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4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47" y="719984"/>
            <a:ext cx="6153849" cy="2519945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554" y="1554966"/>
            <a:ext cx="9659333" cy="7674832"/>
          </a:xfrm>
        </p:spPr>
        <p:txBody>
          <a:bodyPr/>
          <a:lstStyle>
            <a:lvl1pPr>
              <a:defRPr sz="5008"/>
            </a:lvl1pPr>
            <a:lvl2pPr>
              <a:defRPr sz="4382"/>
            </a:lvl2pPr>
            <a:lvl3pPr>
              <a:defRPr sz="3756"/>
            </a:lvl3pPr>
            <a:lvl4pPr>
              <a:defRPr sz="3130"/>
            </a:lvl4pPr>
            <a:lvl5pPr>
              <a:defRPr sz="3130"/>
            </a:lvl5pPr>
            <a:lvl6pPr>
              <a:defRPr sz="3130"/>
            </a:lvl6pPr>
            <a:lvl7pPr>
              <a:defRPr sz="3130"/>
            </a:lvl7pPr>
            <a:lvl8pPr>
              <a:defRPr sz="3130"/>
            </a:lvl8pPr>
            <a:lvl9pPr>
              <a:defRPr sz="313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4247" y="3239929"/>
            <a:ext cx="6153849" cy="6002369"/>
          </a:xfrm>
        </p:spPr>
        <p:txBody>
          <a:bodyPr/>
          <a:lstStyle>
            <a:lvl1pPr marL="0" indent="0">
              <a:buNone/>
              <a:defRPr sz="2504"/>
            </a:lvl1pPr>
            <a:lvl2pPr marL="715518" indent="0">
              <a:buNone/>
              <a:defRPr sz="2191"/>
            </a:lvl2pPr>
            <a:lvl3pPr marL="1431036" indent="0">
              <a:buNone/>
              <a:defRPr sz="1878"/>
            </a:lvl3pPr>
            <a:lvl4pPr marL="2146554" indent="0">
              <a:buNone/>
              <a:defRPr sz="1565"/>
            </a:lvl4pPr>
            <a:lvl5pPr marL="2862072" indent="0">
              <a:buNone/>
              <a:defRPr sz="1565"/>
            </a:lvl5pPr>
            <a:lvl6pPr marL="3577590" indent="0">
              <a:buNone/>
              <a:defRPr sz="1565"/>
            </a:lvl6pPr>
            <a:lvl7pPr marL="4293108" indent="0">
              <a:buNone/>
              <a:defRPr sz="1565"/>
            </a:lvl7pPr>
            <a:lvl8pPr marL="5008626" indent="0">
              <a:buNone/>
              <a:defRPr sz="1565"/>
            </a:lvl8pPr>
            <a:lvl9pPr marL="5724144" indent="0">
              <a:buNone/>
              <a:defRPr sz="156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1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47" y="719984"/>
            <a:ext cx="6153849" cy="2519945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11554" y="1554966"/>
            <a:ext cx="9659333" cy="7674832"/>
          </a:xfrm>
        </p:spPr>
        <p:txBody>
          <a:bodyPr anchor="t"/>
          <a:lstStyle>
            <a:lvl1pPr marL="0" indent="0">
              <a:buNone/>
              <a:defRPr sz="5008"/>
            </a:lvl1pPr>
            <a:lvl2pPr marL="715518" indent="0">
              <a:buNone/>
              <a:defRPr sz="4382"/>
            </a:lvl2pPr>
            <a:lvl3pPr marL="1431036" indent="0">
              <a:buNone/>
              <a:defRPr sz="3756"/>
            </a:lvl3pPr>
            <a:lvl4pPr marL="2146554" indent="0">
              <a:buNone/>
              <a:defRPr sz="3130"/>
            </a:lvl4pPr>
            <a:lvl5pPr marL="2862072" indent="0">
              <a:buNone/>
              <a:defRPr sz="3130"/>
            </a:lvl5pPr>
            <a:lvl6pPr marL="3577590" indent="0">
              <a:buNone/>
              <a:defRPr sz="3130"/>
            </a:lvl6pPr>
            <a:lvl7pPr marL="4293108" indent="0">
              <a:buNone/>
              <a:defRPr sz="3130"/>
            </a:lvl7pPr>
            <a:lvl8pPr marL="5008626" indent="0">
              <a:buNone/>
              <a:defRPr sz="3130"/>
            </a:lvl8pPr>
            <a:lvl9pPr marL="5724144" indent="0">
              <a:buNone/>
              <a:defRPr sz="313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4247" y="3239929"/>
            <a:ext cx="6153849" cy="6002369"/>
          </a:xfrm>
        </p:spPr>
        <p:txBody>
          <a:bodyPr/>
          <a:lstStyle>
            <a:lvl1pPr marL="0" indent="0">
              <a:buNone/>
              <a:defRPr sz="2504"/>
            </a:lvl1pPr>
            <a:lvl2pPr marL="715518" indent="0">
              <a:buNone/>
              <a:defRPr sz="2191"/>
            </a:lvl2pPr>
            <a:lvl3pPr marL="1431036" indent="0">
              <a:buNone/>
              <a:defRPr sz="1878"/>
            </a:lvl3pPr>
            <a:lvl4pPr marL="2146554" indent="0">
              <a:buNone/>
              <a:defRPr sz="1565"/>
            </a:lvl4pPr>
            <a:lvl5pPr marL="2862072" indent="0">
              <a:buNone/>
              <a:defRPr sz="1565"/>
            </a:lvl5pPr>
            <a:lvl6pPr marL="3577590" indent="0">
              <a:buNone/>
              <a:defRPr sz="1565"/>
            </a:lvl6pPr>
            <a:lvl7pPr marL="4293108" indent="0">
              <a:buNone/>
              <a:defRPr sz="1565"/>
            </a:lvl7pPr>
            <a:lvl8pPr marL="5008626" indent="0">
              <a:buNone/>
              <a:defRPr sz="1565"/>
            </a:lvl8pPr>
            <a:lvl9pPr marL="5724144" indent="0">
              <a:buNone/>
              <a:defRPr sz="156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F9E7-DA8A-4BC4-8A77-F6335F422B49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5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1761" y="574988"/>
            <a:ext cx="16456641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761" y="2874937"/>
            <a:ext cx="16456641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1761" y="10009781"/>
            <a:ext cx="429303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3F9E7-DA8A-4BC4-8A77-F6335F422B49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20304" y="10009781"/>
            <a:ext cx="643955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75365" y="10009781"/>
            <a:ext cx="429303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6300-D64B-453C-8EF1-7DDDFCD91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6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431036" rtl="0" eaLnBrk="1" latinLnBrk="0" hangingPunct="1">
        <a:lnSpc>
          <a:spcPct val="90000"/>
        </a:lnSpc>
        <a:spcBef>
          <a:spcPct val="0"/>
        </a:spcBef>
        <a:buNone/>
        <a:defRPr sz="68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759" indent="-357759" algn="l" defTabSz="1431036" rtl="0" eaLnBrk="1" latinLnBrk="0" hangingPunct="1">
        <a:lnSpc>
          <a:spcPct val="90000"/>
        </a:lnSpc>
        <a:spcBef>
          <a:spcPts val="1565"/>
        </a:spcBef>
        <a:buFont typeface="Arial" panose="020B0604020202020204" pitchFamily="34" charset="0"/>
        <a:buChar char="•"/>
        <a:defRPr sz="4382" kern="1200">
          <a:solidFill>
            <a:schemeClr val="tx1"/>
          </a:solidFill>
          <a:latin typeface="+mn-lt"/>
          <a:ea typeface="+mn-ea"/>
          <a:cs typeface="+mn-cs"/>
        </a:defRPr>
      </a:lvl1pPr>
      <a:lvl2pPr marL="1073277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3756" kern="1200">
          <a:solidFill>
            <a:schemeClr val="tx1"/>
          </a:solidFill>
          <a:latin typeface="+mn-lt"/>
          <a:ea typeface="+mn-ea"/>
          <a:cs typeface="+mn-cs"/>
        </a:defRPr>
      </a:lvl2pPr>
      <a:lvl3pPr marL="1788795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3130" kern="1200">
          <a:solidFill>
            <a:schemeClr val="tx1"/>
          </a:solidFill>
          <a:latin typeface="+mn-lt"/>
          <a:ea typeface="+mn-ea"/>
          <a:cs typeface="+mn-cs"/>
        </a:defRPr>
      </a:lvl3pPr>
      <a:lvl4pPr marL="2504313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4pPr>
      <a:lvl5pPr marL="3219831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5pPr>
      <a:lvl6pPr marL="3935349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6pPr>
      <a:lvl7pPr marL="4650867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7pPr>
      <a:lvl8pPr marL="5366385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8pPr>
      <a:lvl9pPr marL="6081903" indent="-357759" algn="l" defTabSz="1431036" rtl="0" eaLnBrk="1" latinLnBrk="0" hangingPunct="1">
        <a:lnSpc>
          <a:spcPct val="90000"/>
        </a:lnSpc>
        <a:spcBef>
          <a:spcPts val="783"/>
        </a:spcBef>
        <a:buFont typeface="Arial" panose="020B0604020202020204" pitchFamily="34" charset="0"/>
        <a:buChar char="•"/>
        <a:defRPr sz="28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1pPr>
      <a:lvl2pPr marL="715518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2pPr>
      <a:lvl3pPr marL="1431036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3pPr>
      <a:lvl4pPr marL="2146554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4pPr>
      <a:lvl5pPr marL="2862072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5pPr>
      <a:lvl6pPr marL="3577590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6pPr>
      <a:lvl7pPr marL="4293108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7pPr>
      <a:lvl8pPr marL="5008626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8pPr>
      <a:lvl9pPr marL="5724144" algn="l" defTabSz="1431036" rtl="0" eaLnBrk="1" latinLnBrk="0" hangingPunct="1">
        <a:defRPr sz="28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 14"/>
          <p:cNvSpPr/>
          <p:nvPr/>
        </p:nvSpPr>
        <p:spPr>
          <a:xfrm flipH="1">
            <a:off x="13080968" y="-9791700"/>
            <a:ext cx="4082165" cy="8999538"/>
          </a:xfrm>
          <a:prstGeom prst="parallelogram">
            <a:avLst>
              <a:gd name="adj" fmla="val 50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113640" y="3428846"/>
            <a:ext cx="12019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О ПОДГОТОВКЕ </a:t>
            </a:r>
            <a:r>
              <a:rPr lang="ru-RU" sz="54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К ПРОВЕДЕНИЮ</a:t>
            </a:r>
            <a:endParaRPr lang="ru-RU" sz="5400" b="1" dirty="0">
              <a:solidFill>
                <a:srgbClr val="052427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sz="5400" b="1" dirty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ИТОГОВОГО </a:t>
            </a:r>
            <a:r>
              <a:rPr lang="ru-RU" sz="54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СОБЕСЕДОВАНИЯ </a:t>
            </a:r>
          </a:p>
          <a:p>
            <a:r>
              <a:rPr lang="ru-RU" sz="54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ПО </a:t>
            </a:r>
            <a:r>
              <a:rPr lang="ru-RU" sz="5400" b="1" dirty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РУССКОМУ ЯЗЫКУ </a:t>
            </a:r>
            <a:r>
              <a:rPr lang="ru-RU" sz="54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В </a:t>
            </a:r>
            <a:r>
              <a:rPr lang="ru-RU" sz="54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2022 </a:t>
            </a:r>
            <a:r>
              <a:rPr lang="ru-RU" sz="5400" b="1" dirty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ГОДУ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45733" y="2236994"/>
            <a:ext cx="7554728" cy="7835704"/>
            <a:chOff x="9214090" y="-2104851"/>
            <a:chExt cx="12238796" cy="1524193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9214090" y="-2027573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Шестиугольник 31"/>
            <p:cNvSpPr/>
            <p:nvPr/>
          </p:nvSpPr>
          <p:spPr>
            <a:xfrm>
              <a:off x="11526740" y="-70883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16231234" y="-683472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13913913" y="700332"/>
              <a:ext cx="2790687" cy="2584016"/>
            </a:xfrm>
            <a:prstGeom prst="hexagon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11589254" y="2101064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11538345" y="2081384"/>
              <a:ext cx="7541818" cy="9691541"/>
            </a:xfrm>
            <a:custGeom>
              <a:avLst/>
              <a:gdLst>
                <a:gd name="connsiteX0" fmla="*/ 2968218 w 7541818"/>
                <a:gd name="connsiteY0" fmla="*/ 7107527 h 9691541"/>
                <a:gd name="connsiteX1" fmla="*/ 4466897 w 7541818"/>
                <a:gd name="connsiteY1" fmla="*/ 7107527 h 9691541"/>
                <a:gd name="connsiteX2" fmla="*/ 5112901 w 7541818"/>
                <a:gd name="connsiteY2" fmla="*/ 8399534 h 9691541"/>
                <a:gd name="connsiteX3" fmla="*/ 4466897 w 7541818"/>
                <a:gd name="connsiteY3" fmla="*/ 9691541 h 9691541"/>
                <a:gd name="connsiteX4" fmla="*/ 2968218 w 7541818"/>
                <a:gd name="connsiteY4" fmla="*/ 9691541 h 9691541"/>
                <a:gd name="connsiteX5" fmla="*/ 2322214 w 7541818"/>
                <a:gd name="connsiteY5" fmla="*/ 8399534 h 9691541"/>
                <a:gd name="connsiteX6" fmla="*/ 646004 w 7541818"/>
                <a:gd name="connsiteY6" fmla="*/ 5725796 h 9691541"/>
                <a:gd name="connsiteX7" fmla="*/ 2144683 w 7541818"/>
                <a:gd name="connsiteY7" fmla="*/ 5725796 h 9691541"/>
                <a:gd name="connsiteX8" fmla="*/ 2790687 w 7541818"/>
                <a:gd name="connsiteY8" fmla="*/ 7017803 h 9691541"/>
                <a:gd name="connsiteX9" fmla="*/ 2144683 w 7541818"/>
                <a:gd name="connsiteY9" fmla="*/ 8309810 h 9691541"/>
                <a:gd name="connsiteX10" fmla="*/ 646004 w 7541818"/>
                <a:gd name="connsiteY10" fmla="*/ 8309810 h 9691541"/>
                <a:gd name="connsiteX11" fmla="*/ 0 w 7541818"/>
                <a:gd name="connsiteY11" fmla="*/ 7017803 h 9691541"/>
                <a:gd name="connsiteX12" fmla="*/ 5397134 w 7541818"/>
                <a:gd name="connsiteY12" fmla="*/ 5672539 h 9691541"/>
                <a:gd name="connsiteX13" fmla="*/ 6895814 w 7541818"/>
                <a:gd name="connsiteY13" fmla="*/ 5672539 h 9691541"/>
                <a:gd name="connsiteX14" fmla="*/ 7541818 w 7541818"/>
                <a:gd name="connsiteY14" fmla="*/ 6964546 h 9691541"/>
                <a:gd name="connsiteX15" fmla="*/ 6895814 w 7541818"/>
                <a:gd name="connsiteY15" fmla="*/ 8256553 h 9691541"/>
                <a:gd name="connsiteX16" fmla="*/ 5397134 w 7541818"/>
                <a:gd name="connsiteY16" fmla="*/ 8256553 h 9691541"/>
                <a:gd name="connsiteX17" fmla="*/ 4751130 w 7541818"/>
                <a:gd name="connsiteY17" fmla="*/ 6964546 h 9691541"/>
                <a:gd name="connsiteX18" fmla="*/ 2997611 w 7541818"/>
                <a:gd name="connsiteY18" fmla="*/ 4333646 h 9691541"/>
                <a:gd name="connsiteX19" fmla="*/ 4496290 w 7541818"/>
                <a:gd name="connsiteY19" fmla="*/ 4333646 h 9691541"/>
                <a:gd name="connsiteX20" fmla="*/ 5142294 w 7541818"/>
                <a:gd name="connsiteY20" fmla="*/ 5625653 h 9691541"/>
                <a:gd name="connsiteX21" fmla="*/ 4496290 w 7541818"/>
                <a:gd name="connsiteY21" fmla="*/ 6917660 h 9691541"/>
                <a:gd name="connsiteX22" fmla="*/ 2997611 w 7541818"/>
                <a:gd name="connsiteY22" fmla="*/ 6917660 h 9691541"/>
                <a:gd name="connsiteX23" fmla="*/ 2351607 w 7541818"/>
                <a:gd name="connsiteY23" fmla="*/ 5625653 h 9691541"/>
                <a:gd name="connsiteX24" fmla="*/ 5397135 w 7541818"/>
                <a:gd name="connsiteY24" fmla="*/ 2893431 h 9691541"/>
                <a:gd name="connsiteX25" fmla="*/ 6895814 w 7541818"/>
                <a:gd name="connsiteY25" fmla="*/ 2893431 h 9691541"/>
                <a:gd name="connsiteX26" fmla="*/ 7541818 w 7541818"/>
                <a:gd name="connsiteY26" fmla="*/ 4185438 h 9691541"/>
                <a:gd name="connsiteX27" fmla="*/ 6895814 w 7541818"/>
                <a:gd name="connsiteY27" fmla="*/ 5477445 h 9691541"/>
                <a:gd name="connsiteX28" fmla="*/ 5397135 w 7541818"/>
                <a:gd name="connsiteY28" fmla="*/ 5477445 h 9691541"/>
                <a:gd name="connsiteX29" fmla="*/ 4751131 w 7541818"/>
                <a:gd name="connsiteY29" fmla="*/ 4185438 h 9691541"/>
                <a:gd name="connsiteX30" fmla="*/ 659523 w 7541818"/>
                <a:gd name="connsiteY30" fmla="*/ 2893431 h 9691541"/>
                <a:gd name="connsiteX31" fmla="*/ 2158202 w 7541818"/>
                <a:gd name="connsiteY31" fmla="*/ 2893431 h 9691541"/>
                <a:gd name="connsiteX32" fmla="*/ 2804206 w 7541818"/>
                <a:gd name="connsiteY32" fmla="*/ 4185438 h 9691541"/>
                <a:gd name="connsiteX33" fmla="*/ 2158202 w 7541818"/>
                <a:gd name="connsiteY33" fmla="*/ 5477445 h 9691541"/>
                <a:gd name="connsiteX34" fmla="*/ 659523 w 7541818"/>
                <a:gd name="connsiteY34" fmla="*/ 5477445 h 9691541"/>
                <a:gd name="connsiteX35" fmla="*/ 13519 w 7541818"/>
                <a:gd name="connsiteY35" fmla="*/ 4185438 h 9691541"/>
                <a:gd name="connsiteX36" fmla="*/ 3041225 w 7541818"/>
                <a:gd name="connsiteY36" fmla="*/ 1464472 h 9691541"/>
                <a:gd name="connsiteX37" fmla="*/ 4539904 w 7541818"/>
                <a:gd name="connsiteY37" fmla="*/ 1464472 h 9691541"/>
                <a:gd name="connsiteX38" fmla="*/ 5185908 w 7541818"/>
                <a:gd name="connsiteY38" fmla="*/ 2756478 h 9691541"/>
                <a:gd name="connsiteX39" fmla="*/ 4539904 w 7541818"/>
                <a:gd name="connsiteY39" fmla="*/ 4048485 h 9691541"/>
                <a:gd name="connsiteX40" fmla="*/ 3041225 w 7541818"/>
                <a:gd name="connsiteY40" fmla="*/ 4048485 h 9691541"/>
                <a:gd name="connsiteX41" fmla="*/ 2395221 w 7541818"/>
                <a:gd name="connsiteY41" fmla="*/ 2756478 h 9691541"/>
                <a:gd name="connsiteX42" fmla="*/ 5315232 w 7541818"/>
                <a:gd name="connsiteY42" fmla="*/ 0 h 9691541"/>
                <a:gd name="connsiteX43" fmla="*/ 6813910 w 7541818"/>
                <a:gd name="connsiteY43" fmla="*/ 0 h 9691541"/>
                <a:gd name="connsiteX44" fmla="*/ 7459914 w 7541818"/>
                <a:gd name="connsiteY44" fmla="*/ 1292007 h 9691541"/>
                <a:gd name="connsiteX45" fmla="*/ 6813910 w 7541818"/>
                <a:gd name="connsiteY45" fmla="*/ 2584014 h 9691541"/>
                <a:gd name="connsiteX46" fmla="*/ 5315232 w 7541818"/>
                <a:gd name="connsiteY46" fmla="*/ 2584014 h 9691541"/>
                <a:gd name="connsiteX47" fmla="*/ 4669228 w 7541818"/>
                <a:gd name="connsiteY47" fmla="*/ 1292007 h 96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41818" h="9691541">
                  <a:moveTo>
                    <a:pt x="2968218" y="7107527"/>
                  </a:moveTo>
                  <a:lnTo>
                    <a:pt x="4466897" y="7107527"/>
                  </a:lnTo>
                  <a:lnTo>
                    <a:pt x="5112901" y="8399534"/>
                  </a:lnTo>
                  <a:lnTo>
                    <a:pt x="4466897" y="9691541"/>
                  </a:lnTo>
                  <a:lnTo>
                    <a:pt x="2968218" y="9691541"/>
                  </a:lnTo>
                  <a:lnTo>
                    <a:pt x="2322214" y="8399534"/>
                  </a:lnTo>
                  <a:close/>
                  <a:moveTo>
                    <a:pt x="646004" y="5725796"/>
                  </a:moveTo>
                  <a:lnTo>
                    <a:pt x="2144683" y="5725796"/>
                  </a:lnTo>
                  <a:lnTo>
                    <a:pt x="2790687" y="7017803"/>
                  </a:lnTo>
                  <a:lnTo>
                    <a:pt x="2144683" y="8309810"/>
                  </a:lnTo>
                  <a:lnTo>
                    <a:pt x="646004" y="8309810"/>
                  </a:lnTo>
                  <a:lnTo>
                    <a:pt x="0" y="7017803"/>
                  </a:lnTo>
                  <a:close/>
                  <a:moveTo>
                    <a:pt x="5397134" y="5672539"/>
                  </a:moveTo>
                  <a:lnTo>
                    <a:pt x="6895814" y="5672539"/>
                  </a:lnTo>
                  <a:lnTo>
                    <a:pt x="7541818" y="6964546"/>
                  </a:lnTo>
                  <a:lnTo>
                    <a:pt x="6895814" y="8256553"/>
                  </a:lnTo>
                  <a:lnTo>
                    <a:pt x="5397134" y="8256553"/>
                  </a:lnTo>
                  <a:lnTo>
                    <a:pt x="4751130" y="6964546"/>
                  </a:lnTo>
                  <a:close/>
                  <a:moveTo>
                    <a:pt x="2997611" y="4333646"/>
                  </a:moveTo>
                  <a:lnTo>
                    <a:pt x="4496290" y="4333646"/>
                  </a:lnTo>
                  <a:lnTo>
                    <a:pt x="5142294" y="5625653"/>
                  </a:lnTo>
                  <a:lnTo>
                    <a:pt x="4496290" y="6917660"/>
                  </a:lnTo>
                  <a:lnTo>
                    <a:pt x="2997611" y="6917660"/>
                  </a:lnTo>
                  <a:lnTo>
                    <a:pt x="2351607" y="5625653"/>
                  </a:lnTo>
                  <a:close/>
                  <a:moveTo>
                    <a:pt x="5397135" y="2893431"/>
                  </a:moveTo>
                  <a:lnTo>
                    <a:pt x="6895814" y="2893431"/>
                  </a:lnTo>
                  <a:lnTo>
                    <a:pt x="7541818" y="4185438"/>
                  </a:lnTo>
                  <a:lnTo>
                    <a:pt x="6895814" y="5477445"/>
                  </a:lnTo>
                  <a:lnTo>
                    <a:pt x="5397135" y="5477445"/>
                  </a:lnTo>
                  <a:lnTo>
                    <a:pt x="4751131" y="4185438"/>
                  </a:lnTo>
                  <a:close/>
                  <a:moveTo>
                    <a:pt x="659523" y="2893431"/>
                  </a:moveTo>
                  <a:lnTo>
                    <a:pt x="2158202" y="2893431"/>
                  </a:lnTo>
                  <a:lnTo>
                    <a:pt x="2804206" y="4185438"/>
                  </a:lnTo>
                  <a:lnTo>
                    <a:pt x="2158202" y="5477445"/>
                  </a:lnTo>
                  <a:lnTo>
                    <a:pt x="659523" y="5477445"/>
                  </a:lnTo>
                  <a:lnTo>
                    <a:pt x="13519" y="4185438"/>
                  </a:lnTo>
                  <a:close/>
                  <a:moveTo>
                    <a:pt x="3041225" y="1464472"/>
                  </a:moveTo>
                  <a:lnTo>
                    <a:pt x="4539904" y="1464472"/>
                  </a:lnTo>
                  <a:lnTo>
                    <a:pt x="5185908" y="2756478"/>
                  </a:lnTo>
                  <a:lnTo>
                    <a:pt x="4539904" y="4048485"/>
                  </a:lnTo>
                  <a:lnTo>
                    <a:pt x="3041225" y="4048485"/>
                  </a:lnTo>
                  <a:lnTo>
                    <a:pt x="2395221" y="2756478"/>
                  </a:lnTo>
                  <a:close/>
                  <a:moveTo>
                    <a:pt x="5315232" y="0"/>
                  </a:moveTo>
                  <a:lnTo>
                    <a:pt x="6813910" y="0"/>
                  </a:lnTo>
                  <a:lnTo>
                    <a:pt x="7459914" y="1292007"/>
                  </a:lnTo>
                  <a:lnTo>
                    <a:pt x="6813910" y="2584014"/>
                  </a:lnTo>
                  <a:lnTo>
                    <a:pt x="5315232" y="2584014"/>
                  </a:lnTo>
                  <a:lnTo>
                    <a:pt x="4669228" y="1292007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5000" r="-5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Шестиугольник 58"/>
            <p:cNvSpPr/>
            <p:nvPr/>
          </p:nvSpPr>
          <p:spPr>
            <a:xfrm>
              <a:off x="9214090" y="767543"/>
              <a:ext cx="2790687" cy="2584016"/>
            </a:xfrm>
            <a:prstGeom prst="hexagon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Шестиугольник 60"/>
            <p:cNvSpPr/>
            <p:nvPr/>
          </p:nvSpPr>
          <p:spPr>
            <a:xfrm>
              <a:off x="13913910" y="-2104851"/>
              <a:ext cx="2790687" cy="2584016"/>
            </a:xfrm>
            <a:prstGeom prst="hexagon">
              <a:avLst/>
            </a:prstGeom>
            <a:solidFill>
              <a:srgbClr val="234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Шестиугольник 61"/>
            <p:cNvSpPr/>
            <p:nvPr/>
          </p:nvSpPr>
          <p:spPr>
            <a:xfrm>
              <a:off x="18554675" y="71722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Шестиугольник 62"/>
            <p:cNvSpPr/>
            <p:nvPr/>
          </p:nvSpPr>
          <p:spPr>
            <a:xfrm>
              <a:off x="18637822" y="3507446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Шестиугольник 63"/>
            <p:cNvSpPr/>
            <p:nvPr/>
          </p:nvSpPr>
          <p:spPr>
            <a:xfrm>
              <a:off x="16313194" y="10553067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Шестиугольник 64"/>
            <p:cNvSpPr/>
            <p:nvPr/>
          </p:nvSpPr>
          <p:spPr>
            <a:xfrm>
              <a:off x="18662199" y="6329556"/>
              <a:ext cx="2790687" cy="2584016"/>
            </a:xfrm>
            <a:prstGeom prst="hexagon">
              <a:avLst/>
            </a:prstGeom>
            <a:solidFill>
              <a:srgbClr val="234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Шестиугольник 65"/>
            <p:cNvSpPr/>
            <p:nvPr/>
          </p:nvSpPr>
          <p:spPr>
            <a:xfrm>
              <a:off x="18662199" y="915166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8" name="Picture 2" descr="Похожее изображение">
            <a:extLst>
              <a:ext uri="{FF2B5EF4-FFF2-40B4-BE49-F238E27FC236}">
                <a16:creationId xmlns:a16="http://schemas.microsoft.com/office/drawing/2014/main" xmlns="" id="{F047BA71-EACA-4988-9A69-9A220FDC8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3" y="256866"/>
            <a:ext cx="1188689" cy="118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7283" y="225793"/>
            <a:ext cx="140336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УПАКОВКА И ПЕРЕДАЧА </a:t>
            </a:r>
          </a:p>
          <a:p>
            <a:r>
              <a:rPr lang="ru-RU" sz="66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МАТЕРИАЛОВ в ОО</a:t>
            </a:r>
            <a:endParaRPr lang="ru-RU" sz="66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2597" y="4445395"/>
            <a:ext cx="44090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Файлы (конверты) </a:t>
            </a:r>
          </a:p>
          <a:p>
            <a:pPr algn="r"/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с носителями информации необходимо </a:t>
            </a:r>
          </a:p>
          <a:p>
            <a:pPr algn="r"/>
            <a:r>
              <a:rPr lang="ru-RU" sz="40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подписать</a:t>
            </a:r>
          </a:p>
        </p:txBody>
      </p:sp>
      <p:grpSp>
        <p:nvGrpSpPr>
          <p:cNvPr id="12" name="Группа 11"/>
          <p:cNvGrpSpPr/>
          <p:nvPr/>
        </p:nvGrpSpPr>
        <p:grpSpPr>
          <a:xfrm rot="5400000">
            <a:off x="1732690" y="4896656"/>
            <a:ext cx="4355871" cy="2630613"/>
            <a:chOff x="1515003" y="6518902"/>
            <a:chExt cx="3646818" cy="2630613"/>
          </a:xfrm>
        </p:grpSpPr>
        <p:sp>
          <p:nvSpPr>
            <p:cNvPr id="69" name="Arc 7">
              <a:extLst>
                <a:ext uri="{FF2B5EF4-FFF2-40B4-BE49-F238E27FC236}">
                  <a16:creationId xmlns:a16="http://schemas.microsoft.com/office/drawing/2014/main" xmlns="" id="{C5C08BE2-854C-4B61-91E0-AF8B41175E52}"/>
                </a:ext>
              </a:extLst>
            </p:cNvPr>
            <p:cNvSpPr/>
            <p:nvPr/>
          </p:nvSpPr>
          <p:spPr>
            <a:xfrm>
              <a:off x="1633167" y="6518902"/>
              <a:ext cx="3381462" cy="2630613"/>
            </a:xfrm>
            <a:prstGeom prst="arc">
              <a:avLst>
                <a:gd name="adj1" fmla="val 11655756"/>
                <a:gd name="adj2" fmla="val 20900621"/>
              </a:avLst>
            </a:prstGeom>
            <a:ln w="38100">
              <a:solidFill>
                <a:srgbClr val="8497B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18">
              <a:extLst>
                <a:ext uri="{FF2B5EF4-FFF2-40B4-BE49-F238E27FC236}">
                  <a16:creationId xmlns:a16="http://schemas.microsoft.com/office/drawing/2014/main" xmlns="" id="{2A5AEEE0-47F6-4FF5-B018-57DB1680523D}"/>
                </a:ext>
              </a:extLst>
            </p:cNvPr>
            <p:cNvSpPr/>
            <p:nvPr/>
          </p:nvSpPr>
          <p:spPr>
            <a:xfrm>
              <a:off x="1515003" y="7310286"/>
              <a:ext cx="294384" cy="294466"/>
            </a:xfrm>
            <a:prstGeom prst="ellipse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18">
              <a:extLst>
                <a:ext uri="{FF2B5EF4-FFF2-40B4-BE49-F238E27FC236}">
                  <a16:creationId xmlns:a16="http://schemas.microsoft.com/office/drawing/2014/main" xmlns="" id="{2A5AEEE0-47F6-4FF5-B018-57DB1680523D}"/>
                </a:ext>
              </a:extLst>
            </p:cNvPr>
            <p:cNvSpPr/>
            <p:nvPr/>
          </p:nvSpPr>
          <p:spPr>
            <a:xfrm>
              <a:off x="4867437" y="7310286"/>
              <a:ext cx="294384" cy="294466"/>
            </a:xfrm>
            <a:prstGeom prst="ellipse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 rot="847405">
            <a:off x="5009396" y="7346395"/>
            <a:ext cx="1840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дата </a:t>
            </a:r>
            <a:r>
              <a:rPr lang="ru-RU" sz="36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ИС </a:t>
            </a:r>
          </a:p>
        </p:txBody>
      </p:sp>
      <p:sp>
        <p:nvSpPr>
          <p:cNvPr id="25" name="Прямоугольник 24"/>
          <p:cNvSpPr/>
          <p:nvPr/>
        </p:nvSpPr>
        <p:spPr>
          <a:xfrm rot="20218707">
            <a:off x="4939899" y="4208969"/>
            <a:ext cx="1821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код </a:t>
            </a:r>
            <a:r>
              <a:rPr lang="ru-RU" sz="36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АТЕ </a:t>
            </a:r>
            <a:endParaRPr lang="ru-RU" sz="3600" b="1" dirty="0">
              <a:solidFill>
                <a:srgbClr val="02B9F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86354" y="5853430"/>
            <a:ext cx="5097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к</a:t>
            </a:r>
            <a:r>
              <a:rPr lang="ru-RU" sz="36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од и наименование </a:t>
            </a:r>
            <a:r>
              <a:rPr lang="ru-RU" sz="36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ОО</a:t>
            </a:r>
            <a:endParaRPr lang="ru-RU" sz="3600" b="1" dirty="0">
              <a:solidFill>
                <a:srgbClr val="02B9F3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784397" y="537028"/>
            <a:ext cx="10908337" cy="9828882"/>
            <a:chOff x="7784397" y="537028"/>
            <a:chExt cx="10908337" cy="9828882"/>
          </a:xfrm>
        </p:grpSpPr>
        <p:sp>
          <p:nvSpPr>
            <p:cNvPr id="62" name="TextBox 61"/>
            <p:cNvSpPr txBox="1"/>
            <p:nvPr/>
          </p:nvSpPr>
          <p:spPr>
            <a:xfrm>
              <a:off x="15956925" y="1265286"/>
              <a:ext cx="273580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rgbClr val="052427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Места хранения в МОУО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784397" y="1265286"/>
              <a:ext cx="33863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4400" b="1" dirty="0" smtClean="0">
                  <a:solidFill>
                    <a:srgbClr val="052427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РЦОИ</a:t>
              </a:r>
              <a:endPara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grpSp>
          <p:nvGrpSpPr>
            <p:cNvPr id="143" name="Группа 142">
              <a:extLst>
                <a:ext uri="{FF2B5EF4-FFF2-40B4-BE49-F238E27FC236}">
                  <a16:creationId xmlns:a16="http://schemas.microsoft.com/office/drawing/2014/main" xmlns="" id="{F5B72552-A8EC-47E6-B4FA-7F7C72E5D61E}"/>
                </a:ext>
              </a:extLst>
            </p:cNvPr>
            <p:cNvGrpSpPr/>
            <p:nvPr/>
          </p:nvGrpSpPr>
          <p:grpSpPr>
            <a:xfrm>
              <a:off x="11159827" y="537028"/>
              <a:ext cx="4383924" cy="9828882"/>
              <a:chOff x="3389915" y="329977"/>
              <a:chExt cx="2529089" cy="5425191"/>
            </a:xfrm>
          </p:grpSpPr>
          <p:grpSp>
            <p:nvGrpSpPr>
              <p:cNvPr id="146" name="Group 35">
                <a:extLst>
                  <a:ext uri="{FF2B5EF4-FFF2-40B4-BE49-F238E27FC236}">
                    <a16:creationId xmlns:a16="http://schemas.microsoft.com/office/drawing/2014/main" xmlns="" id="{7F897D04-C2C8-4004-8AE2-D769A7A949F6}"/>
                  </a:ext>
                </a:extLst>
              </p:cNvPr>
              <p:cNvGrpSpPr/>
              <p:nvPr/>
            </p:nvGrpSpPr>
            <p:grpSpPr>
              <a:xfrm>
                <a:off x="3389916" y="329977"/>
                <a:ext cx="2405261" cy="1163165"/>
                <a:chOff x="-292138" y="-123628"/>
                <a:chExt cx="3700930" cy="1895712"/>
              </a:xfrm>
              <a:solidFill>
                <a:schemeClr val="accent1"/>
              </a:solidFill>
            </p:grpSpPr>
            <p:sp>
              <p:nvSpPr>
                <p:cNvPr id="155" name="Rectangle 51">
                  <a:extLst>
                    <a:ext uri="{FF2B5EF4-FFF2-40B4-BE49-F238E27FC236}">
                      <a16:creationId xmlns:a16="http://schemas.microsoft.com/office/drawing/2014/main" xmlns="" id="{7D8011FE-324D-4375-A563-A2729480F471}"/>
                    </a:ext>
                  </a:extLst>
                </p:cNvPr>
                <p:cNvSpPr/>
                <p:nvPr/>
              </p:nvSpPr>
              <p:spPr>
                <a:xfrm>
                  <a:off x="-7985" y="-123628"/>
                  <a:ext cx="3160757" cy="1895712"/>
                </a:xfrm>
                <a:prstGeom prst="rect">
                  <a:avLst/>
                </a:prstGeom>
                <a:solidFill>
                  <a:srgbClr val="02B9F3"/>
                </a:solidFill>
                <a:ln>
                  <a:noFill/>
                </a:ln>
                <a:effectLst>
                  <a:outerShdw blurRad="317500" sx="1000" sy="1000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6" name="Isosceles Triangle 52">
                  <a:extLst>
                    <a:ext uri="{FF2B5EF4-FFF2-40B4-BE49-F238E27FC236}">
                      <a16:creationId xmlns:a16="http://schemas.microsoft.com/office/drawing/2014/main" xmlns="" id="{E80DEFFF-3C0D-437C-A52F-FA8567834362}"/>
                    </a:ext>
                  </a:extLst>
                </p:cNvPr>
                <p:cNvSpPr/>
                <p:nvPr/>
              </p:nvSpPr>
              <p:spPr>
                <a:xfrm rot="5400000">
                  <a:off x="3025209" y="669061"/>
                  <a:ext cx="460856" cy="306311"/>
                </a:xfrm>
                <a:prstGeom prst="triangle">
                  <a:avLst/>
                </a:prstGeom>
                <a:solidFill>
                  <a:srgbClr val="02B9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Isosceles Triangle 53">
                  <a:extLst>
                    <a:ext uri="{FF2B5EF4-FFF2-40B4-BE49-F238E27FC236}">
                      <a16:creationId xmlns:a16="http://schemas.microsoft.com/office/drawing/2014/main" xmlns="" id="{A573D43D-68BF-4DAF-BD2C-FB97DE28EBF6}"/>
                    </a:ext>
                  </a:extLst>
                </p:cNvPr>
                <p:cNvSpPr/>
                <p:nvPr/>
              </p:nvSpPr>
              <p:spPr>
                <a:xfrm rot="16200000" flipH="1">
                  <a:off x="-369410" y="669061"/>
                  <a:ext cx="460856" cy="306311"/>
                </a:xfrm>
                <a:prstGeom prst="triangle">
                  <a:avLst/>
                </a:prstGeom>
                <a:solidFill>
                  <a:srgbClr val="02B9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7" name="Group 35">
                <a:extLst>
                  <a:ext uri="{FF2B5EF4-FFF2-40B4-BE49-F238E27FC236}">
                    <a16:creationId xmlns:a16="http://schemas.microsoft.com/office/drawing/2014/main" xmlns="" id="{714B2535-43C9-402A-B532-F44BB2237211}"/>
                  </a:ext>
                </a:extLst>
              </p:cNvPr>
              <p:cNvGrpSpPr/>
              <p:nvPr/>
            </p:nvGrpSpPr>
            <p:grpSpPr>
              <a:xfrm>
                <a:off x="3389915" y="1492362"/>
                <a:ext cx="2437945" cy="1250394"/>
                <a:chOff x="-292141" y="-350345"/>
                <a:chExt cx="3751221" cy="2037883"/>
              </a:xfrm>
              <a:solidFill>
                <a:schemeClr val="accent3"/>
              </a:solidFill>
            </p:grpSpPr>
            <p:sp>
              <p:nvSpPr>
                <p:cNvPr id="152" name="Rectangle 59">
                  <a:extLst>
                    <a:ext uri="{FF2B5EF4-FFF2-40B4-BE49-F238E27FC236}">
                      <a16:creationId xmlns:a16="http://schemas.microsoft.com/office/drawing/2014/main" xmlns="" id="{1F86945B-AFE7-4F05-82E8-1E472E777F49}"/>
                    </a:ext>
                  </a:extLst>
                </p:cNvPr>
                <p:cNvSpPr/>
                <p:nvPr/>
              </p:nvSpPr>
              <p:spPr>
                <a:xfrm>
                  <a:off x="-7988" y="-350345"/>
                  <a:ext cx="3160758" cy="2037883"/>
                </a:xfrm>
                <a:prstGeom prst="rect">
                  <a:avLst/>
                </a:prstGeom>
                <a:solidFill>
                  <a:srgbClr val="8497B0"/>
                </a:solidFill>
                <a:ln>
                  <a:noFill/>
                </a:ln>
                <a:effectLst>
                  <a:outerShdw blurRad="317500" sx="1000" sy="1000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Isosceles Triangle 62">
                  <a:extLst>
                    <a:ext uri="{FF2B5EF4-FFF2-40B4-BE49-F238E27FC236}">
                      <a16:creationId xmlns:a16="http://schemas.microsoft.com/office/drawing/2014/main" xmlns="" id="{C0933E90-6E7B-41C0-B73C-A9B6EC969E9C}"/>
                    </a:ext>
                  </a:extLst>
                </p:cNvPr>
                <p:cNvSpPr/>
                <p:nvPr/>
              </p:nvSpPr>
              <p:spPr>
                <a:xfrm rot="5400000">
                  <a:off x="3075497" y="444356"/>
                  <a:ext cx="460856" cy="306311"/>
                </a:xfrm>
                <a:prstGeom prst="triangle">
                  <a:avLst/>
                </a:prstGeom>
                <a:solidFill>
                  <a:srgbClr val="849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Isosceles Triangle 66">
                  <a:extLst>
                    <a:ext uri="{FF2B5EF4-FFF2-40B4-BE49-F238E27FC236}">
                      <a16:creationId xmlns:a16="http://schemas.microsoft.com/office/drawing/2014/main" xmlns="" id="{BD25E534-8351-41C8-95B9-8E9A3D3C7F86}"/>
                    </a:ext>
                  </a:extLst>
                </p:cNvPr>
                <p:cNvSpPr/>
                <p:nvPr/>
              </p:nvSpPr>
              <p:spPr>
                <a:xfrm rot="16200000" flipH="1">
                  <a:off x="-369413" y="441914"/>
                  <a:ext cx="460856" cy="306311"/>
                </a:xfrm>
                <a:prstGeom prst="triangle">
                  <a:avLst/>
                </a:prstGeom>
                <a:solidFill>
                  <a:srgbClr val="849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8" name="Group 35">
                <a:extLst>
                  <a:ext uri="{FF2B5EF4-FFF2-40B4-BE49-F238E27FC236}">
                    <a16:creationId xmlns:a16="http://schemas.microsoft.com/office/drawing/2014/main" xmlns="" id="{9E0036D0-1460-444D-BE5B-37C43244DEB6}"/>
                  </a:ext>
                </a:extLst>
              </p:cNvPr>
              <p:cNvGrpSpPr/>
              <p:nvPr/>
            </p:nvGrpSpPr>
            <p:grpSpPr>
              <a:xfrm>
                <a:off x="3533219" y="2763956"/>
                <a:ext cx="2385785" cy="2991212"/>
                <a:chOff x="-71641" y="-409367"/>
                <a:chExt cx="3670962" cy="4875054"/>
              </a:xfrm>
              <a:solidFill>
                <a:schemeClr val="accent4"/>
              </a:solidFill>
            </p:grpSpPr>
            <p:sp>
              <p:nvSpPr>
                <p:cNvPr id="149" name="Rectangle 72">
                  <a:extLst>
                    <a:ext uri="{FF2B5EF4-FFF2-40B4-BE49-F238E27FC236}">
                      <a16:creationId xmlns:a16="http://schemas.microsoft.com/office/drawing/2014/main" xmlns="" id="{4B08103B-FF4A-4F7D-9F60-4DE0B78667F5}"/>
                    </a:ext>
                  </a:extLst>
                </p:cNvPr>
                <p:cNvSpPr/>
                <p:nvPr/>
              </p:nvSpPr>
              <p:spPr>
                <a:xfrm>
                  <a:off x="-71641" y="-409367"/>
                  <a:ext cx="3370463" cy="4875054"/>
                </a:xfrm>
                <a:prstGeom prst="rect">
                  <a:avLst/>
                </a:prstGeom>
                <a:solidFill>
                  <a:srgbClr val="E0CE90"/>
                </a:solidFill>
                <a:ln>
                  <a:noFill/>
                </a:ln>
                <a:effectLst>
                  <a:outerShdw blurRad="317500" sx="1000" sy="1000" rotWithShape="0">
                    <a:prstClr val="black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Isosceles Triangle 75">
                  <a:extLst>
                    <a:ext uri="{FF2B5EF4-FFF2-40B4-BE49-F238E27FC236}">
                      <a16:creationId xmlns:a16="http://schemas.microsoft.com/office/drawing/2014/main" xmlns="" id="{5A6E2E15-4EEA-468A-8FE0-5926EFB6BEA4}"/>
                    </a:ext>
                  </a:extLst>
                </p:cNvPr>
                <p:cNvSpPr/>
                <p:nvPr/>
              </p:nvSpPr>
              <p:spPr>
                <a:xfrm rot="5400000">
                  <a:off x="3124699" y="1682461"/>
                  <a:ext cx="460856" cy="488389"/>
                </a:xfrm>
                <a:prstGeom prst="triangle">
                  <a:avLst/>
                </a:prstGeom>
                <a:solidFill>
                  <a:srgbClr val="E0CE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11300136" y="767543"/>
              <a:ext cx="3793278" cy="1505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400" b="1" dirty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а</a:t>
              </a:r>
              <a:r>
                <a:rPr lang="ru-RU" sz="3400" b="1" dirty="0" smtClean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удиофайлы с записями ответов участников ИС </a:t>
              </a:r>
              <a:endParaRPr lang="ru-RU" sz="34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284868" y="2764368"/>
              <a:ext cx="3920356" cy="197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400" b="1" dirty="0" smtClean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форма с информацией из протоколов оценивания </a:t>
              </a:r>
              <a:endParaRPr lang="ru-RU" sz="34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5921063" y="6787660"/>
              <a:ext cx="25774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052427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Места хранения в МОУО</a:t>
              </a:r>
              <a:endParaRPr lang="ru-RU" sz="40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5971457" y="3017426"/>
              <a:ext cx="25774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2B9F3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(копии материалов)</a:t>
              </a:r>
              <a:endParaRPr lang="ru-RU" sz="3200" b="1" dirty="0">
                <a:solidFill>
                  <a:srgbClr val="02B9F3"/>
                </a:solidFill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800977" y="3342124"/>
              <a:ext cx="33863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4400" b="1" dirty="0" smtClean="0">
                  <a:solidFill>
                    <a:srgbClr val="052427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РЦОИ</a:t>
              </a:r>
              <a:endParaRPr lang="ru-RU" sz="44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145542" y="4949681"/>
              <a:ext cx="422954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400" b="1" dirty="0" smtClean="0">
                  <a:solidFill>
                    <a:schemeClr val="bg1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на бумажных носителях </a:t>
              </a:r>
            </a:p>
            <a:p>
              <a:pPr algn="ctr"/>
              <a:endParaRPr lang="ru-RU" sz="36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endParaRPr>
            </a:p>
            <a:p>
              <a:pPr algn="ctr"/>
              <a:endParaRPr lang="ru-RU" sz="360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1837347" y="8359704"/>
              <a:ext cx="3436262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использованные </a:t>
              </a: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ким  </a:t>
              </a:r>
              <a:endParaRPr lang="ru-RU" sz="2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748380" y="6860667"/>
              <a:ext cx="3700640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списки </a:t>
              </a: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участников ИС </a:t>
              </a:r>
              <a:endParaRPr lang="ru-RU" sz="2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748380" y="7480693"/>
              <a:ext cx="417268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протокол </a:t>
              </a: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результатов                  участников ИС </a:t>
              </a:r>
              <a:endParaRPr lang="ru-RU" sz="2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861034" y="8976814"/>
              <a:ext cx="4863442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ведомости учета </a:t>
              </a:r>
              <a:endParaRPr lang="ru-RU" sz="26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проведения ИС </a:t>
              </a:r>
            </a:p>
            <a:p>
              <a:pPr>
                <a:lnSpc>
                  <a:spcPct val="90000"/>
                </a:lnSpc>
              </a:pP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в </a:t>
              </a: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аудиториях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837347" y="6140845"/>
              <a:ext cx="3321560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600" b="1" dirty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протоколы </a:t>
              </a:r>
              <a:r>
                <a:rPr lang="ru-RU" sz="2600" b="1" dirty="0" smtClean="0">
                  <a:solidFill>
                    <a:srgbClr val="052427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экспертов </a:t>
              </a:r>
              <a:endParaRPr lang="ru-RU" sz="26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454547" y="6257058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11392211" y="7029741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11408049" y="7669337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11423228" y="8474771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11443232" y="9128255"/>
              <a:ext cx="382800" cy="191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</p:grpSp>
      <p:sp>
        <p:nvSpPr>
          <p:cNvPr id="2" name="Правая фигурная скобка 1"/>
          <p:cNvSpPr/>
          <p:nvPr/>
        </p:nvSpPr>
        <p:spPr>
          <a:xfrm>
            <a:off x="15543752" y="1466356"/>
            <a:ext cx="233466" cy="2303318"/>
          </a:xfrm>
          <a:prstGeom prst="rightBrace">
            <a:avLst/>
          </a:prstGeom>
          <a:solidFill>
            <a:schemeClr val="bg1"/>
          </a:solidFill>
          <a:ln w="28575">
            <a:solidFill>
              <a:srgbClr val="052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5">
            <a:extLst>
              <a:ext uri="{FF2B5EF4-FFF2-40B4-BE49-F238E27FC236}">
                <a16:creationId xmlns:a16="http://schemas.microsoft.com/office/drawing/2014/main" xmlns="" id="{776C7AFC-1268-48EA-9A8B-1B1EDB5B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50" y="91512"/>
            <a:ext cx="14165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333F50"/>
                </a:solidFill>
                <a:ea typeface="Times New Roman"/>
                <a:cs typeface="Arial" panose="020B0604020202020204" pitchFamily="34" charset="0"/>
              </a:rPr>
              <a:t>Итоговое собеседование </a:t>
            </a:r>
            <a:r>
              <a:rPr lang="ru-RU" sz="3600" b="1" dirty="0">
                <a:solidFill>
                  <a:srgbClr val="333F50"/>
                </a:solidFill>
                <a:ea typeface="Times New Roman"/>
                <a:cs typeface="Arial" panose="020B0604020202020204" pitchFamily="34" charset="0"/>
              </a:rPr>
              <a:t>по русскому языку в дистанционной форме</a:t>
            </a:r>
            <a:endParaRPr lang="ru-RU" altLang="ru-RU" sz="3600" b="1" dirty="0">
              <a:solidFill>
                <a:srgbClr val="333F50"/>
              </a:solidFill>
            </a:endParaRPr>
          </a:p>
        </p:txBody>
      </p:sp>
      <p:pic>
        <p:nvPicPr>
          <p:cNvPr id="2050" name="Picture 2" descr="Как подключить наушники с микрофоном к компьютеру: пошаговая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r="6352"/>
          <a:stretch/>
        </p:blipFill>
        <p:spPr bwMode="auto">
          <a:xfrm>
            <a:off x="15392147" y="1015663"/>
            <a:ext cx="1953812" cy="12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50" y="933341"/>
            <a:ext cx="6354209" cy="9349123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080" y="914379"/>
            <a:ext cx="7310463" cy="936808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7497929" y="4754522"/>
            <a:ext cx="6450300" cy="48536"/>
          </a:xfrm>
          <a:prstGeom prst="line">
            <a:avLst/>
          </a:prstGeom>
          <a:ln w="76200">
            <a:solidFill>
              <a:srgbClr val="FF65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497929" y="5050971"/>
            <a:ext cx="6450300" cy="547"/>
          </a:xfrm>
          <a:prstGeom prst="line">
            <a:avLst/>
          </a:prstGeom>
          <a:ln w="76200">
            <a:solidFill>
              <a:srgbClr val="FF65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497929" y="5319587"/>
            <a:ext cx="5780049" cy="19175"/>
          </a:xfrm>
          <a:prstGeom prst="line">
            <a:avLst/>
          </a:prstGeom>
          <a:ln w="76200">
            <a:solidFill>
              <a:srgbClr val="FF65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283186" y="5607902"/>
            <a:ext cx="4766643" cy="23641"/>
          </a:xfrm>
          <a:prstGeom prst="line">
            <a:avLst/>
          </a:prstGeom>
          <a:ln w="76200">
            <a:solidFill>
              <a:srgbClr val="FF65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619999" y="5810407"/>
            <a:ext cx="6429830" cy="53364"/>
          </a:xfrm>
          <a:prstGeom prst="line">
            <a:avLst/>
          </a:prstGeom>
          <a:ln w="76200">
            <a:solidFill>
              <a:srgbClr val="FF65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497929" y="6090644"/>
            <a:ext cx="6551900" cy="72571"/>
          </a:xfrm>
          <a:prstGeom prst="line">
            <a:avLst/>
          </a:prstGeom>
          <a:ln w="76200">
            <a:solidFill>
              <a:srgbClr val="FF656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право 24"/>
          <p:cNvSpPr/>
          <p:nvPr/>
        </p:nvSpPr>
        <p:spPr>
          <a:xfrm>
            <a:off x="6569766" y="4899185"/>
            <a:ext cx="496162" cy="378871"/>
          </a:xfrm>
          <a:prstGeom prst="rightArrow">
            <a:avLst/>
          </a:prstGeom>
          <a:solidFill>
            <a:srgbClr val="FF6565"/>
          </a:solidFill>
          <a:ln>
            <a:solidFill>
              <a:srgbClr val="FF6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sp>
        <p:nvSpPr>
          <p:cNvPr id="28" name="TextBox 27"/>
          <p:cNvSpPr txBox="1"/>
          <p:nvPr/>
        </p:nvSpPr>
        <p:spPr>
          <a:xfrm>
            <a:off x="14699544" y="3149628"/>
            <a:ext cx="38432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ИС проводится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дистанционно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в случае  перевода выпускников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9-х классов на обучение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 использованием дистанционных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образовательных  технологий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057" y="4803058"/>
            <a:ext cx="4503220" cy="49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6565"/>
                </a:solidFill>
              </a:rPr>
              <a:t>О проведении ИС в 2021 году</a:t>
            </a:r>
            <a:endParaRPr lang="ru-RU" b="1" dirty="0">
              <a:solidFill>
                <a:srgbClr val="FF6565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9544" y="3149628"/>
            <a:ext cx="281663" cy="9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5684" y="476178"/>
            <a:ext cx="7085792" cy="1009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183032" y="476179"/>
            <a:ext cx="1024861" cy="5581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32 </a:t>
            </a:r>
            <a:r>
              <a:rPr lang="ru-RU" sz="2133" b="1" dirty="0"/>
              <a:t>стр.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5530702" y="3511143"/>
            <a:ext cx="426044" cy="39160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67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582970" y="2742950"/>
            <a:ext cx="1789056" cy="2228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465425" y="3003287"/>
            <a:ext cx="3890803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237630" y="3816047"/>
            <a:ext cx="5476902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530702" y="4096643"/>
            <a:ext cx="4277714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956745" y="4357887"/>
            <a:ext cx="5757787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598442" y="4609456"/>
            <a:ext cx="6116090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588138" y="4872706"/>
            <a:ext cx="3746168" cy="27021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5">
            <a:extLst>
              <a:ext uri="{FF2B5EF4-FFF2-40B4-BE49-F238E27FC236}">
                <a16:creationId xmlns="" xmlns:a16="http://schemas.microsoft.com/office/drawing/2014/main" id="{776C7AFC-1268-48EA-9A8B-1B1EDB5B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77" y="161196"/>
            <a:ext cx="14165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Итогового собеседования по русскому языку в дистанционной форме</a:t>
            </a:r>
            <a:endParaRPr lang="ru-RU" alt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2343" y="999802"/>
            <a:ext cx="5468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Алгоритм взаимодействия</a:t>
            </a:r>
            <a:endParaRPr lang="ru-RU" sz="3200" dirty="0"/>
          </a:p>
          <a:p>
            <a:endParaRPr lang="ru-RU" sz="1200" dirty="0"/>
          </a:p>
        </p:txBody>
      </p:sp>
      <p:pic>
        <p:nvPicPr>
          <p:cNvPr id="41" name="Рисунок 40" descr="Образовательные организации ЮЗАО успешно перешли на дистанционное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09" y="5721752"/>
            <a:ext cx="3351428" cy="237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В связи с угрозой коронавирусной инфекции школы Железногорск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27" y="2043310"/>
            <a:ext cx="3688302" cy="24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Выгнутая вверх стрелка 46"/>
          <p:cNvSpPr/>
          <p:nvPr/>
        </p:nvSpPr>
        <p:spPr>
          <a:xfrm rot="13919303" flipH="1">
            <a:off x="2351576" y="6902568"/>
            <a:ext cx="6326273" cy="2005192"/>
          </a:xfrm>
          <a:prstGeom prst="curvedDownArrow">
            <a:avLst>
              <a:gd name="adj1" fmla="val 11772"/>
              <a:gd name="adj2" fmla="val 1886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>
              <a:solidFill>
                <a:schemeClr val="tx1"/>
              </a:solidFill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10163174" y="6799498"/>
            <a:ext cx="3140378" cy="208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Двойная стрелка влево/вправо 22"/>
          <p:cNvSpPr/>
          <p:nvPr/>
        </p:nvSpPr>
        <p:spPr>
          <a:xfrm rot="19168034">
            <a:off x="12127785" y="7746631"/>
            <a:ext cx="1322259" cy="3139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10220908" y="6996402"/>
            <a:ext cx="1553845" cy="13228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8458328" y="4728427"/>
            <a:ext cx="1036279" cy="10463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Двойная стрелка влево/вправо 67"/>
          <p:cNvSpPr/>
          <p:nvPr/>
        </p:nvSpPr>
        <p:spPr>
          <a:xfrm rot="2570784">
            <a:off x="5995752" y="5502446"/>
            <a:ext cx="949835" cy="2985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sp>
        <p:nvSpPr>
          <p:cNvPr id="69" name="Двойная стрелка влево/вправо 68"/>
          <p:cNvSpPr/>
          <p:nvPr/>
        </p:nvSpPr>
        <p:spPr>
          <a:xfrm>
            <a:off x="7477196" y="3322834"/>
            <a:ext cx="1871238" cy="3090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sp>
        <p:nvSpPr>
          <p:cNvPr id="2051" name="Стрелка вправо 2050"/>
          <p:cNvSpPr/>
          <p:nvPr/>
        </p:nvSpPr>
        <p:spPr>
          <a:xfrm rot="13553450">
            <a:off x="13126229" y="4651417"/>
            <a:ext cx="663567" cy="325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sp>
        <p:nvSpPr>
          <p:cNvPr id="83" name="Выгнутая вверх стрелка 82"/>
          <p:cNvSpPr/>
          <p:nvPr/>
        </p:nvSpPr>
        <p:spPr>
          <a:xfrm rot="427136">
            <a:off x="4844076" y="1064392"/>
            <a:ext cx="11207667" cy="3504988"/>
          </a:xfrm>
          <a:prstGeom prst="curvedDownArrow">
            <a:avLst>
              <a:gd name="adj1" fmla="val 8342"/>
              <a:gd name="adj2" fmla="val 16038"/>
              <a:gd name="adj3" fmla="val 26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5298221" y="7919174"/>
            <a:ext cx="19927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Экзаменатор-собеседник</a:t>
            </a:r>
            <a:r>
              <a:rPr lang="ru-RU" sz="2400" b="1" dirty="0">
                <a:ea typeface="Calibri" panose="020F0502020204030204" pitchFamily="34" charset="0"/>
              </a:rPr>
              <a:t> </a:t>
            </a:r>
            <a:endParaRPr lang="ru-RU" sz="1762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9909418" y="4594765"/>
            <a:ext cx="3230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Эксперт по проверке ответов участников ИС</a:t>
            </a:r>
            <a:endParaRPr lang="ru-RU" sz="1762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1" name="Рисунок 90" descr="Липецкие школьники возобновят дистанционное обучение - последние ..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02" y="2327350"/>
            <a:ext cx="4873101" cy="287848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Прямоугольник 91"/>
          <p:cNvSpPr/>
          <p:nvPr/>
        </p:nvSpPr>
        <p:spPr>
          <a:xfrm>
            <a:off x="2609375" y="2448233"/>
            <a:ext cx="44376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Ответственный организатор ОО</a:t>
            </a:r>
            <a:endParaRPr lang="ru-RU" sz="1762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145604" y="8012410"/>
            <a:ext cx="3958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Технический специалист ОО</a:t>
            </a:r>
            <a:endParaRPr lang="ru-RU" sz="1762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63" name="Picture 4" descr="Школьники Воронежской области перейдут на дистанционное обучение с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2"/>
          <a:stretch/>
        </p:blipFill>
        <p:spPr bwMode="auto">
          <a:xfrm>
            <a:off x="12342325" y="8504914"/>
            <a:ext cx="2460000" cy="215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Равно 2066"/>
          <p:cNvSpPr/>
          <p:nvPr/>
        </p:nvSpPr>
        <p:spPr>
          <a:xfrm>
            <a:off x="11719003" y="9419731"/>
            <a:ext cx="637622" cy="4531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>
              <a:solidFill>
                <a:schemeClr val="tx1"/>
              </a:solidFill>
            </a:endParaRPr>
          </a:p>
        </p:txBody>
      </p:sp>
      <p:sp>
        <p:nvSpPr>
          <p:cNvPr id="2068" name="Скругленный прямоугольник 2067"/>
          <p:cNvSpPr/>
          <p:nvPr/>
        </p:nvSpPr>
        <p:spPr>
          <a:xfrm>
            <a:off x="8157646" y="8452613"/>
            <a:ext cx="6847032" cy="2279973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  <p:pic>
        <p:nvPicPr>
          <p:cNvPr id="2069" name="Picture 6" descr="В Самарской области дистанционное обучение продолжается – Новости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25" y="8596520"/>
            <a:ext cx="3404005" cy="19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11090918" y="8653668"/>
            <a:ext cx="179448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Участник ИС</a:t>
            </a:r>
            <a:endParaRPr lang="ru-RU" sz="1762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071" name="Группа 2070"/>
          <p:cNvGrpSpPr/>
          <p:nvPr/>
        </p:nvGrpSpPr>
        <p:grpSpPr>
          <a:xfrm>
            <a:off x="13633878" y="5273314"/>
            <a:ext cx="3721840" cy="2570576"/>
            <a:chOff x="18740983" y="7910359"/>
            <a:chExt cx="5583033" cy="3856053"/>
          </a:xfrm>
        </p:grpSpPr>
        <p:pic>
          <p:nvPicPr>
            <p:cNvPr id="43" name="Рисунок 42" descr="Школьники перешли на дистанционное обучение | Информационный ...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0983" y="7910359"/>
              <a:ext cx="5583033" cy="3856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0" name="Picture 8" descr="Дистанционное обучение в школах проходит проверку на прочность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64" t="43299" r="21918" b="41383"/>
            <a:stretch/>
          </p:blipFill>
          <p:spPr bwMode="auto">
            <a:xfrm rot="675742">
              <a:off x="22028909" y="9412674"/>
              <a:ext cx="1509483" cy="1399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8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08635" y="1524631"/>
            <a:ext cx="151161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0070C0"/>
                </a:solidFill>
              </a:rPr>
              <a:t>организовать</a:t>
            </a:r>
            <a:r>
              <a:rPr lang="ru-RU" sz="3400" dirty="0" smtClean="0">
                <a:solidFill>
                  <a:srgbClr val="0070C0"/>
                </a:solidFill>
              </a:rPr>
              <a:t> </a:t>
            </a:r>
            <a:r>
              <a:rPr lang="ru-RU" sz="3400" b="1" dirty="0">
                <a:solidFill>
                  <a:srgbClr val="0070C0"/>
                </a:solidFill>
              </a:rPr>
              <a:t>проведение ИС </a:t>
            </a:r>
            <a:r>
              <a:rPr lang="ru-RU" sz="3400" b="1" dirty="0" smtClean="0">
                <a:solidFill>
                  <a:srgbClr val="0070C0"/>
                </a:solidFill>
              </a:rPr>
              <a:t> </a:t>
            </a:r>
            <a:r>
              <a:rPr lang="ru-RU" sz="3400" dirty="0" smtClean="0">
                <a:solidFill>
                  <a:srgbClr val="0070C0"/>
                </a:solidFill>
              </a:rPr>
              <a:t>в местах проведения </a:t>
            </a: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3400" dirty="0" smtClean="0"/>
              <a:t>на дому) </a:t>
            </a:r>
          </a:p>
          <a:p>
            <a:r>
              <a:rPr lang="ru-RU" sz="3400" dirty="0" smtClean="0"/>
              <a:t>с </a:t>
            </a:r>
            <a:r>
              <a:rPr lang="ru-RU" sz="3400" dirty="0"/>
              <a:t>использованием дистанционных технологий </a:t>
            </a:r>
            <a:r>
              <a:rPr lang="ru-RU" sz="3400" i="1" dirty="0">
                <a:solidFill>
                  <a:srgbClr val="0070C0"/>
                </a:solidFill>
              </a:rPr>
              <a:t>(платформы </a:t>
            </a:r>
            <a:r>
              <a:rPr lang="en-US" sz="3400" i="1" dirty="0">
                <a:solidFill>
                  <a:srgbClr val="0070C0"/>
                </a:solidFill>
              </a:rPr>
              <a:t>ZOOM</a:t>
            </a:r>
            <a:r>
              <a:rPr lang="ru-RU" sz="3400" i="1" dirty="0">
                <a:solidFill>
                  <a:srgbClr val="0070C0"/>
                </a:solidFill>
              </a:rPr>
              <a:t>, PROFICONF, </a:t>
            </a:r>
            <a:r>
              <a:rPr lang="ru-RU" sz="3400" i="1" dirty="0" err="1" smtClean="0">
                <a:solidFill>
                  <a:srgbClr val="0070C0"/>
                </a:solidFill>
              </a:rPr>
              <a:t>Skype</a:t>
            </a:r>
            <a:r>
              <a:rPr lang="ru-RU" sz="3400" i="1" dirty="0" smtClean="0">
                <a:solidFill>
                  <a:srgbClr val="0070C0"/>
                </a:solidFill>
              </a:rPr>
              <a:t> и </a:t>
            </a:r>
            <a:r>
              <a:rPr lang="ru-RU" sz="3400" i="1" dirty="0">
                <a:solidFill>
                  <a:srgbClr val="0070C0"/>
                </a:solidFill>
              </a:rPr>
              <a:t>др.)</a:t>
            </a:r>
            <a:r>
              <a:rPr lang="ru-RU" sz="3400" dirty="0"/>
              <a:t>, обеспечивающих функции:</a:t>
            </a:r>
          </a:p>
          <a:p>
            <a:pPr marL="380962" indent="-380962">
              <a:buFont typeface="Wingdings" panose="05000000000000000000" pitchFamily="2" charset="2"/>
              <a:buChar char="Ø"/>
            </a:pPr>
            <a:r>
              <a:rPr lang="ru-RU" sz="3400" dirty="0"/>
              <a:t> визуального </a:t>
            </a:r>
            <a:r>
              <a:rPr lang="ru-RU" sz="3400" dirty="0" smtClean="0"/>
              <a:t>контакта</a:t>
            </a:r>
            <a:endParaRPr lang="ru-RU" sz="3400" dirty="0"/>
          </a:p>
          <a:p>
            <a:pPr marL="380962" indent="-380962">
              <a:buFont typeface="Wingdings" panose="05000000000000000000" pitchFamily="2" charset="2"/>
              <a:buChar char="Ø"/>
            </a:pPr>
            <a:r>
              <a:rPr lang="ru-RU" sz="3400" dirty="0"/>
              <a:t> записи ИС на съемный носитель </a:t>
            </a:r>
            <a:r>
              <a:rPr lang="ru-RU" sz="3400" dirty="0" smtClean="0"/>
              <a:t>информации</a:t>
            </a:r>
            <a:endParaRPr lang="ru-RU" sz="3400" dirty="0"/>
          </a:p>
          <a:p>
            <a:pPr marL="380962" indent="-380962">
              <a:buFont typeface="Wingdings" panose="05000000000000000000" pitchFamily="2" charset="2"/>
              <a:buChar char="Ø"/>
            </a:pPr>
            <a:r>
              <a:rPr lang="ru-RU" sz="3400" dirty="0"/>
              <a:t>демонстрации на экране компьютера текста </a:t>
            </a:r>
            <a:r>
              <a:rPr lang="ru-RU" sz="3400" dirty="0" smtClean="0"/>
              <a:t>и </a:t>
            </a:r>
            <a:r>
              <a:rPr lang="ru-RU" sz="3400" dirty="0"/>
              <a:t>картинки</a:t>
            </a:r>
          </a:p>
          <a:p>
            <a:endParaRPr lang="ru-RU" sz="1200" dirty="0"/>
          </a:p>
        </p:txBody>
      </p:sp>
      <p:pic>
        <p:nvPicPr>
          <p:cNvPr id="11" name="Picture 2" descr="Как пользоваться Zoom: установить, включить конференцию и работать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969" y="2108472"/>
            <a:ext cx="2040420" cy="1020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7 бесплатных площадок для проведения видеоконференций 2019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8" b="27567"/>
          <a:stretch/>
        </p:blipFill>
        <p:spPr bwMode="auto">
          <a:xfrm>
            <a:off x="16411189" y="5168255"/>
            <a:ext cx="2300045" cy="71478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6D5F3"/>
          </a:solidFill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 descr="Microsoft Skype Teams - новый корпоративный мессенджер? - 27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7" t="26338" r="12771" b="22461"/>
          <a:stretch/>
        </p:blipFill>
        <p:spPr bwMode="auto">
          <a:xfrm>
            <a:off x="16444237" y="7893177"/>
            <a:ext cx="2128152" cy="86119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208893" y="4789125"/>
            <a:ext cx="143213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0070C0"/>
                </a:solidFill>
              </a:rPr>
              <a:t>обеспечить</a:t>
            </a:r>
            <a:r>
              <a:rPr lang="ru-RU" sz="3400" dirty="0" smtClean="0">
                <a:solidFill>
                  <a:srgbClr val="0070C0"/>
                </a:solidFill>
              </a:rPr>
              <a:t> </a:t>
            </a:r>
            <a:r>
              <a:rPr lang="ru-RU" sz="3400" b="1" dirty="0">
                <a:solidFill>
                  <a:srgbClr val="0070C0"/>
                </a:solidFill>
              </a:rPr>
              <a:t>техническую готовность </a:t>
            </a:r>
            <a:r>
              <a:rPr lang="ru-RU" sz="3400" dirty="0">
                <a:solidFill>
                  <a:srgbClr val="0070C0"/>
                </a:solidFill>
              </a:rPr>
              <a:t>мест проведения ИС </a:t>
            </a: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(компьютером с веб-камерой/ноутбук с гарнитурой, 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USB</a:t>
            </a: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-модемом)</a:t>
            </a:r>
            <a:endParaRPr lang="ru-RU" sz="3400" u="sng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8893" y="6149017"/>
            <a:ext cx="156691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0070C0"/>
                </a:solidFill>
              </a:rPr>
              <a:t>протестировать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накануне </a:t>
            </a:r>
            <a:r>
              <a:rPr lang="ru-RU" sz="3400" dirty="0">
                <a:solidFill>
                  <a:schemeClr val="bg2">
                    <a:lumMod val="10000"/>
                  </a:schemeClr>
                </a:solidFill>
              </a:rPr>
              <a:t>ИС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400" b="1" dirty="0">
                <a:solidFill>
                  <a:srgbClr val="0070C0"/>
                </a:solidFill>
              </a:rPr>
              <a:t>аудиозаписи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/>
              <a:t>беседы участника ИС </a:t>
            </a:r>
            <a:endParaRPr lang="ru-RU" sz="3400" dirty="0" smtClean="0"/>
          </a:p>
          <a:p>
            <a:r>
              <a:rPr lang="ru-RU" sz="3400" dirty="0" smtClean="0"/>
              <a:t>и </a:t>
            </a:r>
            <a:r>
              <a:rPr lang="ru-RU" sz="3400" dirty="0"/>
              <a:t>экзаменатора-собеседника с целью настройки качества аудиофайла</a:t>
            </a:r>
            <a:endParaRPr lang="ru-RU" sz="3400" u="sng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3534" y="69409"/>
            <a:ext cx="18022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ЗАДАЧИ </a:t>
            </a:r>
            <a:r>
              <a:rPr lang="ru-RU" sz="48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ШКОЛЫ в случае проведения ИС </a:t>
            </a:r>
            <a:r>
              <a:rPr lang="ru-RU" sz="4800" b="1" dirty="0">
                <a:solidFill>
                  <a:srgbClr val="333F50"/>
                </a:solidFill>
                <a:ea typeface="Times New Roman"/>
                <a:cs typeface="Arial" panose="020B0604020202020204" pitchFamily="34" charset="0"/>
              </a:rPr>
              <a:t>в дистанционной форме</a:t>
            </a:r>
            <a:endParaRPr lang="ru-RU" sz="48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72" y="7723612"/>
            <a:ext cx="1626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проинформировать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/>
              <a:t>МОУО о наличии участников проведения ИС в дистанционной форме и технической готовности (по форме) </a:t>
            </a:r>
            <a:endParaRPr lang="ru-RU" sz="3600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255371" y="1570820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1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180862" y="4847436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2</a:t>
            </a:r>
          </a:p>
        </p:txBody>
      </p:sp>
      <p:sp>
        <p:nvSpPr>
          <p:cNvPr id="23" name="Блок-схема: узел 22"/>
          <p:cNvSpPr/>
          <p:nvPr/>
        </p:nvSpPr>
        <p:spPr>
          <a:xfrm>
            <a:off x="124404" y="6139161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3</a:t>
            </a:r>
          </a:p>
        </p:txBody>
      </p:sp>
      <p:sp>
        <p:nvSpPr>
          <p:cNvPr id="24" name="Блок-схема: узел 23"/>
          <p:cNvSpPr/>
          <p:nvPr/>
        </p:nvSpPr>
        <p:spPr>
          <a:xfrm>
            <a:off x="158081" y="7736391"/>
            <a:ext cx="866775" cy="810683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4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flipV="1">
            <a:off x="614248" y="1037715"/>
            <a:ext cx="5060837" cy="44354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62"/>
          </a:p>
        </p:txBody>
      </p:sp>
    </p:spTree>
    <p:extLst>
      <p:ext uri="{BB962C8B-B14F-4D97-AF65-F5344CB8AC3E}">
        <p14:creationId xmlns:p14="http://schemas.microsoft.com/office/powerpoint/2010/main" val="920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 14"/>
          <p:cNvSpPr/>
          <p:nvPr/>
        </p:nvSpPr>
        <p:spPr>
          <a:xfrm flipH="1">
            <a:off x="13080968" y="-9791700"/>
            <a:ext cx="4082165" cy="8999538"/>
          </a:xfrm>
          <a:prstGeom prst="parallelogram">
            <a:avLst>
              <a:gd name="adj" fmla="val 50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698257" y="2005499"/>
            <a:ext cx="9514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БЛАГОДАРИМ </a:t>
            </a:r>
          </a:p>
          <a:p>
            <a:pPr algn="ctr"/>
            <a:r>
              <a:rPr lang="ru-RU" sz="72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за </a:t>
            </a:r>
          </a:p>
          <a:p>
            <a:pPr algn="ctr"/>
            <a:r>
              <a:rPr lang="ru-RU" sz="7200" b="1" dirty="0" smtClean="0">
                <a:solidFill>
                  <a:srgbClr val="052427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ВНИМАНИЕ</a:t>
            </a:r>
            <a:endParaRPr lang="ru-RU" sz="7200" b="1" dirty="0">
              <a:solidFill>
                <a:srgbClr val="052427"/>
              </a:solidFill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5733" y="2236994"/>
            <a:ext cx="7554728" cy="7835704"/>
            <a:chOff x="9214090" y="-2104851"/>
            <a:chExt cx="12238796" cy="15241934"/>
          </a:xfrm>
        </p:grpSpPr>
        <p:sp>
          <p:nvSpPr>
            <p:cNvPr id="23" name="Шестиугольник 22"/>
            <p:cNvSpPr/>
            <p:nvPr/>
          </p:nvSpPr>
          <p:spPr>
            <a:xfrm>
              <a:off x="9214090" y="-2027573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Шестиугольник 31"/>
            <p:cNvSpPr/>
            <p:nvPr/>
          </p:nvSpPr>
          <p:spPr>
            <a:xfrm>
              <a:off x="11526740" y="-70883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/>
            <p:cNvSpPr/>
            <p:nvPr/>
          </p:nvSpPr>
          <p:spPr>
            <a:xfrm>
              <a:off x="16231234" y="-683472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13913913" y="700332"/>
              <a:ext cx="2790687" cy="2584016"/>
            </a:xfrm>
            <a:prstGeom prst="hexagon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11589254" y="2101064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11538345" y="2081384"/>
              <a:ext cx="7541818" cy="9691541"/>
            </a:xfrm>
            <a:custGeom>
              <a:avLst/>
              <a:gdLst>
                <a:gd name="connsiteX0" fmla="*/ 2968218 w 7541818"/>
                <a:gd name="connsiteY0" fmla="*/ 7107527 h 9691541"/>
                <a:gd name="connsiteX1" fmla="*/ 4466897 w 7541818"/>
                <a:gd name="connsiteY1" fmla="*/ 7107527 h 9691541"/>
                <a:gd name="connsiteX2" fmla="*/ 5112901 w 7541818"/>
                <a:gd name="connsiteY2" fmla="*/ 8399534 h 9691541"/>
                <a:gd name="connsiteX3" fmla="*/ 4466897 w 7541818"/>
                <a:gd name="connsiteY3" fmla="*/ 9691541 h 9691541"/>
                <a:gd name="connsiteX4" fmla="*/ 2968218 w 7541818"/>
                <a:gd name="connsiteY4" fmla="*/ 9691541 h 9691541"/>
                <a:gd name="connsiteX5" fmla="*/ 2322214 w 7541818"/>
                <a:gd name="connsiteY5" fmla="*/ 8399534 h 9691541"/>
                <a:gd name="connsiteX6" fmla="*/ 646004 w 7541818"/>
                <a:gd name="connsiteY6" fmla="*/ 5725796 h 9691541"/>
                <a:gd name="connsiteX7" fmla="*/ 2144683 w 7541818"/>
                <a:gd name="connsiteY7" fmla="*/ 5725796 h 9691541"/>
                <a:gd name="connsiteX8" fmla="*/ 2790687 w 7541818"/>
                <a:gd name="connsiteY8" fmla="*/ 7017803 h 9691541"/>
                <a:gd name="connsiteX9" fmla="*/ 2144683 w 7541818"/>
                <a:gd name="connsiteY9" fmla="*/ 8309810 h 9691541"/>
                <a:gd name="connsiteX10" fmla="*/ 646004 w 7541818"/>
                <a:gd name="connsiteY10" fmla="*/ 8309810 h 9691541"/>
                <a:gd name="connsiteX11" fmla="*/ 0 w 7541818"/>
                <a:gd name="connsiteY11" fmla="*/ 7017803 h 9691541"/>
                <a:gd name="connsiteX12" fmla="*/ 5397134 w 7541818"/>
                <a:gd name="connsiteY12" fmla="*/ 5672539 h 9691541"/>
                <a:gd name="connsiteX13" fmla="*/ 6895814 w 7541818"/>
                <a:gd name="connsiteY13" fmla="*/ 5672539 h 9691541"/>
                <a:gd name="connsiteX14" fmla="*/ 7541818 w 7541818"/>
                <a:gd name="connsiteY14" fmla="*/ 6964546 h 9691541"/>
                <a:gd name="connsiteX15" fmla="*/ 6895814 w 7541818"/>
                <a:gd name="connsiteY15" fmla="*/ 8256553 h 9691541"/>
                <a:gd name="connsiteX16" fmla="*/ 5397134 w 7541818"/>
                <a:gd name="connsiteY16" fmla="*/ 8256553 h 9691541"/>
                <a:gd name="connsiteX17" fmla="*/ 4751130 w 7541818"/>
                <a:gd name="connsiteY17" fmla="*/ 6964546 h 9691541"/>
                <a:gd name="connsiteX18" fmla="*/ 2997611 w 7541818"/>
                <a:gd name="connsiteY18" fmla="*/ 4333646 h 9691541"/>
                <a:gd name="connsiteX19" fmla="*/ 4496290 w 7541818"/>
                <a:gd name="connsiteY19" fmla="*/ 4333646 h 9691541"/>
                <a:gd name="connsiteX20" fmla="*/ 5142294 w 7541818"/>
                <a:gd name="connsiteY20" fmla="*/ 5625653 h 9691541"/>
                <a:gd name="connsiteX21" fmla="*/ 4496290 w 7541818"/>
                <a:gd name="connsiteY21" fmla="*/ 6917660 h 9691541"/>
                <a:gd name="connsiteX22" fmla="*/ 2997611 w 7541818"/>
                <a:gd name="connsiteY22" fmla="*/ 6917660 h 9691541"/>
                <a:gd name="connsiteX23" fmla="*/ 2351607 w 7541818"/>
                <a:gd name="connsiteY23" fmla="*/ 5625653 h 9691541"/>
                <a:gd name="connsiteX24" fmla="*/ 5397135 w 7541818"/>
                <a:gd name="connsiteY24" fmla="*/ 2893431 h 9691541"/>
                <a:gd name="connsiteX25" fmla="*/ 6895814 w 7541818"/>
                <a:gd name="connsiteY25" fmla="*/ 2893431 h 9691541"/>
                <a:gd name="connsiteX26" fmla="*/ 7541818 w 7541818"/>
                <a:gd name="connsiteY26" fmla="*/ 4185438 h 9691541"/>
                <a:gd name="connsiteX27" fmla="*/ 6895814 w 7541818"/>
                <a:gd name="connsiteY27" fmla="*/ 5477445 h 9691541"/>
                <a:gd name="connsiteX28" fmla="*/ 5397135 w 7541818"/>
                <a:gd name="connsiteY28" fmla="*/ 5477445 h 9691541"/>
                <a:gd name="connsiteX29" fmla="*/ 4751131 w 7541818"/>
                <a:gd name="connsiteY29" fmla="*/ 4185438 h 9691541"/>
                <a:gd name="connsiteX30" fmla="*/ 659523 w 7541818"/>
                <a:gd name="connsiteY30" fmla="*/ 2893431 h 9691541"/>
                <a:gd name="connsiteX31" fmla="*/ 2158202 w 7541818"/>
                <a:gd name="connsiteY31" fmla="*/ 2893431 h 9691541"/>
                <a:gd name="connsiteX32" fmla="*/ 2804206 w 7541818"/>
                <a:gd name="connsiteY32" fmla="*/ 4185438 h 9691541"/>
                <a:gd name="connsiteX33" fmla="*/ 2158202 w 7541818"/>
                <a:gd name="connsiteY33" fmla="*/ 5477445 h 9691541"/>
                <a:gd name="connsiteX34" fmla="*/ 659523 w 7541818"/>
                <a:gd name="connsiteY34" fmla="*/ 5477445 h 9691541"/>
                <a:gd name="connsiteX35" fmla="*/ 13519 w 7541818"/>
                <a:gd name="connsiteY35" fmla="*/ 4185438 h 9691541"/>
                <a:gd name="connsiteX36" fmla="*/ 3041225 w 7541818"/>
                <a:gd name="connsiteY36" fmla="*/ 1464472 h 9691541"/>
                <a:gd name="connsiteX37" fmla="*/ 4539904 w 7541818"/>
                <a:gd name="connsiteY37" fmla="*/ 1464472 h 9691541"/>
                <a:gd name="connsiteX38" fmla="*/ 5185908 w 7541818"/>
                <a:gd name="connsiteY38" fmla="*/ 2756478 h 9691541"/>
                <a:gd name="connsiteX39" fmla="*/ 4539904 w 7541818"/>
                <a:gd name="connsiteY39" fmla="*/ 4048485 h 9691541"/>
                <a:gd name="connsiteX40" fmla="*/ 3041225 w 7541818"/>
                <a:gd name="connsiteY40" fmla="*/ 4048485 h 9691541"/>
                <a:gd name="connsiteX41" fmla="*/ 2395221 w 7541818"/>
                <a:gd name="connsiteY41" fmla="*/ 2756478 h 9691541"/>
                <a:gd name="connsiteX42" fmla="*/ 5315232 w 7541818"/>
                <a:gd name="connsiteY42" fmla="*/ 0 h 9691541"/>
                <a:gd name="connsiteX43" fmla="*/ 6813910 w 7541818"/>
                <a:gd name="connsiteY43" fmla="*/ 0 h 9691541"/>
                <a:gd name="connsiteX44" fmla="*/ 7459914 w 7541818"/>
                <a:gd name="connsiteY44" fmla="*/ 1292007 h 9691541"/>
                <a:gd name="connsiteX45" fmla="*/ 6813910 w 7541818"/>
                <a:gd name="connsiteY45" fmla="*/ 2584014 h 9691541"/>
                <a:gd name="connsiteX46" fmla="*/ 5315232 w 7541818"/>
                <a:gd name="connsiteY46" fmla="*/ 2584014 h 9691541"/>
                <a:gd name="connsiteX47" fmla="*/ 4669228 w 7541818"/>
                <a:gd name="connsiteY47" fmla="*/ 1292007 h 96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41818" h="9691541">
                  <a:moveTo>
                    <a:pt x="2968218" y="7107527"/>
                  </a:moveTo>
                  <a:lnTo>
                    <a:pt x="4466897" y="7107527"/>
                  </a:lnTo>
                  <a:lnTo>
                    <a:pt x="5112901" y="8399534"/>
                  </a:lnTo>
                  <a:lnTo>
                    <a:pt x="4466897" y="9691541"/>
                  </a:lnTo>
                  <a:lnTo>
                    <a:pt x="2968218" y="9691541"/>
                  </a:lnTo>
                  <a:lnTo>
                    <a:pt x="2322214" y="8399534"/>
                  </a:lnTo>
                  <a:close/>
                  <a:moveTo>
                    <a:pt x="646004" y="5725796"/>
                  </a:moveTo>
                  <a:lnTo>
                    <a:pt x="2144683" y="5725796"/>
                  </a:lnTo>
                  <a:lnTo>
                    <a:pt x="2790687" y="7017803"/>
                  </a:lnTo>
                  <a:lnTo>
                    <a:pt x="2144683" y="8309810"/>
                  </a:lnTo>
                  <a:lnTo>
                    <a:pt x="646004" y="8309810"/>
                  </a:lnTo>
                  <a:lnTo>
                    <a:pt x="0" y="7017803"/>
                  </a:lnTo>
                  <a:close/>
                  <a:moveTo>
                    <a:pt x="5397134" y="5672539"/>
                  </a:moveTo>
                  <a:lnTo>
                    <a:pt x="6895814" y="5672539"/>
                  </a:lnTo>
                  <a:lnTo>
                    <a:pt x="7541818" y="6964546"/>
                  </a:lnTo>
                  <a:lnTo>
                    <a:pt x="6895814" y="8256553"/>
                  </a:lnTo>
                  <a:lnTo>
                    <a:pt x="5397134" y="8256553"/>
                  </a:lnTo>
                  <a:lnTo>
                    <a:pt x="4751130" y="6964546"/>
                  </a:lnTo>
                  <a:close/>
                  <a:moveTo>
                    <a:pt x="2997611" y="4333646"/>
                  </a:moveTo>
                  <a:lnTo>
                    <a:pt x="4496290" y="4333646"/>
                  </a:lnTo>
                  <a:lnTo>
                    <a:pt x="5142294" y="5625653"/>
                  </a:lnTo>
                  <a:lnTo>
                    <a:pt x="4496290" y="6917660"/>
                  </a:lnTo>
                  <a:lnTo>
                    <a:pt x="2997611" y="6917660"/>
                  </a:lnTo>
                  <a:lnTo>
                    <a:pt x="2351607" y="5625653"/>
                  </a:lnTo>
                  <a:close/>
                  <a:moveTo>
                    <a:pt x="5397135" y="2893431"/>
                  </a:moveTo>
                  <a:lnTo>
                    <a:pt x="6895814" y="2893431"/>
                  </a:lnTo>
                  <a:lnTo>
                    <a:pt x="7541818" y="4185438"/>
                  </a:lnTo>
                  <a:lnTo>
                    <a:pt x="6895814" y="5477445"/>
                  </a:lnTo>
                  <a:lnTo>
                    <a:pt x="5397135" y="5477445"/>
                  </a:lnTo>
                  <a:lnTo>
                    <a:pt x="4751131" y="4185438"/>
                  </a:lnTo>
                  <a:close/>
                  <a:moveTo>
                    <a:pt x="659523" y="2893431"/>
                  </a:moveTo>
                  <a:lnTo>
                    <a:pt x="2158202" y="2893431"/>
                  </a:lnTo>
                  <a:lnTo>
                    <a:pt x="2804206" y="4185438"/>
                  </a:lnTo>
                  <a:lnTo>
                    <a:pt x="2158202" y="5477445"/>
                  </a:lnTo>
                  <a:lnTo>
                    <a:pt x="659523" y="5477445"/>
                  </a:lnTo>
                  <a:lnTo>
                    <a:pt x="13519" y="4185438"/>
                  </a:lnTo>
                  <a:close/>
                  <a:moveTo>
                    <a:pt x="3041225" y="1464472"/>
                  </a:moveTo>
                  <a:lnTo>
                    <a:pt x="4539904" y="1464472"/>
                  </a:lnTo>
                  <a:lnTo>
                    <a:pt x="5185908" y="2756478"/>
                  </a:lnTo>
                  <a:lnTo>
                    <a:pt x="4539904" y="4048485"/>
                  </a:lnTo>
                  <a:lnTo>
                    <a:pt x="3041225" y="4048485"/>
                  </a:lnTo>
                  <a:lnTo>
                    <a:pt x="2395221" y="2756478"/>
                  </a:lnTo>
                  <a:close/>
                  <a:moveTo>
                    <a:pt x="5315232" y="0"/>
                  </a:moveTo>
                  <a:lnTo>
                    <a:pt x="6813910" y="0"/>
                  </a:lnTo>
                  <a:lnTo>
                    <a:pt x="7459914" y="1292007"/>
                  </a:lnTo>
                  <a:lnTo>
                    <a:pt x="6813910" y="2584014"/>
                  </a:lnTo>
                  <a:lnTo>
                    <a:pt x="5315232" y="2584014"/>
                  </a:lnTo>
                  <a:lnTo>
                    <a:pt x="4669228" y="1292007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5000" r="-57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9" name="Шестиугольник 58"/>
            <p:cNvSpPr/>
            <p:nvPr/>
          </p:nvSpPr>
          <p:spPr>
            <a:xfrm>
              <a:off x="9214090" y="767543"/>
              <a:ext cx="2790687" cy="2584016"/>
            </a:xfrm>
            <a:prstGeom prst="hexagon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Шестиугольник 60"/>
            <p:cNvSpPr/>
            <p:nvPr/>
          </p:nvSpPr>
          <p:spPr>
            <a:xfrm>
              <a:off x="13913910" y="-2104851"/>
              <a:ext cx="2790687" cy="2584016"/>
            </a:xfrm>
            <a:prstGeom prst="hexagon">
              <a:avLst/>
            </a:prstGeom>
            <a:solidFill>
              <a:srgbClr val="234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Шестиугольник 61"/>
            <p:cNvSpPr/>
            <p:nvPr/>
          </p:nvSpPr>
          <p:spPr>
            <a:xfrm>
              <a:off x="18554675" y="71722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Шестиугольник 62"/>
            <p:cNvSpPr/>
            <p:nvPr/>
          </p:nvSpPr>
          <p:spPr>
            <a:xfrm>
              <a:off x="18637822" y="3507446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Шестиугольник 63"/>
            <p:cNvSpPr/>
            <p:nvPr/>
          </p:nvSpPr>
          <p:spPr>
            <a:xfrm>
              <a:off x="16313194" y="10553067"/>
              <a:ext cx="2790687" cy="2584016"/>
            </a:xfrm>
            <a:prstGeom prst="hexagon">
              <a:avLst/>
            </a:prstGeom>
            <a:solidFill>
              <a:srgbClr val="005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Шестиугольник 64"/>
            <p:cNvSpPr/>
            <p:nvPr/>
          </p:nvSpPr>
          <p:spPr>
            <a:xfrm>
              <a:off x="18662199" y="6329556"/>
              <a:ext cx="2790687" cy="2584016"/>
            </a:xfrm>
            <a:prstGeom prst="hexagon">
              <a:avLst/>
            </a:prstGeom>
            <a:solidFill>
              <a:srgbClr val="234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Шестиугольник 65"/>
            <p:cNvSpPr/>
            <p:nvPr/>
          </p:nvSpPr>
          <p:spPr>
            <a:xfrm>
              <a:off x="18662199" y="9151666"/>
              <a:ext cx="2790687" cy="2584016"/>
            </a:xfrm>
            <a:prstGeom prst="hexagon">
              <a:avLst/>
            </a:prstGeom>
            <a:solidFill>
              <a:srgbClr val="E2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8" name="Picture 2" descr="Похожее изображение">
            <a:extLst>
              <a:ext uri="{FF2B5EF4-FFF2-40B4-BE49-F238E27FC236}">
                <a16:creationId xmlns:a16="http://schemas.microsoft.com/office/drawing/2014/main" xmlns="" id="{F047BA71-EACA-4988-9A69-9A220FDC8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3" y="256866"/>
            <a:ext cx="1188689" cy="118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-4320659" y="4883904"/>
            <a:ext cx="10691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НОРМАТИВНЫЕ ДОКУМЕНТЫ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20146" y="787683"/>
            <a:ext cx="72856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Приказ </a:t>
            </a:r>
            <a:r>
              <a:rPr lang="ru-RU" sz="4400" b="1" dirty="0" err="1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Минпросвещения</a:t>
            </a:r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России и </a:t>
            </a:r>
            <a:r>
              <a:rPr lang="ru-RU" sz="4400" b="1" dirty="0" err="1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Рособрнадзора</a:t>
            </a:r>
            <a:endParaRPr lang="ru-RU" sz="44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07.11.2018 № 189/1513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137014" y="432623"/>
            <a:ext cx="83881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порядок проведения ГИА </a:t>
            </a:r>
          </a:p>
          <a:p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 образовательным программам основного общего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137014" y="4114891"/>
            <a:ext cx="83575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рекомендации по организации </a:t>
            </a:r>
          </a:p>
          <a:p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 проведению итогового собеседования по русскому языку в </a:t>
            </a:r>
            <a:r>
              <a:rPr lang="ru-RU" sz="44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2022 </a:t>
            </a:r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году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137014" y="7337253"/>
            <a:ext cx="83881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</a:t>
            </a:r>
            <a:r>
              <a:rPr lang="ru-RU" sz="44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б утверждении Порядка проведении </a:t>
            </a:r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итогового </a:t>
            </a:r>
          </a:p>
          <a:p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собеседования по русскому языку в Краснодарском </a:t>
            </a:r>
            <a:r>
              <a:rPr lang="ru-RU" sz="44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крае </a:t>
            </a:r>
            <a:endParaRPr lang="ru-RU" sz="4400" b="1" dirty="0">
              <a:solidFill>
                <a:srgbClr val="018ABE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</a:t>
            </a:r>
            <a:r>
              <a:rPr lang="ru-RU" sz="4400" b="1" dirty="0" smtClean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2022 </a:t>
            </a:r>
            <a:r>
              <a:rPr lang="ru-RU" sz="4400" b="1" dirty="0">
                <a:solidFill>
                  <a:srgbClr val="018ABE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году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20146" y="4631855"/>
            <a:ext cx="72856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Письмо </a:t>
            </a:r>
            <a:r>
              <a:rPr lang="ru-RU" sz="4400" b="1" dirty="0" err="1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Рособрнадзора</a:t>
            </a:r>
            <a:endParaRPr lang="ru-RU" sz="44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</a:t>
            </a:r>
            <a:r>
              <a:rPr lang="ru-RU" sz="44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30.11.2021</a:t>
            </a:r>
            <a:endParaRPr lang="ru-RU" sz="44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0145" y="8137473"/>
            <a:ext cx="73931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Приказ </a:t>
            </a:r>
            <a:r>
              <a:rPr lang="ru-RU" sz="4400" b="1" dirty="0" err="1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МОНиМП</a:t>
            </a:r>
            <a:r>
              <a:rPr lang="ru-RU" sz="4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 КК </a:t>
            </a:r>
          </a:p>
          <a:p>
            <a:endParaRPr lang="ru-RU" sz="44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Арка 34"/>
          <p:cNvSpPr/>
          <p:nvPr/>
        </p:nvSpPr>
        <p:spPr>
          <a:xfrm rot="16200000">
            <a:off x="1778827" y="140900"/>
            <a:ext cx="3405239" cy="3417224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 rot="16200000">
            <a:off x="1778828" y="3646518"/>
            <a:ext cx="3405239" cy="3417224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Арка 27"/>
          <p:cNvSpPr/>
          <p:nvPr/>
        </p:nvSpPr>
        <p:spPr>
          <a:xfrm rot="16200000">
            <a:off x="1778828" y="7152135"/>
            <a:ext cx="3405239" cy="3417224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Группа 117"/>
          <p:cNvGrpSpPr/>
          <p:nvPr/>
        </p:nvGrpSpPr>
        <p:grpSpPr>
          <a:xfrm>
            <a:off x="101899" y="8086926"/>
            <a:ext cx="18874329" cy="2181973"/>
            <a:chOff x="-2" y="13517391"/>
            <a:chExt cx="21592213" cy="2804192"/>
          </a:xfrm>
          <a:solidFill>
            <a:srgbClr val="E2F3FB"/>
          </a:solidFill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xmlns="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2"/>
              <a:ext cx="21592213" cy="2804191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0" name="Прямоугольный треугольник 119"/>
            <p:cNvSpPr/>
            <p:nvPr/>
          </p:nvSpPr>
          <p:spPr>
            <a:xfrm>
              <a:off x="3850" y="13517391"/>
              <a:ext cx="2758374" cy="28041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46993" y="5359901"/>
            <a:ext cx="19129825" cy="1748480"/>
            <a:chOff x="-2" y="13517391"/>
            <a:chExt cx="21833957" cy="3576696"/>
          </a:xfrm>
          <a:solidFill>
            <a:srgbClr val="E2F3FB"/>
          </a:solidFill>
        </p:grpSpPr>
        <p:sp>
          <p:nvSpPr>
            <p:cNvPr id="116" name="Freeform 5">
              <a:extLst>
                <a:ext uri="{FF2B5EF4-FFF2-40B4-BE49-F238E27FC236}">
                  <a16:creationId xmlns:a16="http://schemas.microsoft.com/office/drawing/2014/main" xmlns="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1"/>
              <a:ext cx="21833957" cy="3576696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7" name="Прямоугольный треугольник 116"/>
            <p:cNvSpPr/>
            <p:nvPr/>
          </p:nvSpPr>
          <p:spPr>
            <a:xfrm>
              <a:off x="3850" y="13517391"/>
              <a:ext cx="2758374" cy="35766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25437" y="2806685"/>
            <a:ext cx="18874329" cy="876209"/>
            <a:chOff x="-2" y="13517391"/>
            <a:chExt cx="21592213" cy="3576696"/>
          </a:xfrm>
          <a:solidFill>
            <a:srgbClr val="E2F3FB"/>
          </a:solidFill>
        </p:grpSpPr>
        <p:sp>
          <p:nvSpPr>
            <p:cNvPr id="107" name="Freeform 5">
              <a:extLst>
                <a:ext uri="{FF2B5EF4-FFF2-40B4-BE49-F238E27FC236}">
                  <a16:creationId xmlns:a16="http://schemas.microsoft.com/office/drawing/2014/main" xmlns="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1"/>
              <a:ext cx="21592213" cy="3576696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08" name="Прямоугольный треугольник 107"/>
            <p:cNvSpPr/>
            <p:nvPr/>
          </p:nvSpPr>
          <p:spPr>
            <a:xfrm>
              <a:off x="3850" y="13517391"/>
              <a:ext cx="2758374" cy="35766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46994" y="3915188"/>
            <a:ext cx="18874329" cy="876209"/>
            <a:chOff x="-2" y="13517391"/>
            <a:chExt cx="21592213" cy="3576696"/>
          </a:xfrm>
          <a:solidFill>
            <a:srgbClr val="E2F3FB"/>
          </a:solidFill>
        </p:grpSpPr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xmlns="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1"/>
              <a:ext cx="21592213" cy="3576696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1" name="Прямоугольный треугольник 110"/>
            <p:cNvSpPr/>
            <p:nvPr/>
          </p:nvSpPr>
          <p:spPr>
            <a:xfrm>
              <a:off x="3850" y="13517391"/>
              <a:ext cx="2758374" cy="35766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3367" y="1573067"/>
            <a:ext cx="18874329" cy="876209"/>
            <a:chOff x="-2" y="13517391"/>
            <a:chExt cx="21592213" cy="3576696"/>
          </a:xfrm>
          <a:solidFill>
            <a:srgbClr val="E2F3FB"/>
          </a:solidFill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xmlns="" id="{0D1BAABD-85AC-4713-8DE8-8E9C8B20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13517391"/>
              <a:ext cx="21592213" cy="3576696"/>
            </a:xfrm>
            <a:custGeom>
              <a:avLst/>
              <a:gdLst/>
              <a:ahLst/>
              <a:cxnLst>
                <a:cxn ang="0">
                  <a:pos x="1756" y="356"/>
                </a:cxn>
                <a:cxn ang="0">
                  <a:pos x="228" y="356"/>
                </a:cxn>
                <a:cxn ang="0">
                  <a:pos x="0" y="0"/>
                </a:cxn>
                <a:cxn ang="0">
                  <a:pos x="1761" y="0"/>
                </a:cxn>
                <a:cxn ang="0">
                  <a:pos x="1890" y="185"/>
                </a:cxn>
                <a:cxn ang="0">
                  <a:pos x="1756" y="356"/>
                </a:cxn>
              </a:cxnLst>
              <a:rect l="0" t="0" r="r" b="b"/>
              <a:pathLst>
                <a:path w="1890" h="356">
                  <a:moveTo>
                    <a:pt x="1756" y="356"/>
                  </a:moveTo>
                  <a:lnTo>
                    <a:pt x="228" y="356"/>
                  </a:lnTo>
                  <a:lnTo>
                    <a:pt x="0" y="0"/>
                  </a:lnTo>
                  <a:lnTo>
                    <a:pt x="1761" y="0"/>
                  </a:lnTo>
                  <a:lnTo>
                    <a:pt x="1890" y="185"/>
                  </a:lnTo>
                  <a:lnTo>
                    <a:pt x="1756" y="3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1122" tIns="35561" rIns="71122" bIns="35561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05" name="Прямоугольный треугольник 104"/>
            <p:cNvSpPr/>
            <p:nvPr/>
          </p:nvSpPr>
          <p:spPr>
            <a:xfrm>
              <a:off x="3850" y="13517391"/>
              <a:ext cx="2758374" cy="357669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-18637766" y="4219833"/>
            <a:ext cx="6031962" cy="10621670"/>
            <a:chOff x="18990128" y="4349297"/>
            <a:chExt cx="12529421" cy="25370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Прямоугольник 60"/>
            <p:cNvSpPr/>
            <p:nvPr/>
          </p:nvSpPr>
          <p:spPr>
            <a:xfrm>
              <a:off x="19300368" y="5245592"/>
              <a:ext cx="12219181" cy="4129439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18990128" y="4349297"/>
              <a:ext cx="620486" cy="25370224"/>
              <a:chOff x="18990128" y="4349297"/>
              <a:chExt cx="620486" cy="25370224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 flipH="1">
                <a:off x="19291257" y="4931230"/>
                <a:ext cx="9115" cy="24788291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Блок-схема: узел 63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5" name="Прямоугольник 64"/>
          <p:cNvSpPr/>
          <p:nvPr/>
        </p:nvSpPr>
        <p:spPr>
          <a:xfrm>
            <a:off x="157369" y="2827476"/>
            <a:ext cx="18653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Ведется </a:t>
            </a:r>
            <a:r>
              <a:rPr lang="ru-RU" sz="4400" b="1" u="sng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персональная</a:t>
            </a:r>
            <a:r>
              <a:rPr lang="ru-RU" sz="44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 </a:t>
            </a:r>
            <a:r>
              <a:rPr lang="ru-RU" sz="4400" b="1" dirty="0" smtClean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аудио и видео запись </a:t>
            </a:r>
            <a:r>
              <a:rPr lang="ru-RU" sz="44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ответов участников 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-19280751" y="1375375"/>
            <a:ext cx="6031962" cy="8814927"/>
            <a:chOff x="18990128" y="4349297"/>
            <a:chExt cx="12529421" cy="210547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Прямоугольник 52"/>
            <p:cNvSpPr/>
            <p:nvPr/>
          </p:nvSpPr>
          <p:spPr>
            <a:xfrm>
              <a:off x="19300368" y="5245595"/>
              <a:ext cx="12219181" cy="3334979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18990128" y="4349297"/>
              <a:ext cx="620486" cy="21054756"/>
              <a:chOff x="18990128" y="4349297"/>
              <a:chExt cx="620486" cy="21054756"/>
            </a:xfrm>
          </p:grpSpPr>
          <p:cxnSp>
            <p:nvCxnSpPr>
              <p:cNvPr id="55" name="Прямая соединительная линия 54"/>
              <p:cNvCxnSpPr/>
              <p:nvPr/>
            </p:nvCxnSpPr>
            <p:spPr>
              <a:xfrm flipH="1">
                <a:off x="19300368" y="4931230"/>
                <a:ext cx="4" cy="20472823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Блок-схема: узел 55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-15499607" y="2241242"/>
            <a:ext cx="7618535" cy="7596035"/>
            <a:chOff x="-2017834" y="3113109"/>
            <a:chExt cx="15122769" cy="1090221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-2017834" y="3113109"/>
              <a:ext cx="14067694" cy="1693513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/>
            <p:cNvSpPr/>
            <p:nvPr/>
          </p:nvSpPr>
          <p:spPr>
            <a:xfrm>
              <a:off x="5297364" y="4806622"/>
              <a:ext cx="6752493" cy="5621689"/>
            </a:xfrm>
            <a:prstGeom prst="parallelogram">
              <a:avLst>
                <a:gd name="adj" fmla="val 75685"/>
              </a:avLst>
            </a:prstGeom>
            <a:solidFill>
              <a:srgbClr val="018A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/>
            <p:cNvSpPr/>
            <p:nvPr/>
          </p:nvSpPr>
          <p:spPr>
            <a:xfrm rot="10800000" flipH="1">
              <a:off x="5297364" y="10428311"/>
              <a:ext cx="7807571" cy="3587015"/>
            </a:xfrm>
            <a:prstGeom prst="parallelogram">
              <a:avLst>
                <a:gd name="adj" fmla="val 124745"/>
              </a:avLst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7327" y="362366"/>
            <a:ext cx="15284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ОСОБЕННОСТИ ИТОГОВОГО СОБЕСЕДОВАНИЯ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9129" y="16961581"/>
            <a:ext cx="1530036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333F50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-16611416" y="-5730605"/>
            <a:ext cx="6031962" cy="6013414"/>
            <a:chOff x="18990128" y="4349297"/>
            <a:chExt cx="12529421" cy="143632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" name="Прямоугольник 47"/>
            <p:cNvSpPr/>
            <p:nvPr/>
          </p:nvSpPr>
          <p:spPr>
            <a:xfrm>
              <a:off x="19300368" y="5245592"/>
              <a:ext cx="12219181" cy="6510662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8990128" y="4349297"/>
              <a:ext cx="620486" cy="14363246"/>
              <a:chOff x="18990128" y="4349297"/>
              <a:chExt cx="620486" cy="14363246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9300371" y="4931229"/>
                <a:ext cx="0" cy="13781314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Блок-схема: узел 50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5" name="Прямоугольник 44"/>
          <p:cNvSpPr/>
          <p:nvPr/>
        </p:nvSpPr>
        <p:spPr>
          <a:xfrm>
            <a:off x="194528" y="8416266"/>
            <a:ext cx="180429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связи с сохранением неблагоприятной эпидемиологической ситуации ИС может пройти </a:t>
            </a:r>
            <a:r>
              <a:rPr lang="ru-RU" sz="4300" b="1" u="sng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 дистанционной форме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3741" y="4033231"/>
            <a:ext cx="18653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Задания для собеседования получать на сайте ЦОКО в день проведения ИС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-23266241" y="-4610789"/>
            <a:ext cx="6031962" cy="10621670"/>
            <a:chOff x="18990128" y="4349297"/>
            <a:chExt cx="12529421" cy="25370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Прямоугольник 79"/>
            <p:cNvSpPr/>
            <p:nvPr/>
          </p:nvSpPr>
          <p:spPr>
            <a:xfrm>
              <a:off x="19300368" y="5245592"/>
              <a:ext cx="12219181" cy="2578612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1" name="Группа 80"/>
            <p:cNvGrpSpPr/>
            <p:nvPr/>
          </p:nvGrpSpPr>
          <p:grpSpPr>
            <a:xfrm>
              <a:off x="18990128" y="4349297"/>
              <a:ext cx="620486" cy="25370224"/>
              <a:chOff x="18990128" y="4349297"/>
              <a:chExt cx="620486" cy="25370224"/>
            </a:xfrm>
          </p:grpSpPr>
          <p:cxnSp>
            <p:nvCxnSpPr>
              <p:cNvPr id="82" name="Прямая соединительная линия 81"/>
              <p:cNvCxnSpPr/>
              <p:nvPr/>
            </p:nvCxnSpPr>
            <p:spPr>
              <a:xfrm flipH="1">
                <a:off x="19291257" y="4931230"/>
                <a:ext cx="9115" cy="24788291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Блок-схема: узел 82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8" name="Прямоугольник 77"/>
          <p:cNvSpPr/>
          <p:nvPr/>
        </p:nvSpPr>
        <p:spPr>
          <a:xfrm>
            <a:off x="157369" y="1635152"/>
            <a:ext cx="179207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Печать КИМ производится в черно-белом формате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-17540910" y="9421201"/>
            <a:ext cx="6031962" cy="6013414"/>
            <a:chOff x="18990128" y="4349297"/>
            <a:chExt cx="12529421" cy="143632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Прямоугольник 71"/>
            <p:cNvSpPr/>
            <p:nvPr/>
          </p:nvSpPr>
          <p:spPr>
            <a:xfrm>
              <a:off x="19300368" y="5427598"/>
              <a:ext cx="12219181" cy="6518879"/>
            </a:xfrm>
            <a:prstGeom prst="rect">
              <a:avLst/>
            </a:prstGeom>
            <a:solidFill>
              <a:srgbClr val="02B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18990128" y="4349297"/>
              <a:ext cx="620486" cy="14363246"/>
              <a:chOff x="18990128" y="4349297"/>
              <a:chExt cx="620486" cy="14363246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19300371" y="4931229"/>
                <a:ext cx="0" cy="13781314"/>
              </a:xfrm>
              <a:prstGeom prst="line">
                <a:avLst/>
              </a:prstGeom>
              <a:ln w="2159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Блок-схема: узел 74"/>
              <p:cNvSpPr/>
              <p:nvPr/>
            </p:nvSpPr>
            <p:spPr>
              <a:xfrm>
                <a:off x="18990128" y="4349297"/>
                <a:ext cx="620486" cy="620486"/>
              </a:xfrm>
              <a:prstGeom prst="flowChartConnector">
                <a:avLst/>
              </a:prstGeom>
              <a:solidFill>
                <a:srgbClr val="E1CD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6" name="Прямоугольник 75"/>
          <p:cNvSpPr/>
          <p:nvPr/>
        </p:nvSpPr>
        <p:spPr>
          <a:xfrm>
            <a:off x="157369" y="5403938"/>
            <a:ext cx="1889818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Участники с ТНР, глухие и поздно-оглохшие могут выполнять задания письменно и самостоятельно распределять время между заданиями </a:t>
            </a:r>
            <a:r>
              <a:rPr lang="ru-RU" sz="4000" b="1" dirty="0">
                <a:solidFill>
                  <a:srgbClr val="333F5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(45 мин.)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8D1329F-614C-4265-B1CE-838983FEC3FF}"/>
              </a:ext>
            </a:extLst>
          </p:cNvPr>
          <p:cNvSpPr txBox="1"/>
          <p:nvPr/>
        </p:nvSpPr>
        <p:spPr>
          <a:xfrm>
            <a:off x="194528" y="7243511"/>
            <a:ext cx="1666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5757"/>
                </a:solidFill>
              </a:rPr>
              <a:t>новое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4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384" y="486366"/>
            <a:ext cx="8400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ОСОБЕННОСТИ ИС-9 </a:t>
            </a:r>
          </a:p>
          <a:p>
            <a:r>
              <a:rPr lang="ru-RU" sz="48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ДЛЯ УЧАСТНИКОВ С ОВЗ, ДЕТЕЙ-ИНВАЛИДОВ </a:t>
            </a:r>
          </a:p>
          <a:p>
            <a:r>
              <a:rPr lang="ru-RU" sz="48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И ИНВАЛИДОВ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8448" y="2627478"/>
            <a:ext cx="535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ГЛУХИЕ, ПОЗДНООГЛОХШИЕ</a:t>
            </a:r>
          </a:p>
          <a:p>
            <a:pPr algn="ctr"/>
            <a:r>
              <a:rPr lang="ru-RU" sz="2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(НЕ </a:t>
            </a:r>
            <a:r>
              <a:rPr lang="ru-RU" sz="24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ВЛАДЕЮЩИЕ </a:t>
            </a:r>
            <a:r>
              <a:rPr lang="ru-RU" sz="2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СУРДОПЕРЕВОДОМ)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64502" y="2571022"/>
            <a:ext cx="3851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УЧАСТНИКИ С ТЯЖЕЛЫМИ НАРУШЕНИЯМИ РЕЧИ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05698" y="611908"/>
            <a:ext cx="7491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участники с ОВЗ самостоятельно </a:t>
            </a:r>
          </a:p>
          <a:p>
            <a:r>
              <a:rPr lang="ru-RU" sz="32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распределяют время, отведенное на ИС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2384" y="4076105"/>
            <a:ext cx="7433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снижение порога баллов для зачета </a:t>
            </a:r>
          </a:p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 изменение системы выставления баллов в зависимости от характера заболевания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8192" y="6953565"/>
            <a:ext cx="512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основанием является рекомендация ПМПК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775346" y="3851461"/>
            <a:ext cx="10449120" cy="1459755"/>
            <a:chOff x="6120470" y="8538766"/>
            <a:chExt cx="10449120" cy="145975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189838" y="8538766"/>
              <a:ext cx="10379752" cy="1152864"/>
              <a:chOff x="6456538" y="6788798"/>
              <a:chExt cx="10379752" cy="1152864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11830171" y="7369868"/>
                <a:ext cx="1547860" cy="317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Группа 9"/>
              <p:cNvGrpSpPr/>
              <p:nvPr/>
            </p:nvGrpSpPr>
            <p:grpSpPr>
              <a:xfrm>
                <a:off x="6456538" y="6967706"/>
                <a:ext cx="2397971" cy="810683"/>
                <a:chOff x="7960158" y="5096240"/>
                <a:chExt cx="2397971" cy="810683"/>
              </a:xfrm>
            </p:grpSpPr>
            <p:sp>
              <p:nvSpPr>
                <p:cNvPr id="31" name="Блок-схема: узел 30"/>
                <p:cNvSpPr/>
                <p:nvPr/>
              </p:nvSpPr>
              <p:spPr>
                <a:xfrm>
                  <a:off x="7960158" y="5096240"/>
                  <a:ext cx="866775" cy="810683"/>
                </a:xfrm>
                <a:prstGeom prst="flowChartConnector">
                  <a:avLst/>
                </a:prstGeom>
                <a:solidFill>
                  <a:srgbClr val="02B9F3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anklin Gothic Demi Cond" panose="020B0706030402020204" pitchFamily="34" charset="0"/>
                    </a:rPr>
                    <a:t>1</a:t>
                  </a:r>
                </a:p>
              </p:txBody>
            </p: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 flipV="1">
                  <a:off x="8810269" y="5501581"/>
                  <a:ext cx="1547860" cy="31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Полилиния 45"/>
              <p:cNvSpPr/>
              <p:nvPr/>
            </p:nvSpPr>
            <p:spPr>
              <a:xfrm>
                <a:off x="8532232" y="6804431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13367678" y="6788798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120470" y="9475301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чтение текста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324361" y="8623989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прочтение текста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24361" y="9119192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>
                  <a:solidFill>
                    <a:srgbClr val="02B9F3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без оценивания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288312" y="8612165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прочтение текста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288312" y="9107368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>
                  <a:solidFill>
                    <a:srgbClr val="02B9F3"/>
                  </a:solidFill>
                  <a:ea typeface="Roboto Thin" panose="02000000000000000000" pitchFamily="2" charset="0"/>
                  <a:cs typeface="Roboto Thin" panose="02000000000000000000" pitchFamily="2" charset="0"/>
                </a:rPr>
                <a:t>без оценивания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775346" y="5295709"/>
            <a:ext cx="10449120" cy="1594791"/>
            <a:chOff x="6120470" y="8538766"/>
            <a:chExt cx="10449120" cy="1594791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189838" y="8538766"/>
              <a:ext cx="10379752" cy="1152864"/>
              <a:chOff x="6456538" y="6788798"/>
              <a:chExt cx="10379752" cy="1152864"/>
            </a:xfrm>
          </p:grpSpPr>
          <p:cxnSp>
            <p:nvCxnSpPr>
              <p:cNvPr id="64" name="Прямая соединительная линия 63"/>
              <p:cNvCxnSpPr/>
              <p:nvPr/>
            </p:nvCxnSpPr>
            <p:spPr>
              <a:xfrm flipV="1">
                <a:off x="11830171" y="7369868"/>
                <a:ext cx="1547860" cy="317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Группа 64"/>
              <p:cNvGrpSpPr/>
              <p:nvPr/>
            </p:nvGrpSpPr>
            <p:grpSpPr>
              <a:xfrm>
                <a:off x="6456538" y="6967706"/>
                <a:ext cx="2397971" cy="810683"/>
                <a:chOff x="7960158" y="5096240"/>
                <a:chExt cx="2397971" cy="810683"/>
              </a:xfrm>
            </p:grpSpPr>
            <p:sp>
              <p:nvSpPr>
                <p:cNvPr id="68" name="Блок-схема: узел 67"/>
                <p:cNvSpPr/>
                <p:nvPr/>
              </p:nvSpPr>
              <p:spPr>
                <a:xfrm>
                  <a:off x="7960158" y="5096240"/>
                  <a:ext cx="866775" cy="810683"/>
                </a:xfrm>
                <a:prstGeom prst="flowChartConnector">
                  <a:avLst/>
                </a:prstGeom>
                <a:solidFill>
                  <a:srgbClr val="02B9F3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anklin Gothic Demi Cond" panose="020B0706030402020204" pitchFamily="34" charset="0"/>
                    </a:rPr>
                    <a:t>2</a:t>
                  </a:r>
                </a:p>
              </p:txBody>
            </p: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flipV="1">
                  <a:off x="8810269" y="5501581"/>
                  <a:ext cx="1547860" cy="31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Полилиния 65"/>
              <p:cNvSpPr/>
              <p:nvPr/>
            </p:nvSpPr>
            <p:spPr>
              <a:xfrm>
                <a:off x="8532232" y="6804431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13367678" y="6788798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6120470" y="9610337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пересказ текста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329806" y="8673379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пересказ в письменной форме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24361" y="9214698"/>
              <a:ext cx="326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800" i="1" dirty="0">
                <a:solidFill>
                  <a:srgbClr val="02B9F3"/>
                </a:solidFill>
                <a:latin typeface="Franklin Gothic Demi Cond" panose="020B0706030402020204" pitchFamily="34" charset="0"/>
                <a:ea typeface="Roboto Thin" panose="02000000000000000000" pitchFamily="2" charset="0"/>
                <a:cs typeface="Roboto Thin" panose="02000000000000000000" pitchFamily="2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226412" y="8697602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пересказ в письменной форме 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7775346" y="6825376"/>
            <a:ext cx="10449120" cy="1459755"/>
            <a:chOff x="6120470" y="8538766"/>
            <a:chExt cx="10449120" cy="1459755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6189838" y="8538766"/>
              <a:ext cx="10379752" cy="1152864"/>
              <a:chOff x="6456538" y="6788798"/>
              <a:chExt cx="10379752" cy="1152864"/>
            </a:xfrm>
          </p:grpSpPr>
          <p:cxnSp>
            <p:nvCxnSpPr>
              <p:cNvPr id="77" name="Прямая соединительная линия 76"/>
              <p:cNvCxnSpPr/>
              <p:nvPr/>
            </p:nvCxnSpPr>
            <p:spPr>
              <a:xfrm flipV="1">
                <a:off x="11830171" y="7369868"/>
                <a:ext cx="1547860" cy="317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Группа 77"/>
              <p:cNvGrpSpPr/>
              <p:nvPr/>
            </p:nvGrpSpPr>
            <p:grpSpPr>
              <a:xfrm>
                <a:off x="6456538" y="6967706"/>
                <a:ext cx="2397971" cy="810683"/>
                <a:chOff x="7960158" y="5096240"/>
                <a:chExt cx="2397971" cy="810683"/>
              </a:xfrm>
            </p:grpSpPr>
            <p:sp>
              <p:nvSpPr>
                <p:cNvPr id="81" name="Блок-схема: узел 80"/>
                <p:cNvSpPr/>
                <p:nvPr/>
              </p:nvSpPr>
              <p:spPr>
                <a:xfrm>
                  <a:off x="7960158" y="5096240"/>
                  <a:ext cx="866775" cy="810683"/>
                </a:xfrm>
                <a:prstGeom prst="flowChartConnector">
                  <a:avLst/>
                </a:prstGeom>
                <a:solidFill>
                  <a:srgbClr val="02B9F3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anklin Gothic Demi Cond" panose="020B0706030402020204" pitchFamily="34" charset="0"/>
                    </a:rPr>
                    <a:t>3</a:t>
                  </a:r>
                </a:p>
              </p:txBody>
            </p: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 flipV="1">
                  <a:off x="8810269" y="5501581"/>
                  <a:ext cx="1547860" cy="31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Полилиния 78"/>
              <p:cNvSpPr/>
              <p:nvPr/>
            </p:nvSpPr>
            <p:spPr>
              <a:xfrm>
                <a:off x="8532232" y="6804431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13367678" y="6788798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120470" y="9475301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монолог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324361" y="8623989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монолог в письменной форме 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3226411" y="8666955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монолог в письменной форме 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7775346" y="8266431"/>
            <a:ext cx="10449120" cy="1459755"/>
            <a:chOff x="6120470" y="8538766"/>
            <a:chExt cx="10449120" cy="1459755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6189838" y="8538766"/>
              <a:ext cx="10379752" cy="1152864"/>
              <a:chOff x="6456538" y="6788798"/>
              <a:chExt cx="10379752" cy="1152864"/>
            </a:xfrm>
          </p:grpSpPr>
          <p:cxnSp>
            <p:nvCxnSpPr>
              <p:cNvPr id="90" name="Прямая соединительная линия 89"/>
              <p:cNvCxnSpPr/>
              <p:nvPr/>
            </p:nvCxnSpPr>
            <p:spPr>
              <a:xfrm flipV="1">
                <a:off x="11830171" y="7369868"/>
                <a:ext cx="1547860" cy="317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Группа 90"/>
              <p:cNvGrpSpPr/>
              <p:nvPr/>
            </p:nvGrpSpPr>
            <p:grpSpPr>
              <a:xfrm>
                <a:off x="6456538" y="6967706"/>
                <a:ext cx="2397971" cy="810683"/>
                <a:chOff x="7960158" y="5096240"/>
                <a:chExt cx="2397971" cy="810683"/>
              </a:xfrm>
            </p:grpSpPr>
            <p:sp>
              <p:nvSpPr>
                <p:cNvPr id="94" name="Блок-схема: узел 93"/>
                <p:cNvSpPr/>
                <p:nvPr/>
              </p:nvSpPr>
              <p:spPr>
                <a:xfrm>
                  <a:off x="7960158" y="5096240"/>
                  <a:ext cx="866775" cy="810683"/>
                </a:xfrm>
                <a:prstGeom prst="flowChartConnector">
                  <a:avLst/>
                </a:prstGeom>
                <a:solidFill>
                  <a:srgbClr val="02B9F3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Franklin Gothic Demi Cond" panose="020B0706030402020204" pitchFamily="34" charset="0"/>
                    </a:rPr>
                    <a:t>4</a:t>
                  </a:r>
                </a:p>
              </p:txBody>
            </p: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 flipV="1">
                  <a:off x="8810269" y="5501581"/>
                  <a:ext cx="1547860" cy="3178"/>
                </a:xfrm>
                <a:prstGeom prst="line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Полилиния 91"/>
              <p:cNvSpPr/>
              <p:nvPr/>
            </p:nvSpPr>
            <p:spPr>
              <a:xfrm>
                <a:off x="8532232" y="6804431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>
                <a:off x="13367678" y="6788798"/>
                <a:ext cx="3468612" cy="1137231"/>
              </a:xfrm>
              <a:custGeom>
                <a:avLst/>
                <a:gdLst>
                  <a:gd name="connsiteX0" fmla="*/ 3956215 w 4524214"/>
                  <a:gd name="connsiteY0" fmla="*/ 0 h 1137231"/>
                  <a:gd name="connsiteX1" fmla="*/ 4524214 w 4524214"/>
                  <a:gd name="connsiteY1" fmla="*/ 568615 h 1137231"/>
                  <a:gd name="connsiteX2" fmla="*/ 3956215 w 4524214"/>
                  <a:gd name="connsiteY2" fmla="*/ 1137230 h 1137231"/>
                  <a:gd name="connsiteX3" fmla="*/ 3912161 w 4524214"/>
                  <a:gd name="connsiteY3" fmla="*/ 1132784 h 1137231"/>
                  <a:gd name="connsiteX4" fmla="*/ 3912161 w 4524214"/>
                  <a:gd name="connsiteY4" fmla="*/ 1137230 h 1137231"/>
                  <a:gd name="connsiteX5" fmla="*/ 568009 w 4524214"/>
                  <a:gd name="connsiteY5" fmla="*/ 1137230 h 1137231"/>
                  <a:gd name="connsiteX6" fmla="*/ 567999 w 4524214"/>
                  <a:gd name="connsiteY6" fmla="*/ 1137231 h 1137231"/>
                  <a:gd name="connsiteX7" fmla="*/ 567989 w 4524214"/>
                  <a:gd name="connsiteY7" fmla="*/ 1137230 h 1137231"/>
                  <a:gd name="connsiteX8" fmla="*/ 542540 w 4524214"/>
                  <a:gd name="connsiteY8" fmla="*/ 1137230 h 1137231"/>
                  <a:gd name="connsiteX9" fmla="*/ 542540 w 4524214"/>
                  <a:gd name="connsiteY9" fmla="*/ 1134662 h 1137231"/>
                  <a:gd name="connsiteX10" fmla="*/ 453528 w 4524214"/>
                  <a:gd name="connsiteY10" fmla="*/ 1125679 h 1137231"/>
                  <a:gd name="connsiteX11" fmla="*/ 0 w 4524214"/>
                  <a:gd name="connsiteY11" fmla="*/ 568616 h 1137231"/>
                  <a:gd name="connsiteX12" fmla="*/ 453528 w 4524214"/>
                  <a:gd name="connsiteY12" fmla="*/ 11554 h 1137231"/>
                  <a:gd name="connsiteX13" fmla="*/ 542540 w 4524214"/>
                  <a:gd name="connsiteY13" fmla="*/ 2571 h 1137231"/>
                  <a:gd name="connsiteX14" fmla="*/ 542540 w 4524214"/>
                  <a:gd name="connsiteY14" fmla="*/ 1 h 1137231"/>
                  <a:gd name="connsiteX15" fmla="*/ 567999 w 4524214"/>
                  <a:gd name="connsiteY15" fmla="*/ 1 h 1137231"/>
                  <a:gd name="connsiteX16" fmla="*/ 3912161 w 4524214"/>
                  <a:gd name="connsiteY16" fmla="*/ 1 h 1137231"/>
                  <a:gd name="connsiteX17" fmla="*/ 3912161 w 4524214"/>
                  <a:gd name="connsiteY17" fmla="*/ 4446 h 1137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24214" h="1137231">
                    <a:moveTo>
                      <a:pt x="3956215" y="0"/>
                    </a:moveTo>
                    <a:cubicBezTo>
                      <a:pt x="4269912" y="0"/>
                      <a:pt x="4524214" y="254578"/>
                      <a:pt x="4524214" y="568615"/>
                    </a:cubicBezTo>
                    <a:cubicBezTo>
                      <a:pt x="4524214" y="882652"/>
                      <a:pt x="4269912" y="1137230"/>
                      <a:pt x="3956215" y="1137230"/>
                    </a:cubicBezTo>
                    <a:lnTo>
                      <a:pt x="3912161" y="1132784"/>
                    </a:lnTo>
                    <a:lnTo>
                      <a:pt x="3912161" y="1137230"/>
                    </a:lnTo>
                    <a:lnTo>
                      <a:pt x="568009" y="1137230"/>
                    </a:lnTo>
                    <a:lnTo>
                      <a:pt x="567999" y="1137231"/>
                    </a:lnTo>
                    <a:lnTo>
                      <a:pt x="567989" y="1137230"/>
                    </a:lnTo>
                    <a:lnTo>
                      <a:pt x="542540" y="1137230"/>
                    </a:lnTo>
                    <a:lnTo>
                      <a:pt x="542540" y="1134662"/>
                    </a:lnTo>
                    <a:lnTo>
                      <a:pt x="453528" y="1125679"/>
                    </a:lnTo>
                    <a:cubicBezTo>
                      <a:pt x="194700" y="1072658"/>
                      <a:pt x="0" y="843399"/>
                      <a:pt x="0" y="568616"/>
                    </a:cubicBezTo>
                    <a:cubicBezTo>
                      <a:pt x="0" y="293834"/>
                      <a:pt x="194700" y="64575"/>
                      <a:pt x="453528" y="11554"/>
                    </a:cubicBezTo>
                    <a:lnTo>
                      <a:pt x="542540" y="2571"/>
                    </a:lnTo>
                    <a:lnTo>
                      <a:pt x="542540" y="1"/>
                    </a:lnTo>
                    <a:lnTo>
                      <a:pt x="567999" y="1"/>
                    </a:lnTo>
                    <a:lnTo>
                      <a:pt x="3912161" y="1"/>
                    </a:lnTo>
                    <a:lnTo>
                      <a:pt x="3912161" y="4446"/>
                    </a:lnTo>
                    <a:close/>
                  </a:path>
                </a:pathLst>
              </a:custGeom>
              <a:solidFill>
                <a:srgbClr val="E2F3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120470" y="9475301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диалог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324361" y="8714324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диалог в письменной форме 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3205002" y="8688503"/>
              <a:ext cx="32605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ea typeface="Roboto Thin" panose="02000000000000000000" pitchFamily="2" charset="0"/>
                  <a:cs typeface="Roboto Thin" panose="02000000000000000000" pitchFamily="2" charset="0"/>
                </a:rPr>
                <a:t>диалог в письменной форме </a:t>
              </a:r>
            </a:p>
          </p:txBody>
        </p:sp>
      </p:grpSp>
      <p:sp>
        <p:nvSpPr>
          <p:cNvPr id="100" name="Freeform 39">
            <a:extLst>
              <a:ext uri="{FF2B5EF4-FFF2-40B4-BE49-F238E27FC236}">
                <a16:creationId xmlns:a16="http://schemas.microsoft.com/office/drawing/2014/main" xmlns="" id="{1F76A8A2-EF04-40DC-9BAC-320433EB3CBB}"/>
              </a:ext>
            </a:extLst>
          </p:cNvPr>
          <p:cNvSpPr>
            <a:spLocks noEditPoints="1"/>
          </p:cNvSpPr>
          <p:nvPr/>
        </p:nvSpPr>
        <p:spPr bwMode="auto">
          <a:xfrm>
            <a:off x="8369534" y="293364"/>
            <a:ext cx="1785041" cy="1757918"/>
          </a:xfrm>
          <a:custGeom>
            <a:avLst/>
            <a:gdLst/>
            <a:ahLst/>
            <a:cxnLst>
              <a:cxn ang="0">
                <a:pos x="1638" y="819"/>
              </a:cxn>
              <a:cxn ang="0">
                <a:pos x="819" y="0"/>
              </a:cxn>
              <a:cxn ang="0">
                <a:pos x="0" y="819"/>
              </a:cxn>
              <a:cxn ang="0">
                <a:pos x="819" y="1638"/>
              </a:cxn>
              <a:cxn ang="0">
                <a:pos x="1638" y="819"/>
              </a:cxn>
              <a:cxn ang="0">
                <a:pos x="102" y="819"/>
              </a:cxn>
              <a:cxn ang="0">
                <a:pos x="819" y="102"/>
              </a:cxn>
              <a:cxn ang="0">
                <a:pos x="1536" y="819"/>
              </a:cxn>
              <a:cxn ang="0">
                <a:pos x="819" y="1536"/>
              </a:cxn>
              <a:cxn ang="0">
                <a:pos x="102" y="819"/>
              </a:cxn>
              <a:cxn ang="0">
                <a:pos x="819" y="819"/>
              </a:cxn>
              <a:cxn ang="0">
                <a:pos x="819" y="205"/>
              </a:cxn>
              <a:cxn ang="0">
                <a:pos x="1434" y="819"/>
              </a:cxn>
              <a:cxn ang="0">
                <a:pos x="819" y="819"/>
              </a:cxn>
              <a:cxn ang="0">
                <a:pos x="401" y="519"/>
              </a:cxn>
              <a:cxn ang="0">
                <a:pos x="350" y="607"/>
              </a:cxn>
              <a:cxn ang="0">
                <a:pos x="262" y="556"/>
              </a:cxn>
              <a:cxn ang="0">
                <a:pos x="313" y="468"/>
              </a:cxn>
              <a:cxn ang="0">
                <a:pos x="401" y="519"/>
              </a:cxn>
              <a:cxn ang="0">
                <a:pos x="1237" y="1119"/>
              </a:cxn>
              <a:cxn ang="0">
                <a:pos x="1288" y="1031"/>
              </a:cxn>
              <a:cxn ang="0">
                <a:pos x="1377" y="1082"/>
              </a:cxn>
              <a:cxn ang="0">
                <a:pos x="1326" y="1171"/>
              </a:cxn>
              <a:cxn ang="0">
                <a:pos x="1237" y="1119"/>
              </a:cxn>
              <a:cxn ang="0">
                <a:pos x="608" y="350"/>
              </a:cxn>
              <a:cxn ang="0">
                <a:pos x="519" y="401"/>
              </a:cxn>
              <a:cxn ang="0">
                <a:pos x="468" y="313"/>
              </a:cxn>
              <a:cxn ang="0">
                <a:pos x="556" y="261"/>
              </a:cxn>
              <a:cxn ang="0">
                <a:pos x="608" y="350"/>
              </a:cxn>
              <a:cxn ang="0">
                <a:pos x="1031" y="1288"/>
              </a:cxn>
              <a:cxn ang="0">
                <a:pos x="1120" y="1237"/>
              </a:cxn>
              <a:cxn ang="0">
                <a:pos x="1171" y="1326"/>
              </a:cxn>
              <a:cxn ang="0">
                <a:pos x="1082" y="1377"/>
              </a:cxn>
              <a:cxn ang="0">
                <a:pos x="1031" y="1288"/>
              </a:cxn>
              <a:cxn ang="0">
                <a:pos x="870" y="1331"/>
              </a:cxn>
              <a:cxn ang="0">
                <a:pos x="870" y="1434"/>
              </a:cxn>
              <a:cxn ang="0">
                <a:pos x="768" y="1434"/>
              </a:cxn>
              <a:cxn ang="0">
                <a:pos x="768" y="1331"/>
              </a:cxn>
              <a:cxn ang="0">
                <a:pos x="870" y="1331"/>
              </a:cxn>
              <a:cxn ang="0">
                <a:pos x="608" y="1288"/>
              </a:cxn>
              <a:cxn ang="0">
                <a:pos x="556" y="1377"/>
              </a:cxn>
              <a:cxn ang="0">
                <a:pos x="468" y="1326"/>
              </a:cxn>
              <a:cxn ang="0">
                <a:pos x="519" y="1237"/>
              </a:cxn>
              <a:cxn ang="0">
                <a:pos x="608" y="1288"/>
              </a:cxn>
              <a:cxn ang="0">
                <a:pos x="401" y="1119"/>
              </a:cxn>
              <a:cxn ang="0">
                <a:pos x="313" y="1171"/>
              </a:cxn>
              <a:cxn ang="0">
                <a:pos x="261" y="1082"/>
              </a:cxn>
              <a:cxn ang="0">
                <a:pos x="350" y="1031"/>
              </a:cxn>
              <a:cxn ang="0">
                <a:pos x="401" y="1119"/>
              </a:cxn>
              <a:cxn ang="0">
                <a:pos x="307" y="870"/>
              </a:cxn>
              <a:cxn ang="0">
                <a:pos x="205" y="870"/>
              </a:cxn>
              <a:cxn ang="0">
                <a:pos x="205" y="768"/>
              </a:cxn>
              <a:cxn ang="0">
                <a:pos x="307" y="768"/>
              </a:cxn>
              <a:cxn ang="0">
                <a:pos x="307" y="870"/>
              </a:cxn>
              <a:cxn ang="0">
                <a:pos x="307" y="870"/>
              </a:cxn>
              <a:cxn ang="0">
                <a:pos x="307" y="870"/>
              </a:cxn>
            </a:cxnLst>
            <a:rect l="0" t="0" r="r" b="b"/>
            <a:pathLst>
              <a:path w="1638" h="1638">
                <a:moveTo>
                  <a:pt x="1638" y="819"/>
                </a:moveTo>
                <a:cubicBezTo>
                  <a:pt x="1638" y="367"/>
                  <a:pt x="1272" y="0"/>
                  <a:pt x="819" y="0"/>
                </a:cubicBezTo>
                <a:cubicBezTo>
                  <a:pt x="367" y="0"/>
                  <a:pt x="0" y="367"/>
                  <a:pt x="0" y="819"/>
                </a:cubicBezTo>
                <a:cubicBezTo>
                  <a:pt x="0" y="1272"/>
                  <a:pt x="367" y="1638"/>
                  <a:pt x="819" y="1638"/>
                </a:cubicBezTo>
                <a:cubicBezTo>
                  <a:pt x="1272" y="1638"/>
                  <a:pt x="1638" y="1272"/>
                  <a:pt x="1638" y="819"/>
                </a:cubicBezTo>
                <a:close/>
                <a:moveTo>
                  <a:pt x="102" y="819"/>
                </a:moveTo>
                <a:cubicBezTo>
                  <a:pt x="102" y="424"/>
                  <a:pt x="424" y="102"/>
                  <a:pt x="819" y="102"/>
                </a:cubicBezTo>
                <a:cubicBezTo>
                  <a:pt x="1214" y="102"/>
                  <a:pt x="1536" y="424"/>
                  <a:pt x="1536" y="819"/>
                </a:cubicBezTo>
                <a:cubicBezTo>
                  <a:pt x="1536" y="1214"/>
                  <a:pt x="1214" y="1536"/>
                  <a:pt x="819" y="1536"/>
                </a:cubicBezTo>
                <a:cubicBezTo>
                  <a:pt x="424" y="1536"/>
                  <a:pt x="102" y="1214"/>
                  <a:pt x="102" y="819"/>
                </a:cubicBezTo>
                <a:close/>
                <a:moveTo>
                  <a:pt x="819" y="819"/>
                </a:moveTo>
                <a:cubicBezTo>
                  <a:pt x="819" y="205"/>
                  <a:pt x="819" y="205"/>
                  <a:pt x="819" y="205"/>
                </a:cubicBezTo>
                <a:cubicBezTo>
                  <a:pt x="1159" y="205"/>
                  <a:pt x="1434" y="480"/>
                  <a:pt x="1434" y="819"/>
                </a:cubicBezTo>
                <a:lnTo>
                  <a:pt x="819" y="819"/>
                </a:lnTo>
                <a:close/>
                <a:moveTo>
                  <a:pt x="401" y="519"/>
                </a:moveTo>
                <a:cubicBezTo>
                  <a:pt x="350" y="607"/>
                  <a:pt x="350" y="607"/>
                  <a:pt x="350" y="607"/>
                </a:cubicBezTo>
                <a:cubicBezTo>
                  <a:pt x="262" y="556"/>
                  <a:pt x="262" y="556"/>
                  <a:pt x="262" y="556"/>
                </a:cubicBezTo>
                <a:cubicBezTo>
                  <a:pt x="313" y="468"/>
                  <a:pt x="313" y="468"/>
                  <a:pt x="313" y="468"/>
                </a:cubicBezTo>
                <a:lnTo>
                  <a:pt x="401" y="519"/>
                </a:lnTo>
                <a:close/>
                <a:moveTo>
                  <a:pt x="1237" y="1119"/>
                </a:moveTo>
                <a:cubicBezTo>
                  <a:pt x="1288" y="1031"/>
                  <a:pt x="1288" y="1031"/>
                  <a:pt x="1288" y="1031"/>
                </a:cubicBezTo>
                <a:cubicBezTo>
                  <a:pt x="1377" y="1082"/>
                  <a:pt x="1377" y="1082"/>
                  <a:pt x="1377" y="1082"/>
                </a:cubicBezTo>
                <a:cubicBezTo>
                  <a:pt x="1326" y="1171"/>
                  <a:pt x="1326" y="1171"/>
                  <a:pt x="1326" y="1171"/>
                </a:cubicBezTo>
                <a:lnTo>
                  <a:pt x="1237" y="1119"/>
                </a:lnTo>
                <a:close/>
                <a:moveTo>
                  <a:pt x="608" y="350"/>
                </a:moveTo>
                <a:cubicBezTo>
                  <a:pt x="519" y="401"/>
                  <a:pt x="519" y="401"/>
                  <a:pt x="519" y="401"/>
                </a:cubicBezTo>
                <a:cubicBezTo>
                  <a:pt x="468" y="313"/>
                  <a:pt x="468" y="313"/>
                  <a:pt x="468" y="313"/>
                </a:cubicBezTo>
                <a:cubicBezTo>
                  <a:pt x="556" y="261"/>
                  <a:pt x="556" y="261"/>
                  <a:pt x="556" y="261"/>
                </a:cubicBezTo>
                <a:lnTo>
                  <a:pt x="608" y="350"/>
                </a:lnTo>
                <a:close/>
                <a:moveTo>
                  <a:pt x="1031" y="1288"/>
                </a:moveTo>
                <a:cubicBezTo>
                  <a:pt x="1120" y="1237"/>
                  <a:pt x="1120" y="1237"/>
                  <a:pt x="1120" y="1237"/>
                </a:cubicBezTo>
                <a:cubicBezTo>
                  <a:pt x="1171" y="1326"/>
                  <a:pt x="1171" y="1326"/>
                  <a:pt x="1171" y="1326"/>
                </a:cubicBezTo>
                <a:cubicBezTo>
                  <a:pt x="1082" y="1377"/>
                  <a:pt x="1082" y="1377"/>
                  <a:pt x="1082" y="1377"/>
                </a:cubicBezTo>
                <a:lnTo>
                  <a:pt x="1031" y="1288"/>
                </a:lnTo>
                <a:close/>
                <a:moveTo>
                  <a:pt x="870" y="1331"/>
                </a:moveTo>
                <a:cubicBezTo>
                  <a:pt x="870" y="1434"/>
                  <a:pt x="870" y="1434"/>
                  <a:pt x="870" y="1434"/>
                </a:cubicBezTo>
                <a:cubicBezTo>
                  <a:pt x="768" y="1434"/>
                  <a:pt x="768" y="1434"/>
                  <a:pt x="768" y="1434"/>
                </a:cubicBezTo>
                <a:cubicBezTo>
                  <a:pt x="768" y="1331"/>
                  <a:pt x="768" y="1331"/>
                  <a:pt x="768" y="1331"/>
                </a:cubicBezTo>
                <a:lnTo>
                  <a:pt x="870" y="1331"/>
                </a:lnTo>
                <a:close/>
                <a:moveTo>
                  <a:pt x="608" y="1288"/>
                </a:moveTo>
                <a:cubicBezTo>
                  <a:pt x="556" y="1377"/>
                  <a:pt x="556" y="1377"/>
                  <a:pt x="556" y="1377"/>
                </a:cubicBezTo>
                <a:cubicBezTo>
                  <a:pt x="468" y="1326"/>
                  <a:pt x="468" y="1326"/>
                  <a:pt x="468" y="1326"/>
                </a:cubicBezTo>
                <a:cubicBezTo>
                  <a:pt x="519" y="1237"/>
                  <a:pt x="519" y="1237"/>
                  <a:pt x="519" y="1237"/>
                </a:cubicBezTo>
                <a:lnTo>
                  <a:pt x="608" y="1288"/>
                </a:lnTo>
                <a:close/>
                <a:moveTo>
                  <a:pt x="401" y="1119"/>
                </a:moveTo>
                <a:cubicBezTo>
                  <a:pt x="313" y="1171"/>
                  <a:pt x="313" y="1171"/>
                  <a:pt x="313" y="1171"/>
                </a:cubicBezTo>
                <a:cubicBezTo>
                  <a:pt x="261" y="1082"/>
                  <a:pt x="261" y="1082"/>
                  <a:pt x="261" y="1082"/>
                </a:cubicBezTo>
                <a:cubicBezTo>
                  <a:pt x="350" y="1031"/>
                  <a:pt x="350" y="1031"/>
                  <a:pt x="350" y="1031"/>
                </a:cubicBezTo>
                <a:lnTo>
                  <a:pt x="401" y="1119"/>
                </a:lnTo>
                <a:close/>
                <a:moveTo>
                  <a:pt x="307" y="870"/>
                </a:moveTo>
                <a:cubicBezTo>
                  <a:pt x="205" y="870"/>
                  <a:pt x="205" y="870"/>
                  <a:pt x="205" y="870"/>
                </a:cubicBezTo>
                <a:cubicBezTo>
                  <a:pt x="205" y="768"/>
                  <a:pt x="205" y="768"/>
                  <a:pt x="205" y="768"/>
                </a:cubicBezTo>
                <a:cubicBezTo>
                  <a:pt x="307" y="768"/>
                  <a:pt x="307" y="768"/>
                  <a:pt x="307" y="768"/>
                </a:cubicBezTo>
                <a:lnTo>
                  <a:pt x="307" y="870"/>
                </a:lnTo>
                <a:close/>
                <a:moveTo>
                  <a:pt x="307" y="870"/>
                </a:moveTo>
                <a:cubicBezTo>
                  <a:pt x="307" y="870"/>
                  <a:pt x="307" y="870"/>
                  <a:pt x="307" y="870"/>
                </a:cubicBezTo>
              </a:path>
            </a:pathLst>
          </a:custGeom>
          <a:solidFill>
            <a:srgbClr val="FFC67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48615" y="1443240"/>
            <a:ext cx="2296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до </a:t>
            </a:r>
          </a:p>
          <a:p>
            <a:r>
              <a:rPr lang="ru-RU" sz="32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45 минут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439359" y="9614835"/>
            <a:ext cx="4340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для зачета от 5 до 10 </a:t>
            </a:r>
          </a:p>
          <a:p>
            <a:pPr algn="ctr"/>
            <a:r>
              <a:rPr lang="ru-RU" sz="2800" b="1" dirty="0">
                <a:solidFill>
                  <a:srgbClr val="00B0F0"/>
                </a:solidFill>
                <a:ea typeface="Roboto" panose="02000000000000000000" pitchFamily="2" charset="0"/>
                <a:cs typeface="Roboto" panose="02000000000000000000" pitchFamily="2" charset="0"/>
              </a:rPr>
              <a:t>баллов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4320000" y="9569233"/>
            <a:ext cx="4340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a typeface="Roboto" panose="02000000000000000000" pitchFamily="2" charset="0"/>
                <a:cs typeface="Roboto" panose="02000000000000000000" pitchFamily="2" charset="0"/>
              </a:rPr>
              <a:t>для зачета от 5 до 9 </a:t>
            </a:r>
          </a:p>
          <a:p>
            <a:pPr algn="ctr"/>
            <a:r>
              <a:rPr lang="ru-RU" sz="2800" b="1" dirty="0">
                <a:solidFill>
                  <a:srgbClr val="00B0F0"/>
                </a:solidFill>
                <a:ea typeface="Roboto" panose="02000000000000000000" pitchFamily="2" charset="0"/>
                <a:cs typeface="Roboto" panose="02000000000000000000" pitchFamily="2" charset="0"/>
              </a:rPr>
              <a:t>баллов </a:t>
            </a:r>
          </a:p>
        </p:txBody>
      </p:sp>
    </p:spTree>
    <p:extLst>
      <p:ext uri="{BB962C8B-B14F-4D97-AF65-F5344CB8AC3E}">
        <p14:creationId xmlns:p14="http://schemas.microsoft.com/office/powerpoint/2010/main" val="37467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B3C4AE-B04D-46C7-A2D0-71BC3AC3A430}"/>
              </a:ext>
            </a:extLst>
          </p:cNvPr>
          <p:cNvSpPr txBox="1"/>
          <p:nvPr/>
        </p:nvSpPr>
        <p:spPr>
          <a:xfrm>
            <a:off x="874302" y="319889"/>
            <a:ext cx="1541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РЕГЛАМЕНТ ПРОВЕДЕНИЯ ИТОГОВОГО СОБЕСЕДОВАНИЯ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645CC44-D225-4BF3-83DB-2376B777A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67249"/>
              </p:ext>
            </p:extLst>
          </p:nvPr>
        </p:nvGraphicFramePr>
        <p:xfrm>
          <a:off x="312914" y="2726158"/>
          <a:ext cx="11597146" cy="634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9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03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86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294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94382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Задание 1</a:t>
                      </a:r>
                    </a:p>
                    <a:p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чтение текста вслух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подготовка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на ответ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</a:p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балла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 балла </a:t>
                      </a: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соблюдение норм современного русского литературного языка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Задание 2</a:t>
                      </a:r>
                    </a:p>
                    <a:p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подробный пересказ текста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подготовка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на ответ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баллов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73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Задание 3</a:t>
                      </a:r>
                    </a:p>
                    <a:p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монологическое высказывание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подготовка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на ответ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балла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 балла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соблюдение норм современного русского литературного языка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31781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Задание 4</a:t>
                      </a:r>
                    </a:p>
                    <a:p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диалог с экзаменатором-собеседником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без</a:t>
                      </a:r>
                    </a:p>
                    <a:p>
                      <a:pPr algn="ctr"/>
                      <a:r>
                        <a:rPr lang="ru-RU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подготовки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 </a:t>
                      </a: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мин.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на ответ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балла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12">
            <a:extLst>
              <a:ext uri="{FF2B5EF4-FFF2-40B4-BE49-F238E27FC236}">
                <a16:creationId xmlns:a16="http://schemas.microsoft.com/office/drawing/2014/main" xmlns="" id="{28B2BAEA-69B9-48C1-B565-FD45DF4ABC24}"/>
              </a:ext>
            </a:extLst>
          </p:cNvPr>
          <p:cNvSpPr/>
          <p:nvPr/>
        </p:nvSpPr>
        <p:spPr>
          <a:xfrm>
            <a:off x="302161" y="1368743"/>
            <a:ext cx="9347200" cy="9233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максимальный первичный балл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880CF7B3-4CBA-4EB4-A28A-43B5C554D7FC}"/>
              </a:ext>
            </a:extLst>
          </p:cNvPr>
          <p:cNvSpPr/>
          <p:nvPr/>
        </p:nvSpPr>
        <p:spPr>
          <a:xfrm>
            <a:off x="8763946" y="1312397"/>
            <a:ext cx="1231964" cy="1147072"/>
          </a:xfrm>
          <a:prstGeom prst="ellipse">
            <a:avLst/>
          </a:prstGeom>
          <a:solidFill>
            <a:srgbClr val="FF7D7D"/>
          </a:solidFill>
          <a:ln>
            <a:solidFill>
              <a:srgbClr val="FF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20</a:t>
            </a:r>
          </a:p>
        </p:txBody>
      </p:sp>
      <p:sp>
        <p:nvSpPr>
          <p:cNvPr id="9" name="Скругленный прямоугольник 16">
            <a:extLst>
              <a:ext uri="{FF2B5EF4-FFF2-40B4-BE49-F238E27FC236}">
                <a16:creationId xmlns:a16="http://schemas.microsoft.com/office/drawing/2014/main" xmlns="" id="{141AD8FF-27E8-4298-832A-930471018D96}"/>
              </a:ext>
            </a:extLst>
          </p:cNvPr>
          <p:cNvSpPr/>
          <p:nvPr/>
        </p:nvSpPr>
        <p:spPr>
          <a:xfrm>
            <a:off x="312914" y="9334489"/>
            <a:ext cx="9336447" cy="10629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для «зачёта» необходимо набрать                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33E2576-0D07-49FA-A859-EC04F0673287}"/>
              </a:ext>
            </a:extLst>
          </p:cNvPr>
          <p:cNvSpPr/>
          <p:nvPr/>
        </p:nvSpPr>
        <p:spPr>
          <a:xfrm>
            <a:off x="8612449" y="9218478"/>
            <a:ext cx="1317486" cy="1196433"/>
          </a:xfrm>
          <a:prstGeom prst="ellipse">
            <a:avLst/>
          </a:prstGeom>
          <a:solidFill>
            <a:srgbClr val="FF7D7D"/>
          </a:solidFill>
          <a:ln>
            <a:solidFill>
              <a:srgbClr val="FF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10</a:t>
            </a:r>
          </a:p>
        </p:txBody>
      </p:sp>
      <p:sp>
        <p:nvSpPr>
          <p:cNvPr id="11" name="Пятиугольник 18">
            <a:extLst>
              <a:ext uri="{FF2B5EF4-FFF2-40B4-BE49-F238E27FC236}">
                <a16:creationId xmlns:a16="http://schemas.microsoft.com/office/drawing/2014/main" xmlns="" id="{09E67637-4814-4161-9050-7C1BD8455C6F}"/>
              </a:ext>
            </a:extLst>
          </p:cNvPr>
          <p:cNvSpPr/>
          <p:nvPr/>
        </p:nvSpPr>
        <p:spPr>
          <a:xfrm rot="10800000">
            <a:off x="14272222" y="3884303"/>
            <a:ext cx="4721761" cy="1010944"/>
          </a:xfrm>
          <a:prstGeom prst="homePlate">
            <a:avLst>
              <a:gd name="adj" fmla="val 31900"/>
            </a:avLst>
          </a:prstGeom>
          <a:solidFill>
            <a:schemeClr val="bg1"/>
          </a:solidFill>
          <a:ln w="28575">
            <a:solidFill>
              <a:srgbClr val="02B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нутый угол 3">
            <a:extLst>
              <a:ext uri="{FF2B5EF4-FFF2-40B4-BE49-F238E27FC236}">
                <a16:creationId xmlns:a16="http://schemas.microsoft.com/office/drawing/2014/main" xmlns="" id="{09E44951-9B8C-40B7-814B-FC215D5A9058}"/>
              </a:ext>
            </a:extLst>
          </p:cNvPr>
          <p:cNvSpPr/>
          <p:nvPr/>
        </p:nvSpPr>
        <p:spPr>
          <a:xfrm>
            <a:off x="12256609" y="1246770"/>
            <a:ext cx="2058703" cy="204356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5757"/>
                </a:solidFill>
              </a:rPr>
              <a:t>26</a:t>
            </a:r>
            <a:endParaRPr lang="ru-RU" sz="4000" b="1" dirty="0">
              <a:solidFill>
                <a:srgbClr val="FF5757"/>
              </a:solidFill>
            </a:endParaRPr>
          </a:p>
          <a:p>
            <a:pPr algn="ctr"/>
            <a:r>
              <a:rPr lang="ru-RU" sz="3200" dirty="0">
                <a:solidFill>
                  <a:srgbClr val="FF5757"/>
                </a:solidFill>
              </a:rPr>
              <a:t>Января</a:t>
            </a:r>
          </a:p>
          <a:p>
            <a:pPr algn="ctr"/>
            <a:r>
              <a:rPr lang="ru-RU" sz="2000" dirty="0">
                <a:solidFill>
                  <a:srgbClr val="FF5757"/>
                </a:solidFill>
              </a:rPr>
              <a:t>включительно </a:t>
            </a:r>
          </a:p>
        </p:txBody>
      </p:sp>
      <p:sp>
        <p:nvSpPr>
          <p:cNvPr id="14" name="Загнутый угол 3">
            <a:extLst>
              <a:ext uri="{FF2B5EF4-FFF2-40B4-BE49-F238E27FC236}">
                <a16:creationId xmlns:a16="http://schemas.microsoft.com/office/drawing/2014/main" xmlns="" id="{9ECE50FC-3993-4169-B0A8-39BF7B6DDFF7}"/>
              </a:ext>
            </a:extLst>
          </p:cNvPr>
          <p:cNvSpPr/>
          <p:nvPr/>
        </p:nvSpPr>
        <p:spPr>
          <a:xfrm>
            <a:off x="12299871" y="3917312"/>
            <a:ext cx="1887251" cy="204356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5757"/>
                </a:solidFill>
              </a:rPr>
              <a:t>09</a:t>
            </a:r>
            <a:endParaRPr lang="ru-RU" sz="4000" b="1" dirty="0">
              <a:solidFill>
                <a:srgbClr val="FF5757"/>
              </a:solidFill>
            </a:endParaRPr>
          </a:p>
          <a:p>
            <a:pPr algn="ctr"/>
            <a:r>
              <a:rPr lang="ru-RU" sz="3200" dirty="0">
                <a:solidFill>
                  <a:srgbClr val="FF5757"/>
                </a:solidFill>
              </a:rPr>
              <a:t>февраля</a:t>
            </a:r>
            <a:endParaRPr lang="ru-RU" sz="2000" dirty="0">
              <a:solidFill>
                <a:srgbClr val="FF5757"/>
              </a:solidFill>
            </a:endParaRPr>
          </a:p>
        </p:txBody>
      </p:sp>
      <p:sp>
        <p:nvSpPr>
          <p:cNvPr id="15" name="Загнутый угол 3">
            <a:extLst>
              <a:ext uri="{FF2B5EF4-FFF2-40B4-BE49-F238E27FC236}">
                <a16:creationId xmlns:a16="http://schemas.microsoft.com/office/drawing/2014/main" xmlns="" id="{4FAD42B0-3E7B-415B-89CF-6A8754801EF3}"/>
              </a:ext>
            </a:extLst>
          </p:cNvPr>
          <p:cNvSpPr/>
          <p:nvPr/>
        </p:nvSpPr>
        <p:spPr>
          <a:xfrm>
            <a:off x="12308975" y="6604912"/>
            <a:ext cx="1818505" cy="3567788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5757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5757"/>
                </a:solidFill>
              </a:rPr>
              <a:t>09</a:t>
            </a:r>
            <a:r>
              <a:rPr lang="ru-RU" sz="3200" dirty="0" smtClean="0">
                <a:solidFill>
                  <a:srgbClr val="FF5757"/>
                </a:solidFill>
              </a:rPr>
              <a:t>марта</a:t>
            </a:r>
            <a:endParaRPr lang="ru-RU" sz="3200" dirty="0">
              <a:solidFill>
                <a:srgbClr val="FF5757"/>
              </a:solidFill>
            </a:endParaRPr>
          </a:p>
          <a:p>
            <a:pPr algn="ctr"/>
            <a:endParaRPr lang="ru-RU" sz="4000" b="1" dirty="0">
              <a:solidFill>
                <a:srgbClr val="FF5757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5757"/>
                </a:solidFill>
              </a:rPr>
              <a:t>16</a:t>
            </a:r>
            <a:r>
              <a:rPr lang="ru-RU" sz="3200" dirty="0" smtClean="0">
                <a:solidFill>
                  <a:srgbClr val="FF5757"/>
                </a:solidFill>
              </a:rPr>
              <a:t> </a:t>
            </a:r>
            <a:endParaRPr lang="ru-RU" sz="3200" dirty="0">
              <a:solidFill>
                <a:srgbClr val="FF5757"/>
              </a:solidFill>
            </a:endParaRPr>
          </a:p>
          <a:p>
            <a:pPr algn="ctr"/>
            <a:r>
              <a:rPr lang="ru-RU" sz="3200" dirty="0">
                <a:solidFill>
                  <a:srgbClr val="FF5757"/>
                </a:solidFill>
              </a:rPr>
              <a:t>мая</a:t>
            </a:r>
          </a:p>
        </p:txBody>
      </p:sp>
      <p:sp>
        <p:nvSpPr>
          <p:cNvPr id="16" name="Пятиугольник 18">
            <a:extLst>
              <a:ext uri="{FF2B5EF4-FFF2-40B4-BE49-F238E27FC236}">
                <a16:creationId xmlns:a16="http://schemas.microsoft.com/office/drawing/2014/main" xmlns="" id="{41F50057-4256-4C55-AABD-DA1F28BBF505}"/>
              </a:ext>
            </a:extLst>
          </p:cNvPr>
          <p:cNvSpPr/>
          <p:nvPr/>
        </p:nvSpPr>
        <p:spPr>
          <a:xfrm rot="10800000">
            <a:off x="14395951" y="1581285"/>
            <a:ext cx="4598031" cy="1010944"/>
          </a:xfrm>
          <a:prstGeom prst="homePlate">
            <a:avLst>
              <a:gd name="adj" fmla="val 31900"/>
            </a:avLst>
          </a:prstGeom>
          <a:solidFill>
            <a:schemeClr val="bg1"/>
          </a:solidFill>
          <a:ln w="28575">
            <a:solidFill>
              <a:srgbClr val="02B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rgbClr val="05242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1E10806-7B8D-4AC8-9F77-6E1C80354CA9}"/>
              </a:ext>
            </a:extLst>
          </p:cNvPr>
          <p:cNvSpPr txBox="1"/>
          <p:nvPr/>
        </p:nvSpPr>
        <p:spPr>
          <a:xfrm>
            <a:off x="14663914" y="1796430"/>
            <a:ext cx="4314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Прием заявлений в ОО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C570D9A-5A1C-4A1B-A97B-3B6C401508A1}"/>
              </a:ext>
            </a:extLst>
          </p:cNvPr>
          <p:cNvSpPr txBox="1"/>
          <p:nvPr/>
        </p:nvSpPr>
        <p:spPr>
          <a:xfrm>
            <a:off x="14576933" y="3891776"/>
            <a:ext cx="47217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Основной день проведения ИС</a:t>
            </a:r>
          </a:p>
          <a:p>
            <a:r>
              <a:rPr lang="ru-RU" sz="2800" dirty="0">
                <a:latin typeface="Franklin Gothic Demi Cond" panose="020B0706030402020204" pitchFamily="34" charset="0"/>
              </a:rPr>
              <a:t> </a:t>
            </a:r>
          </a:p>
        </p:txBody>
      </p:sp>
      <p:sp>
        <p:nvSpPr>
          <p:cNvPr id="19" name="Пятиугольник 18">
            <a:extLst>
              <a:ext uri="{FF2B5EF4-FFF2-40B4-BE49-F238E27FC236}">
                <a16:creationId xmlns:a16="http://schemas.microsoft.com/office/drawing/2014/main" xmlns="" id="{203E2F28-3079-4D46-A02C-E25126FF2318}"/>
              </a:ext>
            </a:extLst>
          </p:cNvPr>
          <p:cNvSpPr/>
          <p:nvPr/>
        </p:nvSpPr>
        <p:spPr>
          <a:xfrm rot="10800000">
            <a:off x="14315312" y="5126238"/>
            <a:ext cx="4635580" cy="778278"/>
          </a:xfrm>
          <a:prstGeom prst="homePlate">
            <a:avLst>
              <a:gd name="adj" fmla="val 31900"/>
            </a:avLst>
          </a:prstGeom>
          <a:solidFill>
            <a:schemeClr val="bg1"/>
          </a:solidFill>
          <a:ln w="28575">
            <a:solidFill>
              <a:srgbClr val="02B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начало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83AAA58-89DF-43E0-9CE3-84EB642C839E}"/>
              </a:ext>
            </a:extLst>
          </p:cNvPr>
          <p:cNvSpPr txBox="1"/>
          <p:nvPr/>
        </p:nvSpPr>
        <p:spPr>
          <a:xfrm>
            <a:off x="14663914" y="5263668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Начало в 9:00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799EBFC-0355-4887-BFD5-45CC0C4AC633}"/>
              </a:ext>
            </a:extLst>
          </p:cNvPr>
          <p:cNvSpPr txBox="1"/>
          <p:nvPr/>
        </p:nvSpPr>
        <p:spPr>
          <a:xfrm>
            <a:off x="14490476" y="7255304"/>
            <a:ext cx="4503505" cy="584775"/>
          </a:xfrm>
          <a:prstGeom prst="rect">
            <a:avLst/>
          </a:prstGeom>
          <a:noFill/>
          <a:ln>
            <a:solidFill>
              <a:srgbClr val="02B9F3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получивших «незачёт»</a:t>
            </a:r>
          </a:p>
        </p:txBody>
      </p:sp>
      <p:sp>
        <p:nvSpPr>
          <p:cNvPr id="24" name="Пятиугольник 18">
            <a:extLst>
              <a:ext uri="{FF2B5EF4-FFF2-40B4-BE49-F238E27FC236}">
                <a16:creationId xmlns:a16="http://schemas.microsoft.com/office/drawing/2014/main" xmlns="" id="{EAED6BBF-225C-41B7-81E0-06E3A3F0D005}"/>
              </a:ext>
            </a:extLst>
          </p:cNvPr>
          <p:cNvSpPr/>
          <p:nvPr/>
        </p:nvSpPr>
        <p:spPr>
          <a:xfrm rot="10800000">
            <a:off x="14272220" y="6326762"/>
            <a:ext cx="4721761" cy="781538"/>
          </a:xfrm>
          <a:prstGeom prst="homePlate">
            <a:avLst>
              <a:gd name="adj" fmla="val 31900"/>
            </a:avLst>
          </a:prstGeom>
          <a:solidFill>
            <a:schemeClr val="bg1"/>
          </a:solidFill>
          <a:ln w="28575">
            <a:solidFill>
              <a:srgbClr val="02B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C970622-852C-4F67-B11D-0116CDB5856A}"/>
              </a:ext>
            </a:extLst>
          </p:cNvPr>
          <p:cNvSpPr txBox="1"/>
          <p:nvPr/>
        </p:nvSpPr>
        <p:spPr>
          <a:xfrm>
            <a:off x="14774520" y="647376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Пересдача ИС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EB80257-7152-4E39-8587-94EF41D5AD25}"/>
              </a:ext>
            </a:extLst>
          </p:cNvPr>
          <p:cNvSpPr txBox="1"/>
          <p:nvPr/>
        </p:nvSpPr>
        <p:spPr>
          <a:xfrm>
            <a:off x="14490476" y="7998875"/>
            <a:ext cx="4546693" cy="1077218"/>
          </a:xfrm>
          <a:prstGeom prst="rect">
            <a:avLst/>
          </a:prstGeom>
          <a:noFill/>
          <a:ln>
            <a:solidFill>
              <a:srgbClr val="02B9F3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пропустивших ИС по </a:t>
            </a:r>
          </a:p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уважительной причине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384DEDB-2119-48EF-8BC2-9198F47FBC0B}"/>
              </a:ext>
            </a:extLst>
          </p:cNvPr>
          <p:cNvSpPr txBox="1"/>
          <p:nvPr/>
        </p:nvSpPr>
        <p:spPr>
          <a:xfrm>
            <a:off x="14490476" y="9218478"/>
            <a:ext cx="4503230" cy="1569660"/>
          </a:xfrm>
          <a:prstGeom prst="rect">
            <a:avLst/>
          </a:prstGeom>
          <a:noFill/>
          <a:ln>
            <a:solidFill>
              <a:srgbClr val="02B9F3"/>
            </a:solidFill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не завершивших ИС</a:t>
            </a:r>
          </a:p>
          <a:p>
            <a:pPr>
              <a:buClr>
                <a:schemeClr val="bg1"/>
              </a:buClr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 уважительной причине</a:t>
            </a:r>
          </a:p>
        </p:txBody>
      </p:sp>
    </p:spTree>
    <p:extLst>
      <p:ext uri="{BB962C8B-B14F-4D97-AF65-F5344CB8AC3E}">
        <p14:creationId xmlns:p14="http://schemas.microsoft.com/office/powerpoint/2010/main" val="15880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054" y="4110040"/>
            <a:ext cx="78806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Рекомендации по организации и проведению ИС-9 (пункт 9.7)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Участники ИС, </a:t>
            </a:r>
            <a:r>
              <a:rPr lang="ru-RU" sz="2800" dirty="0"/>
              <a:t>особенности </a:t>
            </a:r>
            <a:r>
              <a:rPr lang="ru-RU" sz="2800" dirty="0" smtClean="0"/>
              <a:t>психофизического </a:t>
            </a:r>
            <a:r>
              <a:rPr lang="ru-RU" sz="2800" dirty="0"/>
              <a:t>развития которых </a:t>
            </a:r>
            <a:r>
              <a:rPr lang="ru-RU" sz="2800" b="1" dirty="0">
                <a:solidFill>
                  <a:srgbClr val="02B9F3"/>
                </a:solidFill>
              </a:rPr>
              <a:t>не позволяют им </a:t>
            </a:r>
            <a:r>
              <a:rPr lang="ru-RU" sz="2800" b="1" dirty="0" smtClean="0">
                <a:solidFill>
                  <a:srgbClr val="02B9F3"/>
                </a:solidFill>
              </a:rPr>
              <a:t>выполнить  </a:t>
            </a:r>
            <a:r>
              <a:rPr lang="ru-RU" sz="2800" b="1" dirty="0">
                <a:solidFill>
                  <a:srgbClr val="02B9F3"/>
                </a:solidFill>
              </a:rPr>
              <a:t>задания КИМ итогового собеседования в устной форме</a:t>
            </a:r>
            <a:r>
              <a:rPr lang="ru-RU" sz="2800" dirty="0"/>
              <a:t>, </a:t>
            </a:r>
            <a:r>
              <a:rPr lang="ru-RU" sz="2800" dirty="0" smtClean="0"/>
              <a:t> могут </a:t>
            </a:r>
            <a:r>
              <a:rPr lang="ru-RU" sz="2800" dirty="0"/>
              <a:t>выполнять задания КИМ итогового собеседования </a:t>
            </a:r>
            <a:r>
              <a:rPr lang="ru-RU" sz="2800" b="1" u="sng" dirty="0">
                <a:solidFill>
                  <a:srgbClr val="02B9F3"/>
                </a:solidFill>
              </a:rPr>
              <a:t>в письменной форме </a:t>
            </a:r>
            <a:r>
              <a:rPr lang="ru-RU" sz="2800" dirty="0"/>
              <a:t>при наличии соответствующих рекомендаций ПМПК. </a:t>
            </a:r>
          </a:p>
          <a:p>
            <a:r>
              <a:rPr lang="ru-RU" sz="2800" dirty="0"/>
              <a:t>При проведении итогового собеседования в письменной форме </a:t>
            </a:r>
            <a:r>
              <a:rPr lang="ru-RU" sz="2800" b="1" dirty="0" smtClean="0">
                <a:solidFill>
                  <a:srgbClr val="02B9F3"/>
                </a:solidFill>
              </a:rPr>
              <a:t>допускается </a:t>
            </a:r>
            <a:r>
              <a:rPr lang="ru-RU" sz="2800" b="1" dirty="0">
                <a:solidFill>
                  <a:srgbClr val="02B9F3"/>
                </a:solidFill>
              </a:rPr>
              <a:t>использование листов бумаги для черновиков</a:t>
            </a:r>
            <a:r>
              <a:rPr lang="ru-RU" sz="2800" dirty="0"/>
              <a:t>, выданных образовательной организацией, </a:t>
            </a:r>
          </a:p>
          <a:p>
            <a:r>
              <a:rPr lang="ru-RU" sz="2800" b="1" dirty="0"/>
              <a:t>со штампом образовательной организации</a:t>
            </a:r>
            <a:r>
              <a:rPr lang="ru-RU" sz="2800" dirty="0"/>
              <a:t>, на базе которой участник проходит итоговое собеседование</a:t>
            </a:r>
            <a:r>
              <a:rPr lang="ru-RU" sz="2191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399" y="2640319"/>
            <a:ext cx="840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cs typeface="Segoe UI Semilight" panose="020B0402040204020203" pitchFamily="34" charset="0"/>
              </a:rPr>
              <a:t>УЧАСТНИКАМИ </a:t>
            </a:r>
            <a:r>
              <a:rPr lang="ru-RU" sz="3600" b="1" dirty="0">
                <a:solidFill>
                  <a:srgbClr val="00B0F0"/>
                </a:solidFill>
                <a:cs typeface="Segoe UI Semilight" panose="020B0402040204020203" pitchFamily="34" charset="0"/>
              </a:rPr>
              <a:t>С ОВЗ, </a:t>
            </a:r>
            <a:r>
              <a:rPr lang="ru-RU" sz="3600" b="1" dirty="0" smtClean="0">
                <a:solidFill>
                  <a:srgbClr val="00B0F0"/>
                </a:solidFill>
                <a:cs typeface="Segoe UI Semilight" panose="020B0402040204020203" pitchFamily="34" charset="0"/>
              </a:rPr>
              <a:t>ДЕТЬМИ-ИНВАЛИДАМИ И ИНВАЛИДАМИ</a:t>
            </a:r>
            <a:endParaRPr lang="ru-RU" sz="3600" b="1" dirty="0">
              <a:solidFill>
                <a:srgbClr val="00B0F0"/>
              </a:solidFill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932" y="607269"/>
            <a:ext cx="822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Использование черновиков</a:t>
            </a:r>
            <a:endParaRPr lang="ru-RU" sz="48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4420" y="2367084"/>
            <a:ext cx="840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cs typeface="Segoe UI Semilight" panose="020B0402040204020203" pitchFamily="34" charset="0"/>
              </a:rPr>
              <a:t>ВСЕМИ УЧАСТНИКАМИ ИС-9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cs typeface="Segoe UI Semilight" panose="020B0402040204020203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38826" y="3098679"/>
            <a:ext cx="6691974" cy="5946757"/>
            <a:chOff x="10702976" y="2158774"/>
            <a:chExt cx="5696263" cy="523137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23818" t="19803" r="45035" b="29343"/>
            <a:stretch/>
          </p:blipFill>
          <p:spPr>
            <a:xfrm>
              <a:off x="10702976" y="2158774"/>
              <a:ext cx="5696263" cy="52313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63500" cap="rnd">
              <a:solidFill>
                <a:srgbClr val="00206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14647817" y="2283520"/>
              <a:ext cx="1648918" cy="38033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571549" y="9045437"/>
            <a:ext cx="7880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Все участники ИС-9 могут использовать </a:t>
            </a:r>
            <a:r>
              <a:rPr lang="ru-RU" sz="3600" b="1" dirty="0" smtClean="0"/>
              <a:t>поле для заметок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при выполнении задания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«Пересказ текста»</a:t>
            </a:r>
            <a:endParaRPr lang="ru-RU" sz="2800" dirty="0"/>
          </a:p>
        </p:txBody>
      </p:sp>
      <p:sp>
        <p:nvSpPr>
          <p:cNvPr id="11" name="Арка 10"/>
          <p:cNvSpPr/>
          <p:nvPr/>
        </p:nvSpPr>
        <p:spPr>
          <a:xfrm>
            <a:off x="10277026" y="1831544"/>
            <a:ext cx="8469730" cy="2817880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182128" y="1888463"/>
            <a:ext cx="8469730" cy="2817880"/>
          </a:xfrm>
          <a:prstGeom prst="blockArc">
            <a:avLst>
              <a:gd name="adj1" fmla="val 10765410"/>
              <a:gd name="adj2" fmla="val 49327"/>
              <a:gd name="adj3" fmla="val 11010"/>
            </a:avLst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209640" y="1539768"/>
            <a:ext cx="2239859" cy="483082"/>
          </a:xfrm>
          <a:prstGeom prst="triangle">
            <a:avLst/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3391961" y="1583300"/>
            <a:ext cx="2239859" cy="483082"/>
          </a:xfrm>
          <a:prstGeom prst="triangle">
            <a:avLst/>
          </a:prstGeom>
          <a:solidFill>
            <a:srgbClr val="93E1E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41625" y="220955"/>
            <a:ext cx="8803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60"/>
              </a:lnSpc>
            </a:pPr>
            <a:r>
              <a:rPr lang="ru-RU" sz="48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Использование «Поля для заметок»</a:t>
            </a:r>
            <a:endParaRPr lang="ru-RU" sz="48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66011" y="5592339"/>
            <a:ext cx="10697297" cy="1573940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sz="48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</a:t>
            </a:r>
            <a:r>
              <a:rPr lang="ru-RU" sz="48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о </a:t>
            </a:r>
            <a:r>
              <a:rPr lang="ru-RU" sz="48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время проведения ИС-9 </a:t>
            </a:r>
            <a:endParaRPr lang="ru-RU" sz="4800" b="1" dirty="0" smtClean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pPr marL="0" lvl="1"/>
            <a:r>
              <a:rPr lang="ru-RU" sz="48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средства связи, </a:t>
            </a:r>
          </a:p>
          <a:p>
            <a:pPr marL="0" lvl="1"/>
            <a:r>
              <a:rPr lang="ru-RU" sz="48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фото-, аудио- и видеоаппаратуру, справочные материалы, письменные заметки и иные средства хранения </a:t>
            </a:r>
          </a:p>
          <a:p>
            <a:pPr marL="0" lvl="1"/>
            <a:r>
              <a:rPr lang="ru-RU" sz="4800" b="1" dirty="0" smtClean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и передачи информации</a:t>
            </a:r>
            <a:r>
              <a:rPr lang="ru-RU" sz="48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 </a:t>
            </a:r>
          </a:p>
          <a:p>
            <a:pPr marL="0" lvl="1"/>
            <a:r>
              <a:rPr lang="ru-RU" sz="4800" b="1" dirty="0" smtClean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участникам и организаторам итогового собеседования </a:t>
            </a:r>
            <a:endParaRPr lang="ru-RU" sz="4800" b="1" dirty="0">
              <a:solidFill>
                <a:srgbClr val="052427"/>
              </a:solidFill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340" y="560285"/>
            <a:ext cx="16816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52427"/>
                </a:solidFill>
                <a:cs typeface="Segoe UI Semilight" panose="020B0402040204020203" pitchFamily="34" charset="0"/>
              </a:rPr>
              <a:t>ЗАПРЕЩЕНО ИМЕТЬ ПРИ СЕБЕ</a:t>
            </a:r>
            <a:endParaRPr lang="ru-RU" sz="7200" b="1" dirty="0">
              <a:solidFill>
                <a:srgbClr val="052427"/>
              </a:solidFill>
              <a:cs typeface="Segoe UI Semilight" panose="020B0402040204020203" pitchFamily="34" charset="0"/>
            </a:endParaRPr>
          </a:p>
        </p:txBody>
      </p:sp>
      <p:grpSp>
        <p:nvGrpSpPr>
          <p:cNvPr id="8" name="Google Shape;360;p38"/>
          <p:cNvGrpSpPr/>
          <p:nvPr/>
        </p:nvGrpSpPr>
        <p:grpSpPr>
          <a:xfrm>
            <a:off x="14366501" y="2323962"/>
            <a:ext cx="1927145" cy="2595585"/>
            <a:chOff x="584925" y="238125"/>
            <a:chExt cx="415200" cy="5251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Google Shape;361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0" name="Google Shape;362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1" name="Google Shape;363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2" name="Google Shape;364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3" name="Google Shape;365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4" name="Google Shape;366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</p:grpSp>
      <p:grpSp>
        <p:nvGrpSpPr>
          <p:cNvPr id="15" name="Google Shape;367;p38"/>
          <p:cNvGrpSpPr/>
          <p:nvPr/>
        </p:nvGrpSpPr>
        <p:grpSpPr>
          <a:xfrm>
            <a:off x="14366501" y="5335084"/>
            <a:ext cx="1927145" cy="1624486"/>
            <a:chOff x="1244325" y="314425"/>
            <a:chExt cx="444525" cy="370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Google Shape;368;p38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  <p:sp>
          <p:nvSpPr>
            <p:cNvPr id="17" name="Google Shape;369;p3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52427"/>
              </a:solidFill>
            </a:ln>
          </p:spPr>
          <p:txBody>
            <a:bodyPr spcFirstLastPara="1" wrap="square" lIns="287946" tIns="287946" rIns="287946" bIns="287946" anchor="ctr" anchorCtr="0">
              <a:noAutofit/>
            </a:bodyPr>
            <a:lstStyle/>
            <a:p>
              <a:endParaRPr sz="5669"/>
            </a:p>
          </p:txBody>
        </p:sp>
      </p:grpSp>
      <p:sp>
        <p:nvSpPr>
          <p:cNvPr id="18" name="Google Shape;506;p38"/>
          <p:cNvSpPr/>
          <p:nvPr/>
        </p:nvSpPr>
        <p:spPr>
          <a:xfrm>
            <a:off x="14366501" y="7562201"/>
            <a:ext cx="1927145" cy="25223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524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287946" tIns="287946" rIns="287946" bIns="287946" anchor="ctr" anchorCtr="0">
            <a:noAutofit/>
          </a:bodyPr>
          <a:lstStyle/>
          <a:p>
            <a:endParaRPr sz="5669"/>
          </a:p>
        </p:txBody>
      </p:sp>
      <p:pic>
        <p:nvPicPr>
          <p:cNvPr id="19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563" y="2634479"/>
            <a:ext cx="1507109" cy="209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563" y="5255170"/>
            <a:ext cx="1507109" cy="209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562" y="7774366"/>
            <a:ext cx="1507109" cy="209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4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ent Arrow 58">
            <a:extLst>
              <a:ext uri="{FF2B5EF4-FFF2-40B4-BE49-F238E27FC236}">
                <a16:creationId xmlns:a16="http://schemas.microsoft.com/office/drawing/2014/main" xmlns="" id="{1A6E4441-1280-4CAF-87EE-7338A8705A7D}"/>
              </a:ext>
            </a:extLst>
          </p:cNvPr>
          <p:cNvSpPr/>
          <p:nvPr/>
        </p:nvSpPr>
        <p:spPr>
          <a:xfrm flipH="1">
            <a:off x="7023805" y="2617871"/>
            <a:ext cx="3968219" cy="8885835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solidFill>
            <a:srgbClr val="005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Bent Arrow 58">
            <a:extLst>
              <a:ext uri="{FF2B5EF4-FFF2-40B4-BE49-F238E27FC236}">
                <a16:creationId xmlns:a16="http://schemas.microsoft.com/office/drawing/2014/main" xmlns="" id="{1A6E4441-1280-4CAF-87EE-7338A8705A7D}"/>
              </a:ext>
            </a:extLst>
          </p:cNvPr>
          <p:cNvSpPr/>
          <p:nvPr/>
        </p:nvSpPr>
        <p:spPr>
          <a:xfrm>
            <a:off x="8829396" y="1548581"/>
            <a:ext cx="3919963" cy="9955125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630611" y="263244"/>
            <a:ext cx="10005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ЗАДАЧИ ШКОЛЫ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800264" y="6029972"/>
            <a:ext cx="58064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печать </a:t>
            </a:r>
          </a:p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полного комплекта КИМ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730066" y="8369842"/>
            <a:ext cx="64818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ведение </a:t>
            </a:r>
          </a:p>
          <a:p>
            <a:r>
              <a:rPr lang="ru-RU" sz="3400" b="1" u="sng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персональной аудиозаписи </a:t>
            </a:r>
          </a:p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ответа каждого участника </a:t>
            </a:r>
          </a:p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итогового собеседования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41222" y="7937847"/>
            <a:ext cx="613398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изолирование </a:t>
            </a:r>
          </a:p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аудиторий проведения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 учебных кабинетов, </a:t>
            </a:r>
          </a:p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в которых осуществляется </a:t>
            </a:r>
          </a:p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учебный процесс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906909" y="1862239"/>
            <a:ext cx="599983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питание участников ИС</a:t>
            </a:r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4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соблюдением порядка </a:t>
            </a:r>
            <a:r>
              <a:rPr lang="ru-RU" sz="3400" b="1" dirty="0" smtClean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проведения ИС</a:t>
            </a:r>
            <a:endParaRPr lang="ru-RU" sz="3600" b="1" dirty="0">
              <a:solidFill>
                <a:srgbClr val="052427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181204" y="4503397"/>
            <a:ext cx="623783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отсутствие возможности пересечения </a:t>
            </a:r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участников, не прошедших ИС, с участниками, которые прошли процедуру </a:t>
            </a:r>
          </a:p>
        </p:txBody>
      </p:sp>
      <p:sp>
        <p:nvSpPr>
          <p:cNvPr id="69" name="Bent Arrow 58">
            <a:extLst>
              <a:ext uri="{FF2B5EF4-FFF2-40B4-BE49-F238E27FC236}">
                <a16:creationId xmlns:a16="http://schemas.microsoft.com/office/drawing/2014/main" xmlns="" id="{1A6E4441-1280-4CAF-87EE-7338A8705A7D}"/>
              </a:ext>
            </a:extLst>
          </p:cNvPr>
          <p:cNvSpPr/>
          <p:nvPr/>
        </p:nvSpPr>
        <p:spPr>
          <a:xfrm flipH="1">
            <a:off x="6099360" y="5604465"/>
            <a:ext cx="3919963" cy="6552409"/>
          </a:xfrm>
          <a:prstGeom prst="bentArrow">
            <a:avLst>
              <a:gd name="adj1" fmla="val 8879"/>
              <a:gd name="adj2" fmla="val 9038"/>
              <a:gd name="adj3" fmla="val 14263"/>
              <a:gd name="adj4" fmla="val 19454"/>
            </a:avLst>
          </a:prstGeom>
          <a:solidFill>
            <a:srgbClr val="E0C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Bent Arrow 59">
            <a:extLst>
              <a:ext uri="{FF2B5EF4-FFF2-40B4-BE49-F238E27FC236}">
                <a16:creationId xmlns:a16="http://schemas.microsoft.com/office/drawing/2014/main" xmlns="" id="{472272FA-92BE-493F-8ADB-32EF9B2D30D2}"/>
              </a:ext>
            </a:extLst>
          </p:cNvPr>
          <p:cNvSpPr/>
          <p:nvPr/>
        </p:nvSpPr>
        <p:spPr>
          <a:xfrm flipH="1">
            <a:off x="6864252" y="8803266"/>
            <a:ext cx="1879691" cy="3211927"/>
          </a:xfrm>
          <a:prstGeom prst="bentArrow">
            <a:avLst>
              <a:gd name="adj1" fmla="val 19713"/>
              <a:gd name="adj2" fmla="val 20879"/>
              <a:gd name="adj3" fmla="val 22762"/>
              <a:gd name="adj4" fmla="val 29493"/>
            </a:avLst>
          </a:prstGeom>
          <a:solidFill>
            <a:srgbClr val="93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Bent Arrow 60">
            <a:extLst>
              <a:ext uri="{FF2B5EF4-FFF2-40B4-BE49-F238E27FC236}">
                <a16:creationId xmlns:a16="http://schemas.microsoft.com/office/drawing/2014/main" xmlns="" id="{787024F1-82A4-4393-9CF7-9D608C468305}"/>
              </a:ext>
            </a:extLst>
          </p:cNvPr>
          <p:cNvSpPr/>
          <p:nvPr/>
        </p:nvSpPr>
        <p:spPr>
          <a:xfrm>
            <a:off x="11000030" y="8803266"/>
            <a:ext cx="2236999" cy="3503580"/>
          </a:xfrm>
          <a:prstGeom prst="bentArrow">
            <a:avLst>
              <a:gd name="adj1" fmla="val 13127"/>
              <a:gd name="adj2" fmla="val 10495"/>
              <a:gd name="adj3" fmla="val 17138"/>
              <a:gd name="adj4" fmla="val 21923"/>
            </a:avLst>
          </a:prstGeom>
          <a:solidFill>
            <a:srgbClr val="02B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2674708" y="818508"/>
            <a:ext cx="592648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52427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обеспечить подготовку помещений для проведения ИС 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3400" b="1" dirty="0">
                <a:solidFill>
                  <a:srgbClr val="98460E"/>
                </a:solidFill>
                <a:ea typeface="Roboto" panose="02000000000000000000" pitchFamily="2" charset="0"/>
                <a:cs typeface="Roboto" panose="02000000000000000000" pitchFamily="2" charset="0"/>
              </a:rPr>
              <a:t>штаб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, аудитории проведения, </a:t>
            </a:r>
            <a:r>
              <a:rPr lang="ru-RU" sz="3400" b="1" dirty="0">
                <a:solidFill>
                  <a:srgbClr val="005C9D"/>
                </a:solidFill>
                <a:ea typeface="Roboto" panose="02000000000000000000" pitchFamily="2" charset="0"/>
                <a:cs typeface="Roboto" panose="02000000000000000000" pitchFamily="2" charset="0"/>
              </a:rPr>
              <a:t>аудитории ожидания</a:t>
            </a:r>
            <a:r>
              <a:rPr lang="ru-RU" sz="34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19" name="Bent Arrow 57">
            <a:extLst>
              <a:ext uri="{FF2B5EF4-FFF2-40B4-BE49-F238E27FC236}">
                <a16:creationId xmlns:a16="http://schemas.microsoft.com/office/drawing/2014/main" xmlns="" id="{17F72098-D834-407A-BF60-53C546C69808}"/>
              </a:ext>
            </a:extLst>
          </p:cNvPr>
          <p:cNvSpPr/>
          <p:nvPr/>
        </p:nvSpPr>
        <p:spPr>
          <a:xfrm>
            <a:off x="10149625" y="4029632"/>
            <a:ext cx="3314684" cy="7308510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E0C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Bent Arrow 57">
            <a:extLst>
              <a:ext uri="{FF2B5EF4-FFF2-40B4-BE49-F238E27FC236}">
                <a16:creationId xmlns:a16="http://schemas.microsoft.com/office/drawing/2014/main" xmlns="" id="{17F72098-D834-407A-BF60-53C546C69808}"/>
              </a:ext>
            </a:extLst>
          </p:cNvPr>
          <p:cNvSpPr/>
          <p:nvPr/>
        </p:nvSpPr>
        <p:spPr>
          <a:xfrm>
            <a:off x="9107869" y="6300236"/>
            <a:ext cx="3478087" cy="5722652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E2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64309" y="3723549"/>
            <a:ext cx="502118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smtClean="0"/>
              <a:t>обеспечить </a:t>
            </a:r>
          </a:p>
          <a:p>
            <a:r>
              <a:rPr lang="ru-RU" sz="3400" b="1" dirty="0" smtClean="0">
                <a:solidFill>
                  <a:srgbClr val="02B9F3"/>
                </a:solidFill>
              </a:rPr>
              <a:t>подготовку специалистов</a:t>
            </a:r>
          </a:p>
          <a:p>
            <a:r>
              <a:rPr lang="ru-RU" sz="3400" b="1" dirty="0" smtClean="0"/>
              <a:t>для проведения ИС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42366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42896" y="3352974"/>
            <a:ext cx="2074793" cy="1945693"/>
          </a:xfrm>
          <a:prstGeom prst="ellipse">
            <a:avLst/>
          </a:prstGeom>
          <a:solidFill>
            <a:srgbClr val="C9C9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5047" y="318617"/>
            <a:ext cx="10085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52427"/>
                </a:solidFill>
                <a:cs typeface="Segoe UI Semilight" panose="020B0402040204020203" pitchFamily="34" charset="0"/>
              </a:rPr>
              <a:t>ОТВЕТСТВЕННОСТЬ ШКОЛЫ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8472" y="3544071"/>
            <a:ext cx="8382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проверка ответов каждого участника ИС осуществляется экспертом </a:t>
            </a:r>
            <a:r>
              <a:rPr lang="ru-RU" sz="3600" b="1" dirty="0">
                <a:solidFill>
                  <a:srgbClr val="00B0F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непосредственно в процессе ответа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117689" y="5509147"/>
            <a:ext cx="8361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проверка ответов каждого участника ИС осуществляется экспертом </a:t>
            </a:r>
            <a:r>
              <a:rPr lang="ru-RU" sz="3600" b="1" dirty="0">
                <a:solidFill>
                  <a:srgbClr val="00B0F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после окончания проведения ИС</a:t>
            </a:r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 по аудиозаписям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091321" y="7924798"/>
            <a:ext cx="84145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совмещение</a:t>
            </a:r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 первого и второго варианта</a:t>
            </a:r>
          </a:p>
          <a:p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(плюсы: будет задействовано максимально возможное количество аудиторий, в результате сократится общее время проведения ИС-9) </a:t>
            </a:r>
          </a:p>
        </p:txBody>
      </p:sp>
      <p:sp>
        <p:nvSpPr>
          <p:cNvPr id="2" name="Овал 1"/>
          <p:cNvSpPr/>
          <p:nvPr/>
        </p:nvSpPr>
        <p:spPr>
          <a:xfrm>
            <a:off x="-18776" y="3352704"/>
            <a:ext cx="2111993" cy="1945693"/>
          </a:xfrm>
          <a:prstGeom prst="ellipse">
            <a:avLst/>
          </a:prstGeom>
          <a:solidFill>
            <a:srgbClr val="C9C9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62831" y="2829102"/>
            <a:ext cx="13548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8000" b="1" dirty="0">
                <a:solidFill>
                  <a:srgbClr val="02B9F3"/>
                </a:solidFill>
              </a:rPr>
              <a:t>1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483322" y="2180836"/>
            <a:ext cx="13737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ОО ПРИНИМАЮТ РЕШЕНИЕ О ВЫБОРЕ СХЕМЫ ПРОВЕРКИ </a:t>
            </a:r>
          </a:p>
          <a:p>
            <a:pPr algn="r"/>
            <a:r>
              <a:rPr lang="ru-RU" sz="4000" b="1" dirty="0">
                <a:solidFill>
                  <a:srgbClr val="02B9F3"/>
                </a:solidFill>
                <a:ea typeface="Roboto" panose="02000000000000000000" pitchFamily="2" charset="0"/>
                <a:cs typeface="Roboto" panose="02000000000000000000" pitchFamily="2" charset="0"/>
              </a:rPr>
              <a:t>ОТВЕТОВ УЧАСТНИКОВ ИС-9 (3 СХЕМЫ НА ВЫБОР)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10479537" y="4125634"/>
            <a:ext cx="5485990" cy="4524517"/>
          </a:xfrm>
          <a:prstGeom prst="wedgeEllipseCallout">
            <a:avLst>
              <a:gd name="adj1" fmla="val 65071"/>
              <a:gd name="adj2" fmla="val 29504"/>
            </a:avLst>
          </a:prstGeom>
          <a:solidFill>
            <a:srgbClr val="E2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xmlns="" id="{B2262C7F-8CA7-466D-8D37-2F6A50A52058}"/>
              </a:ext>
            </a:extLst>
          </p:cNvPr>
          <p:cNvSpPr>
            <a:spLocks/>
          </p:cNvSpPr>
          <p:nvPr/>
        </p:nvSpPr>
        <p:spPr bwMode="auto">
          <a:xfrm>
            <a:off x="16279117" y="4421234"/>
            <a:ext cx="3736821" cy="4581843"/>
          </a:xfrm>
          <a:custGeom>
            <a:avLst/>
            <a:gdLst/>
            <a:ahLst/>
            <a:cxnLst>
              <a:cxn ang="0">
                <a:pos x="169" y="528"/>
              </a:cxn>
              <a:cxn ang="0">
                <a:pos x="121" y="430"/>
              </a:cxn>
              <a:cxn ang="0">
                <a:pos x="54" y="428"/>
              </a:cxn>
              <a:cxn ang="0">
                <a:pos x="46" y="390"/>
              </a:cxn>
              <a:cxn ang="0">
                <a:pos x="28" y="376"/>
              </a:cxn>
              <a:cxn ang="0">
                <a:pos x="42" y="366"/>
              </a:cxn>
              <a:cxn ang="0">
                <a:pos x="24" y="356"/>
              </a:cxn>
              <a:cxn ang="0">
                <a:pos x="19" y="332"/>
              </a:cxn>
              <a:cxn ang="0">
                <a:pos x="9" y="305"/>
              </a:cxn>
              <a:cxn ang="0">
                <a:pos x="49" y="233"/>
              </a:cxn>
              <a:cxn ang="0">
                <a:pos x="133" y="58"/>
              </a:cxn>
              <a:cxn ang="0">
                <a:pos x="404" y="174"/>
              </a:cxn>
              <a:cxn ang="0">
                <a:pos x="336" y="387"/>
              </a:cxn>
              <a:cxn ang="0">
                <a:pos x="347" y="534"/>
              </a:cxn>
              <a:cxn ang="0">
                <a:pos x="168" y="534"/>
              </a:cxn>
              <a:cxn ang="0">
                <a:pos x="169" y="528"/>
              </a:cxn>
            </a:cxnLst>
            <a:rect l="0" t="0" r="r" b="b"/>
            <a:pathLst>
              <a:path w="436" h="534">
                <a:moveTo>
                  <a:pt x="169" y="528"/>
                </a:moveTo>
                <a:cubicBezTo>
                  <a:pt x="169" y="528"/>
                  <a:pt x="171" y="428"/>
                  <a:pt x="121" y="430"/>
                </a:cubicBezTo>
                <a:cubicBezTo>
                  <a:pt x="71" y="432"/>
                  <a:pt x="66" y="446"/>
                  <a:pt x="54" y="428"/>
                </a:cubicBezTo>
                <a:cubicBezTo>
                  <a:pt x="42" y="409"/>
                  <a:pt x="54" y="398"/>
                  <a:pt x="46" y="390"/>
                </a:cubicBezTo>
                <a:cubicBezTo>
                  <a:pt x="46" y="390"/>
                  <a:pt x="28" y="384"/>
                  <a:pt x="28" y="376"/>
                </a:cubicBezTo>
                <a:cubicBezTo>
                  <a:pt x="28" y="368"/>
                  <a:pt x="42" y="366"/>
                  <a:pt x="42" y="366"/>
                </a:cubicBezTo>
                <a:cubicBezTo>
                  <a:pt x="42" y="366"/>
                  <a:pt x="24" y="365"/>
                  <a:pt x="24" y="356"/>
                </a:cubicBezTo>
                <a:cubicBezTo>
                  <a:pt x="23" y="348"/>
                  <a:pt x="33" y="338"/>
                  <a:pt x="19" y="332"/>
                </a:cubicBezTo>
                <a:cubicBezTo>
                  <a:pt x="5" y="326"/>
                  <a:pt x="0" y="320"/>
                  <a:pt x="9" y="305"/>
                </a:cubicBezTo>
                <a:cubicBezTo>
                  <a:pt x="18" y="290"/>
                  <a:pt x="52" y="251"/>
                  <a:pt x="49" y="233"/>
                </a:cubicBezTo>
                <a:cubicBezTo>
                  <a:pt x="46" y="216"/>
                  <a:pt x="29" y="117"/>
                  <a:pt x="133" y="58"/>
                </a:cubicBezTo>
                <a:cubicBezTo>
                  <a:pt x="238" y="0"/>
                  <a:pt x="372" y="49"/>
                  <a:pt x="404" y="174"/>
                </a:cubicBezTo>
                <a:cubicBezTo>
                  <a:pt x="436" y="300"/>
                  <a:pt x="336" y="387"/>
                  <a:pt x="336" y="387"/>
                </a:cubicBezTo>
                <a:cubicBezTo>
                  <a:pt x="336" y="387"/>
                  <a:pt x="302" y="480"/>
                  <a:pt x="347" y="534"/>
                </a:cubicBezTo>
                <a:cubicBezTo>
                  <a:pt x="168" y="534"/>
                  <a:pt x="168" y="534"/>
                  <a:pt x="168" y="534"/>
                </a:cubicBezTo>
                <a:lnTo>
                  <a:pt x="169" y="528"/>
                </a:lnTo>
                <a:close/>
              </a:path>
            </a:pathLst>
          </a:custGeom>
          <a:solidFill>
            <a:srgbClr val="C9C9C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751009" y="5506103"/>
            <a:ext cx="4199793" cy="1950490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3600" b="1" dirty="0">
                <a:solidFill>
                  <a:srgbClr val="052427"/>
                </a:solidFill>
                <a:ea typeface="Roboto Thin" panose="02000000000000000000" pitchFamily="2" charset="0"/>
                <a:cs typeface="Roboto Thin" panose="02000000000000000000" pitchFamily="2" charset="0"/>
              </a:rPr>
              <a:t>Итоговое собеседование по русскому языку в качестве допуска к ГИА-9 действует бессрочно*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610850" y="8675671"/>
            <a:ext cx="70293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Roboto Thin" panose="02000000000000000000" pitchFamily="2" charset="0"/>
                <a:cs typeface="Roboto Thin" panose="02000000000000000000" pitchFamily="2" charset="0"/>
              </a:rPr>
              <a:t>*</a:t>
            </a:r>
            <a:r>
              <a:rPr lang="ru-RU" sz="2800" b="1" dirty="0">
                <a:ea typeface="Roboto" panose="02000000000000000000" pitchFamily="2" charset="0"/>
                <a:cs typeface="Roboto" panose="02000000000000000000" pitchFamily="2" charset="0"/>
              </a:rPr>
              <a:t>Письмо Федеральной службы </a:t>
            </a:r>
          </a:p>
          <a:p>
            <a:r>
              <a:rPr lang="ru-RU" sz="2800" b="1" dirty="0">
                <a:ea typeface="Roboto" panose="02000000000000000000" pitchFamily="2" charset="0"/>
                <a:cs typeface="Roboto" panose="02000000000000000000" pitchFamily="2" charset="0"/>
              </a:rPr>
              <a:t>по надзору в сфере образования и науки </a:t>
            </a:r>
          </a:p>
          <a:p>
            <a:r>
              <a:rPr lang="ru-RU" sz="2800" b="1" dirty="0">
                <a:ea typeface="Roboto" panose="02000000000000000000" pitchFamily="2" charset="0"/>
                <a:cs typeface="Roboto" panose="02000000000000000000" pitchFamily="2" charset="0"/>
              </a:rPr>
              <a:t>от 08.11.2019 № 02-51-310/10-3459 </a:t>
            </a:r>
          </a:p>
        </p:txBody>
      </p:sp>
      <p:sp>
        <p:nvSpPr>
          <p:cNvPr id="11" name="Овал 10"/>
          <p:cNvSpPr/>
          <p:nvPr/>
        </p:nvSpPr>
        <p:spPr>
          <a:xfrm rot="17571972">
            <a:off x="365661" y="6912611"/>
            <a:ext cx="1143844" cy="313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3538306">
            <a:off x="589644" y="8803267"/>
            <a:ext cx="1170603" cy="367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9C2FFAE8-D38D-43A6-83AF-947DAD27E5C9}"/>
              </a:ext>
            </a:extLst>
          </p:cNvPr>
          <p:cNvSpPr/>
          <p:nvPr/>
        </p:nvSpPr>
        <p:spPr>
          <a:xfrm>
            <a:off x="-47041" y="5671513"/>
            <a:ext cx="2111993" cy="1945693"/>
          </a:xfrm>
          <a:prstGeom prst="ellipse">
            <a:avLst/>
          </a:prstGeom>
          <a:solidFill>
            <a:srgbClr val="C9C9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09F6EBE-1F21-45EA-ACE3-821E309D199B}"/>
              </a:ext>
            </a:extLst>
          </p:cNvPr>
          <p:cNvSpPr txBox="1"/>
          <p:nvPr/>
        </p:nvSpPr>
        <p:spPr>
          <a:xfrm>
            <a:off x="692018" y="5186193"/>
            <a:ext cx="13548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8000" b="1" dirty="0">
                <a:solidFill>
                  <a:srgbClr val="02B9F3"/>
                </a:solidFill>
              </a:rPr>
              <a:t>2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B784B7E2-8C49-4A3E-8B31-4ADA79D517B1}"/>
              </a:ext>
            </a:extLst>
          </p:cNvPr>
          <p:cNvSpPr/>
          <p:nvPr/>
        </p:nvSpPr>
        <p:spPr>
          <a:xfrm>
            <a:off x="5696" y="8345757"/>
            <a:ext cx="2111993" cy="1945693"/>
          </a:xfrm>
          <a:prstGeom prst="ellipse">
            <a:avLst/>
          </a:prstGeom>
          <a:solidFill>
            <a:srgbClr val="C9C9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774CEE-199C-4989-A878-68DC247E9A66}"/>
              </a:ext>
            </a:extLst>
          </p:cNvPr>
          <p:cNvSpPr txBox="1"/>
          <p:nvPr/>
        </p:nvSpPr>
        <p:spPr>
          <a:xfrm>
            <a:off x="860352" y="8080489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000" b="1" dirty="0">
                <a:solidFill>
                  <a:srgbClr val="02B9F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75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2687</TotalTime>
  <Words>924</Words>
  <Application>Microsoft Office PowerPoint</Application>
  <PresentationFormat>Произвольный</PresentationFormat>
  <Paragraphs>227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Arial</vt:lpstr>
      <vt:lpstr>Wingdings</vt:lpstr>
      <vt:lpstr>Calibri</vt:lpstr>
      <vt:lpstr>Roboto Thin</vt:lpstr>
      <vt:lpstr>Calibri Light</vt:lpstr>
      <vt:lpstr>Arial Black</vt:lpstr>
      <vt:lpstr>Franklin Gothic Demi Cond</vt:lpstr>
      <vt:lpstr>Segoe UI Semilight</vt:lpstr>
      <vt:lpstr>Franklin Gothic Book</vt:lpstr>
      <vt:lpstr>Roboto Condensed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K204</dc:creator>
  <cp:lastModifiedBy>Школа</cp:lastModifiedBy>
  <cp:revision>487</cp:revision>
  <cp:lastPrinted>2020-12-15T09:49:49Z</cp:lastPrinted>
  <dcterms:created xsi:type="dcterms:W3CDTF">2019-11-21T07:25:18Z</dcterms:created>
  <dcterms:modified xsi:type="dcterms:W3CDTF">2022-02-05T07:12:19Z</dcterms:modified>
</cp:coreProperties>
</file>