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842" r:id="rId2"/>
  </p:sldMasterIdLst>
  <p:notesMasterIdLst>
    <p:notesMasterId r:id="rId11"/>
  </p:notesMasterIdLst>
  <p:sldIdLst>
    <p:sldId id="314" r:id="rId3"/>
    <p:sldId id="304" r:id="rId4"/>
    <p:sldId id="305" r:id="rId5"/>
    <p:sldId id="306" r:id="rId6"/>
    <p:sldId id="309" r:id="rId7"/>
    <p:sldId id="311" r:id="rId8"/>
    <p:sldId id="312" r:id="rId9"/>
    <p:sldId id="313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99"/>
    <a:srgbClr val="00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0BACF6-65A4-4DE1-814A-5A9D85336006}" type="datetimeFigureOut">
              <a:rPr lang="ru-RU"/>
              <a:pPr>
                <a:defRPr/>
              </a:pPr>
              <a:t>26.04.2022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483F7B5-CDAC-419B-BC89-FE7CB9165F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265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B5DE5E4-BA2F-404A-8977-A48A652446CE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E11E7FC-350A-483A-8809-E7CB3BFBFC17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5EDB13A-4046-4BAC-A4C9-D4BC4FC8682E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F3B4AF-E5B9-4163-BFAE-F4EB9A818B35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4F68323-2B44-4F8F-A581-D47639675E74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69B994-3551-4F77-B754-CD4E7683AB34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D2C40B6-4DD0-4C5F-8E7E-A881E00B04A9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D715CE-47D5-4999-9CC6-A27083CBAD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99AB-C3E8-4F96-A456-6799986C32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B317-A2C4-4912-94A2-B0C461E3A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BB64-4623-411F-8484-E3C0A8F4E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2970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97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1C1C1C"/>
              </a:solidFill>
            </a:endParaRPr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20D715CE-47D5-4999-9CC6-A27083CBAD7D}" type="slidenum">
              <a:rPr lang="ru-RU">
                <a:solidFill>
                  <a:srgbClr val="1C1C1C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1C1C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4695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83EE-140B-43D3-92DC-DAD364F666B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2388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666B-0086-4B55-9BDD-A5D616E79F50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97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6BF2-747A-4A98-984B-A7656F035FC7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799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424F-BD47-41AA-9362-68D8F49A0E9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3606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569D-90FD-4CF0-9C24-363266703BE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5394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93D6-439F-463A-BE41-01E58C10777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68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8383EE-140B-43D3-92DC-DAD364F66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65B2-057E-4EB5-91FB-DBDD1252E30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76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6E2B-7D76-43B8-A9AA-A88D1D3CF6B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346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99AB-C3E8-4F96-A456-6799986C321E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4246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EB317-A2C4-4912-94A2-B0C461E3A64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894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2BB64-4623-411F-8484-E3C0A8F4E9F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603160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E666B-0086-4B55-9BDD-A5D616E79F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C16BF2-747A-4A98-984B-A7656F035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A424F-BD47-41AA-9362-68D8F49A0E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CB569D-90FD-4CF0-9C24-363266703B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A493D6-439F-463A-BE41-01E58C1077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AC65B2-057E-4EB5-91FB-DBDD1252E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46E2B-7D76-43B8-A9AA-A88D1D3CF6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7999">
              <a:srgbClr val="9966FF"/>
            </a:gs>
            <a:gs pos="30499">
              <a:srgbClr val="CC99FF"/>
            </a:gs>
            <a:gs pos="41000">
              <a:srgbClr val="99CCFF"/>
            </a:gs>
            <a:gs pos="50000">
              <a:srgbClr val="CCCCFF"/>
            </a:gs>
            <a:gs pos="59000">
              <a:srgbClr val="99CCFF"/>
            </a:gs>
            <a:gs pos="69501">
              <a:srgbClr val="CC99FF"/>
            </a:gs>
            <a:gs pos="82001">
              <a:srgbClr val="9966FF"/>
            </a:gs>
            <a:gs pos="91000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392B85-07BE-4AAD-9023-AC362C19E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9000">
              <a:srgbClr val="99CCFF"/>
            </a:gs>
            <a:gs pos="17999">
              <a:srgbClr val="9966FF"/>
            </a:gs>
            <a:gs pos="30499">
              <a:srgbClr val="CC99FF"/>
            </a:gs>
            <a:gs pos="41000">
              <a:srgbClr val="99CCFF"/>
            </a:gs>
            <a:gs pos="50000">
              <a:srgbClr val="CCCCFF"/>
            </a:gs>
            <a:gs pos="59000">
              <a:srgbClr val="99CCFF"/>
            </a:gs>
            <a:gs pos="69501">
              <a:srgbClr val="CC99FF"/>
            </a:gs>
            <a:gs pos="82001">
              <a:srgbClr val="9966FF"/>
            </a:gs>
            <a:gs pos="91000">
              <a:srgbClr val="99CCFF"/>
            </a:gs>
            <a:gs pos="100000">
              <a:srgbClr val="CC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28680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ru-RU" sz="24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868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286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392B85-07BE-4AAD-9023-AC362C19E115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908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wm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1258888" y="620713"/>
            <a:ext cx="7561262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6600" b="1">
                <a:solidFill>
                  <a:srgbClr val="000066"/>
                </a:solidFill>
                <a:latin typeface="Times New Roman" pitchFamily="18" charset="0"/>
              </a:rPr>
              <a:t>Тема урока:</a:t>
            </a:r>
          </a:p>
        </p:txBody>
      </p:sp>
      <p:sp>
        <p:nvSpPr>
          <p:cNvPr id="19459" name="Прямоугольник 2"/>
          <p:cNvSpPr>
            <a:spLocks noChangeArrowheads="1"/>
          </p:cNvSpPr>
          <p:nvPr/>
        </p:nvSpPr>
        <p:spPr bwMode="auto">
          <a:xfrm>
            <a:off x="0" y="2636838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ПРАВОПИСАНИЕ ЧАСТИЦЫ  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</a:rPr>
              <a:t>НЕ</a:t>
            </a:r>
            <a:r>
              <a:rPr lang="ru-RU" sz="4000" b="1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 </a:t>
            </a:r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sz="4000" b="1">
                <a:solidFill>
                  <a:srgbClr val="000000"/>
                </a:solidFill>
                <a:latin typeface="Times New Roman" pitchFamily="18" charset="0"/>
              </a:rPr>
              <a:t>     С ГЛАГОЛАМИ.</a:t>
            </a:r>
          </a:p>
        </p:txBody>
      </p:sp>
      <p:pic>
        <p:nvPicPr>
          <p:cNvPr id="19460" name="Picture 2" descr="G:\Анимации\14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71775" y="3860800"/>
            <a:ext cx="3140075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323850" y="765175"/>
            <a:ext cx="8280400" cy="3455988"/>
          </a:xfrm>
        </p:spPr>
        <p:txBody>
          <a:bodyPr/>
          <a:lstStyle/>
          <a:p>
            <a:pPr algn="ctr" eaLnBrk="1" hangingPunct="1"/>
            <a:r>
              <a:rPr lang="ru-RU" sz="6600" b="1" smtClean="0">
                <a:solidFill>
                  <a:schemeClr val="hlink"/>
                </a:solidFill>
                <a:latin typeface="Bookman Old Style" pitchFamily="18" charset="0"/>
              </a:rPr>
              <a:t>ТЕОРЕТИЧЕСКАЯ РАЗМИНКА</a:t>
            </a:r>
          </a:p>
        </p:txBody>
      </p:sp>
      <p:pic>
        <p:nvPicPr>
          <p:cNvPr id="8195" name="Picture 5" descr="23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213" y="4076700"/>
            <a:ext cx="181610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8" descr="компьютер качается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725" y="4292600"/>
            <a:ext cx="2879725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06184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611188" y="404813"/>
            <a:ext cx="8281987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000000"/>
                </a:solidFill>
                <a:latin typeface="Constantia" pitchFamily="18" charset="0"/>
              </a:rPr>
              <a:t>Ну-ка, проверь-ка, дружок,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Constantia" pitchFamily="18" charset="0"/>
              </a:rPr>
              <a:t>Ты готов начать урок?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Constantia" pitchFamily="18" charset="0"/>
              </a:rPr>
              <a:t>     Всё ль на месте, всё ль в порядке,</a:t>
            </a:r>
          </a:p>
          <a:p>
            <a:r>
              <a:rPr lang="ru-RU" sz="3600" b="1">
                <a:solidFill>
                  <a:srgbClr val="000000"/>
                </a:solidFill>
                <a:latin typeface="Constantia" pitchFamily="18" charset="0"/>
              </a:rPr>
              <a:t>Ручка, книжка и тетрадка? 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Constantia" pitchFamily="18" charset="0"/>
              </a:rPr>
              <a:t>Все ли правильно сидят?</a:t>
            </a:r>
          </a:p>
          <a:p>
            <a:pPr algn="ctr"/>
            <a:r>
              <a:rPr lang="ru-RU" sz="3600" b="1">
                <a:solidFill>
                  <a:srgbClr val="000000"/>
                </a:solidFill>
                <a:latin typeface="Constantia" pitchFamily="18" charset="0"/>
              </a:rPr>
              <a:t>Все ль внимательно глядят?</a:t>
            </a:r>
          </a:p>
        </p:txBody>
      </p:sp>
      <p:pic>
        <p:nvPicPr>
          <p:cNvPr id="5" name="Рисунок 4" descr="n14.gif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4792663"/>
            <a:ext cx="2365375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11638" y="4437063"/>
            <a:ext cx="2305050" cy="190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j034334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3929066"/>
            <a:ext cx="3457575" cy="276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СВ\Desktop\не с глаголами\img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697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000"/>
                            </p:stCondLst>
                            <p:childTnLst>
                              <p:par>
                                <p:cTn id="48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785225" cy="1054100"/>
          </a:xfrm>
        </p:spPr>
        <p:txBody>
          <a:bodyPr/>
          <a:lstStyle/>
          <a:p>
            <a:r>
              <a:rPr lang="ru-RU" b="1" smtClean="0"/>
              <a:t>Вставь в текст частицу </a:t>
            </a:r>
            <a:r>
              <a:rPr lang="ru-RU" b="1" i="1" smtClean="0">
                <a:solidFill>
                  <a:srgbClr val="800000"/>
                </a:solidFill>
              </a:rPr>
              <a:t>НЕ</a:t>
            </a:r>
            <a:r>
              <a:rPr lang="ru-RU" b="1" smtClean="0"/>
              <a:t>.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412875"/>
            <a:ext cx="8820150" cy="3384550"/>
          </a:xfrm>
        </p:spPr>
        <p:txBody>
          <a:bodyPr/>
          <a:lstStyle/>
          <a:p>
            <a:pPr indent="11113">
              <a:buFont typeface="Wingdings" pitchFamily="2" charset="2"/>
              <a:buNone/>
            </a:pPr>
            <a:r>
              <a:rPr lang="ru-RU" sz="4000" smtClean="0"/>
              <a:t>     Береги книгу!    ...бери её грязными руками и  ...  клади на грязный стол.  ... перегибай книгу и ...  загибай у неё листов.  Если ты ...  взял книгу в библиотеке, то  ... забудь вернуть её в срок. </a:t>
            </a: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4859338" y="1412875"/>
            <a:ext cx="936625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5364163" y="2060575"/>
            <a:ext cx="936625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3995738" y="2636838"/>
            <a:ext cx="936625" cy="64135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1116013" y="3213100"/>
            <a:ext cx="865187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>
                <a:solidFill>
                  <a:srgbClr val="800000"/>
                </a:solidFill>
              </a:rPr>
              <a:t>не</a:t>
            </a:r>
          </a:p>
        </p:txBody>
      </p:sp>
      <p:sp>
        <p:nvSpPr>
          <p:cNvPr id="23569" name="Text Box 17"/>
          <p:cNvSpPr txBox="1">
            <a:spLocks noChangeArrowheads="1"/>
          </p:cNvSpPr>
          <p:nvPr/>
        </p:nvSpPr>
        <p:spPr bwMode="auto">
          <a:xfrm>
            <a:off x="323850" y="4508500"/>
            <a:ext cx="865188" cy="7016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b="1" dirty="0">
                <a:solidFill>
                  <a:srgbClr val="800000"/>
                </a:solidFill>
              </a:rPr>
              <a:t>не</a:t>
            </a:r>
          </a:p>
        </p:txBody>
      </p:sp>
      <p:pic>
        <p:nvPicPr>
          <p:cNvPr id="32777" name="Picture 3" descr="G:\Анимации\Книжка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04025" y="5013325"/>
            <a:ext cx="1935163" cy="177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7559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animBg="1"/>
      <p:bldP spid="23565" grpId="0" animBg="1"/>
      <p:bldP spid="23566" grpId="0" animBg="1"/>
      <p:bldP spid="23567" grpId="0" animBg="1"/>
      <p:bldP spid="2356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74188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Прямоугольник 5"/>
          <p:cNvSpPr>
            <a:spLocks noChangeArrowheads="1"/>
          </p:cNvSpPr>
          <p:nvPr/>
        </p:nvSpPr>
        <p:spPr bwMode="auto">
          <a:xfrm>
            <a:off x="3492500" y="1844675"/>
            <a:ext cx="3959225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Работа в парах</a:t>
            </a:r>
            <a:endParaRPr lang="ru-RU" sz="4400" dirty="0">
              <a:solidFill>
                <a:srgbClr val="00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23763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941387"/>
          </a:xfrm>
        </p:spPr>
        <p:txBody>
          <a:bodyPr/>
          <a:lstStyle/>
          <a:p>
            <a:pPr algn="ctr"/>
            <a:r>
              <a:rPr lang="ru-RU" b="1" smtClean="0">
                <a:solidFill>
                  <a:srgbClr val="C00000"/>
                </a:solidFill>
              </a:rPr>
              <a:t>ПОСЛОВИЦЫ:</a:t>
            </a:r>
          </a:p>
        </p:txBody>
      </p:sp>
      <p:graphicFrame>
        <p:nvGraphicFramePr>
          <p:cNvPr id="20508" name="Group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2942136"/>
              </p:ext>
            </p:extLst>
          </p:nvPr>
        </p:nvGraphicFramePr>
        <p:xfrm>
          <a:off x="179388" y="1196975"/>
          <a:ext cx="8964612" cy="4103371"/>
        </p:xfrm>
        <a:graphic>
          <a:graphicData uri="http://schemas.openxmlformats.org/drawingml/2006/table">
            <a:tbl>
              <a:tblPr/>
              <a:tblGrid>
                <a:gridCol w="4248150"/>
                <a:gridCol w="4716462"/>
              </a:tblGrid>
              <a:tr h="982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Кто не работает,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дружит.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ложью правда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рыбку из пруда.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111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Без труда не вытащишь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не делает.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Лень добра</a:t>
                      </a:r>
                      <a:endParaRPr kumimoji="0" lang="ru-RU" sz="3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тот не ест.</a:t>
                      </a: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00563" y="4508500"/>
            <a:ext cx="2736850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</a:rPr>
              <a:t>тот </a:t>
            </a:r>
            <a:r>
              <a:rPr lang="ru-RU" sz="4000" smtClean="0">
                <a:solidFill>
                  <a:srgbClr val="000000"/>
                </a:solidFill>
                <a:latin typeface="Times New Roman" pitchFamily="18" charset="0"/>
              </a:rPr>
              <a:t>не </a:t>
            </a:r>
            <a:r>
              <a:rPr lang="ru-RU" sz="4000">
                <a:solidFill>
                  <a:srgbClr val="000000"/>
                </a:solidFill>
                <a:latin typeface="Times New Roman" pitchFamily="18" charset="0"/>
              </a:rPr>
              <a:t>ест.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4500563" y="1268413"/>
            <a:ext cx="3889375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</a:rPr>
              <a:t>не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дружит.</a:t>
            </a:r>
          </a:p>
        </p:txBody>
      </p:sp>
      <p:sp>
        <p:nvSpPr>
          <p:cNvPr id="20502" name="Text Box 22"/>
          <p:cNvSpPr txBox="1">
            <a:spLocks noChangeArrowheads="1"/>
          </p:cNvSpPr>
          <p:nvPr/>
        </p:nvSpPr>
        <p:spPr bwMode="auto">
          <a:xfrm>
            <a:off x="4500563" y="2205038"/>
            <a:ext cx="439261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000000"/>
                </a:solidFill>
                <a:latin typeface="Times New Roman" pitchFamily="18" charset="0"/>
              </a:rPr>
              <a:t>и рыбки из пруда.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4500563" y="3357563"/>
            <a:ext cx="3205162" cy="7016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 dirty="0" smtClean="0">
                <a:solidFill>
                  <a:srgbClr val="000000"/>
                </a:solidFill>
                <a:latin typeface="Times New Roman" pitchFamily="18" charset="0"/>
              </a:rPr>
              <a:t>не </a:t>
            </a:r>
            <a:r>
              <a:rPr lang="ru-RU" sz="4000" dirty="0">
                <a:solidFill>
                  <a:srgbClr val="000000"/>
                </a:solidFill>
                <a:latin typeface="Times New Roman" pitchFamily="18" charset="0"/>
              </a:rPr>
              <a:t>делает.</a:t>
            </a:r>
          </a:p>
        </p:txBody>
      </p:sp>
      <p:sp>
        <p:nvSpPr>
          <p:cNvPr id="20504" name="WordArt 24"/>
          <p:cNvSpPr>
            <a:spLocks noChangeArrowheads="1" noChangeShapeType="1" noTextEdit="1"/>
          </p:cNvSpPr>
          <p:nvPr/>
        </p:nvSpPr>
        <p:spPr bwMode="auto">
          <a:xfrm>
            <a:off x="1547813" y="5589588"/>
            <a:ext cx="1439862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НЕ</a:t>
            </a:r>
          </a:p>
        </p:txBody>
      </p:sp>
      <p:sp>
        <p:nvSpPr>
          <p:cNvPr id="20505" name="WordArt 25"/>
          <p:cNvSpPr>
            <a:spLocks noChangeArrowheads="1" noChangeShapeType="1" noTextEdit="1"/>
          </p:cNvSpPr>
          <p:nvPr/>
        </p:nvSpPr>
        <p:spPr bwMode="auto">
          <a:xfrm>
            <a:off x="3132138" y="5589588"/>
            <a:ext cx="4321175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с глаголами</a:t>
            </a:r>
          </a:p>
        </p:txBody>
      </p:sp>
      <p:pic>
        <p:nvPicPr>
          <p:cNvPr id="20506" name="Picture 26" descr="4anipt1a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661025"/>
            <a:ext cx="79057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Овал 10"/>
          <p:cNvSpPr/>
          <p:nvPr/>
        </p:nvSpPr>
        <p:spPr>
          <a:xfrm>
            <a:off x="0" y="6159500"/>
            <a:ext cx="684213" cy="698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FFFFFF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00256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6.56799E-7 L -0.00191 -0.4706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05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23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69195E-6 L -4.16667E-6 0.1586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25532E-7 L -0.00382 0.1690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05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84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75763E-7 L -3.88889E-6 0.178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-4.92137E-6 L -0.04723 -0.0050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0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62 -4.92137E-6 L 0.05486 -0.0050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5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0" grpId="0" animBg="1"/>
      <p:bldP spid="20500" grpId="1" animBg="1"/>
      <p:bldP spid="20501" grpId="0" animBg="1"/>
      <p:bldP spid="20501" grpId="1" animBg="1"/>
      <p:bldP spid="20502" grpId="0" animBg="1"/>
      <p:bldP spid="20502" grpId="1" animBg="1"/>
      <p:bldP spid="20503" grpId="0" animBg="1"/>
      <p:bldP spid="20503" grpId="1" animBg="1"/>
      <p:bldP spid="20504" grpId="0" animBg="1"/>
      <p:bldP spid="20504" grpId="1" animBg="1"/>
      <p:bldP spid="20505" grpId="0" animBg="1"/>
      <p:bldP spid="2050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3"/>
          <p:cNvSpPr>
            <a:spLocks noGrp="1"/>
          </p:cNvSpPr>
          <p:nvPr>
            <p:ph type="title"/>
          </p:nvPr>
        </p:nvSpPr>
        <p:spPr>
          <a:xfrm>
            <a:off x="1350963" y="115888"/>
            <a:ext cx="7793037" cy="3170237"/>
          </a:xfrm>
        </p:spPr>
        <p:txBody>
          <a:bodyPr/>
          <a:lstStyle/>
          <a:p>
            <a:r>
              <a:rPr lang="ru-RU" sz="3600" smtClean="0"/>
              <a:t>«Запомните, мои друзья, </a:t>
            </a:r>
            <a:br>
              <a:rPr lang="ru-RU" sz="3600" smtClean="0"/>
            </a:br>
            <a:r>
              <a:rPr lang="ru-RU" sz="3600" smtClean="0"/>
              <a:t>волшебная частица </a:t>
            </a:r>
            <a:r>
              <a:rPr lang="ru-RU" sz="3600" b="1" i="1" smtClean="0">
                <a:solidFill>
                  <a:srgbClr val="800000"/>
                </a:solidFill>
              </a:rPr>
              <a:t>НЕ</a:t>
            </a:r>
            <a:r>
              <a:rPr lang="ru-RU" sz="3600" smtClean="0"/>
              <a:t>, </a:t>
            </a:r>
            <a:br>
              <a:rPr lang="ru-RU" sz="3600" smtClean="0"/>
            </a:br>
            <a:r>
              <a:rPr lang="ru-RU" sz="3600" smtClean="0"/>
              <a:t>отрицая плохое, </a:t>
            </a:r>
            <a:br>
              <a:rPr lang="ru-RU" sz="3600" smtClean="0"/>
            </a:br>
            <a:r>
              <a:rPr lang="ru-RU" sz="3600" smtClean="0"/>
              <a:t>недостойное человека действие, </a:t>
            </a:r>
            <a:br>
              <a:rPr lang="ru-RU" sz="3600" smtClean="0"/>
            </a:br>
            <a:r>
              <a:rPr lang="ru-RU" sz="3600" smtClean="0"/>
              <a:t>учит нас мудрому отношению </a:t>
            </a:r>
            <a:br>
              <a:rPr lang="ru-RU" sz="3600" smtClean="0"/>
            </a:br>
            <a:r>
              <a:rPr lang="ru-RU" sz="3600" smtClean="0"/>
              <a:t>к жизни и к себе».</a:t>
            </a:r>
          </a:p>
        </p:txBody>
      </p:sp>
      <p:pic>
        <p:nvPicPr>
          <p:cNvPr id="34819" name="Picture 2" descr="C:\Documents and Settings\Кирилл\Рабочий стол\Рабочий стол\МАМА\анимация\2137a0b44f05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59113" y="3197225"/>
            <a:ext cx="317023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68786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В\Desktop\Реюлексия\img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3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Палитра">
  <a:themeElements>
    <a:clrScheme name="Палитра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Палитра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литра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литра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литра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817</TotalTime>
  <Words>169</Words>
  <Application>Microsoft Office PowerPoint</Application>
  <PresentationFormat>Экран (4:3)</PresentationFormat>
  <Paragraphs>45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Палитра</vt:lpstr>
      <vt:lpstr>1_Палитра</vt:lpstr>
      <vt:lpstr>Презентация PowerPoint</vt:lpstr>
      <vt:lpstr>ТЕОРЕТИЧЕСКАЯ РАЗМИНКА</vt:lpstr>
      <vt:lpstr>Презентация PowerPoint</vt:lpstr>
      <vt:lpstr>Вставь в текст частицу НЕ.</vt:lpstr>
      <vt:lpstr>Презентация PowerPoint</vt:lpstr>
      <vt:lpstr>ПОСЛОВИЦЫ:</vt:lpstr>
      <vt:lpstr>«Запомните, мои друзья,  волшебная частица НЕ,  отрицая плохое,  недостойное человека действие,  учит нас мудрому отношению  к жизни и к себе».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ТЕОРЕТИЧЕСКАЯ РАЗМИНКА</dc:title>
  <dc:creator>semenchenko</dc:creator>
  <cp:lastModifiedBy>СВ</cp:lastModifiedBy>
  <cp:revision>87</cp:revision>
  <dcterms:created xsi:type="dcterms:W3CDTF">2007-04-22T08:14:09Z</dcterms:created>
  <dcterms:modified xsi:type="dcterms:W3CDTF">2022-04-26T14:50:53Z</dcterms:modified>
</cp:coreProperties>
</file>