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66" r:id="rId5"/>
    <p:sldId id="273" r:id="rId6"/>
    <p:sldId id="274" r:id="rId7"/>
    <p:sldId id="275" r:id="rId8"/>
    <p:sldId id="276" r:id="rId9"/>
    <p:sldId id="278" r:id="rId10"/>
    <p:sldId id="277" r:id="rId11"/>
    <p:sldId id="279" r:id="rId12"/>
    <p:sldId id="280" r:id="rId13"/>
    <p:sldId id="281" r:id="rId14"/>
    <p:sldId id="282" r:id="rId15"/>
    <p:sldId id="283" r:id="rId16"/>
    <p:sldId id="287" r:id="rId17"/>
    <p:sldId id="284" r:id="rId18"/>
    <p:sldId id="285" r:id="rId19"/>
    <p:sldId id="286" r:id="rId20"/>
    <p:sldId id="27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94660"/>
  </p:normalViewPr>
  <p:slideViewPr>
    <p:cSldViewPr snapToGrid="0">
      <p:cViewPr>
        <p:scale>
          <a:sx n="90" d="100"/>
          <a:sy n="90" d="100"/>
        </p:scale>
        <p:origin x="-1374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Цифровые компетенции педагога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Низкий результат 0-25</c:v>
                </c:pt>
                <c:pt idx="1">
                  <c:v>Удовлетворительный результат 26-50</c:v>
                </c:pt>
                <c:pt idx="2">
                  <c:v>Хороший результат 51-75</c:v>
                </c:pt>
                <c:pt idx="3">
                  <c:v>Отличный результат 76-100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0.01</c:v>
                </c:pt>
                <c:pt idx="2">
                  <c:v>0.5</c:v>
                </c:pt>
                <c:pt idx="3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905201953922424"/>
          <c:y val="0.32204693163354575"/>
          <c:w val="0.31094798046077576"/>
          <c:h val="0.4788226471691038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результпт 0-25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Анализ своих действий</c:v>
                </c:pt>
                <c:pt idx="1">
                  <c:v>Умение формировать развивающую среду для учеников</c:v>
                </c:pt>
                <c:pt idx="2">
                  <c:v>Ориентация на результат</c:v>
                </c:pt>
                <c:pt idx="3">
                  <c:v>Индивидуальный подход к каждому ученику</c:v>
                </c:pt>
                <c:pt idx="4">
                  <c:v>Умение сотрудничать с коллегами</c:v>
                </c:pt>
                <c:pt idx="5">
                  <c:v>Умение создавать в классе здоровую атмосферу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1.6E-2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Удовлетворительный результат 26-50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Анализ своих действий</c:v>
                </c:pt>
                <c:pt idx="1">
                  <c:v>Умение формировать развивающую среду для учеников</c:v>
                </c:pt>
                <c:pt idx="2">
                  <c:v>Ориентация на результат</c:v>
                </c:pt>
                <c:pt idx="3">
                  <c:v>Индивидуальный подход к каждому ученику</c:v>
                </c:pt>
                <c:pt idx="4">
                  <c:v>Умение сотрудничать с коллегами</c:v>
                </c:pt>
                <c:pt idx="5">
                  <c:v>Умение создавать в классе здоровую атмосферу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1.6E-2</c:v>
                </c:pt>
                <c:pt idx="1">
                  <c:v>1.6E-2</c:v>
                </c:pt>
                <c:pt idx="2">
                  <c:v>0.125</c:v>
                </c:pt>
                <c:pt idx="3" formatCode="0%">
                  <c:v>1.6E-2</c:v>
                </c:pt>
                <c:pt idx="4" formatCode="0%">
                  <c:v>0</c:v>
                </c:pt>
                <c:pt idx="5" formatCode="0%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Хороший результат 51-75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Анализ своих действий</c:v>
                </c:pt>
                <c:pt idx="1">
                  <c:v>Умение формировать развивающую среду для учеников</c:v>
                </c:pt>
                <c:pt idx="2">
                  <c:v>Ориентация на результат</c:v>
                </c:pt>
                <c:pt idx="3">
                  <c:v>Индивидуальный подход к каждому ученику</c:v>
                </c:pt>
                <c:pt idx="4">
                  <c:v>Умение сотрудничать с коллегами</c:v>
                </c:pt>
                <c:pt idx="5">
                  <c:v>Умение создавать в классе здоровую атмосферу</c:v>
                </c:pt>
              </c:strCache>
            </c:strRef>
          </c:cat>
          <c:val>
            <c:numRef>
              <c:f>Лист1!$D$2:$D$7</c:f>
              <c:numCache>
                <c:formatCode>0.00%</c:formatCode>
                <c:ptCount val="6"/>
                <c:pt idx="0">
                  <c:v>1.6E-2</c:v>
                </c:pt>
                <c:pt idx="1">
                  <c:v>0.875</c:v>
                </c:pt>
                <c:pt idx="2">
                  <c:v>0.56200000000000006</c:v>
                </c:pt>
                <c:pt idx="3">
                  <c:v>0.3125</c:v>
                </c:pt>
                <c:pt idx="4">
                  <c:v>0.1875</c:v>
                </c:pt>
                <c:pt idx="5">
                  <c:v>0.6875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Отличный результат 76-100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Анализ своих действий</c:v>
                </c:pt>
                <c:pt idx="1">
                  <c:v>Умение формировать развивающую среду для учеников</c:v>
                </c:pt>
                <c:pt idx="2">
                  <c:v>Ориентация на результат</c:v>
                </c:pt>
                <c:pt idx="3">
                  <c:v>Индивидуальный подход к каждому ученику</c:v>
                </c:pt>
                <c:pt idx="4">
                  <c:v>Умение сотрудничать с коллегами</c:v>
                </c:pt>
                <c:pt idx="5">
                  <c:v>Умение создавать в классе здоровую атмосферу</c:v>
                </c:pt>
              </c:strCache>
            </c:strRef>
          </c:cat>
          <c:val>
            <c:numRef>
              <c:f>Лист1!$E$2:$E$7</c:f>
              <c:numCache>
                <c:formatCode>0.00%</c:formatCode>
                <c:ptCount val="6"/>
                <c:pt idx="0" formatCode="0%">
                  <c:v>0.96</c:v>
                </c:pt>
                <c:pt idx="1">
                  <c:v>0.125</c:v>
                </c:pt>
                <c:pt idx="2">
                  <c:v>0.312</c:v>
                </c:pt>
                <c:pt idx="3">
                  <c:v>0.66749999999999998</c:v>
                </c:pt>
                <c:pt idx="4">
                  <c:v>0.79249999999999998</c:v>
                </c:pt>
                <c:pt idx="5">
                  <c:v>0.3125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137792"/>
        <c:axId val="183139328"/>
        <c:axId val="0"/>
      </c:bar3DChart>
      <c:catAx>
        <c:axId val="183137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139328"/>
        <c:crosses val="autoZero"/>
        <c:auto val="1"/>
        <c:lblAlgn val="ctr"/>
        <c:lblOffset val="100"/>
        <c:noMultiLvlLbl val="0"/>
      </c:catAx>
      <c:valAx>
        <c:axId val="1831393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1377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результат 0-25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Реагирование </c:v>
                </c:pt>
                <c:pt idx="1">
                  <c:v>Выявление </c:v>
                </c:pt>
                <c:pt idx="2">
                  <c:v>Выстраивание
</c:v>
                </c:pt>
                <c:pt idx="3">
                  <c:v>Анализ своей работы</c:v>
                </c:pt>
                <c:pt idx="4">
                  <c:v>Анализ причин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0%">
                  <c:v>1.6E-2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Удовлетворительный результат 26-50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Реагирование </c:v>
                </c:pt>
                <c:pt idx="1">
                  <c:v>Выявление </c:v>
                </c:pt>
                <c:pt idx="2">
                  <c:v>Выстраивание
</c:v>
                </c:pt>
                <c:pt idx="3">
                  <c:v>Анализ своей работы</c:v>
                </c:pt>
                <c:pt idx="4">
                  <c:v>Анализ причин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 formatCode="0.00%">
                  <c:v>1.6E-2</c:v>
                </c:pt>
                <c:pt idx="1">
                  <c:v>0</c:v>
                </c:pt>
                <c:pt idx="2" formatCode="0.00%">
                  <c:v>1.6E-2</c:v>
                </c:pt>
                <c:pt idx="3">
                  <c:v>0</c:v>
                </c:pt>
                <c:pt idx="4" formatCode="0.00%">
                  <c:v>0.625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Хороший результат 51-75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Реагирование </c:v>
                </c:pt>
                <c:pt idx="1">
                  <c:v>Выявление </c:v>
                </c:pt>
                <c:pt idx="2">
                  <c:v>Выстраивание
</c:v>
                </c:pt>
                <c:pt idx="3">
                  <c:v>Анализ своей работы</c:v>
                </c:pt>
                <c:pt idx="4">
                  <c:v>Анализ причин</c:v>
                </c:pt>
              </c:strCache>
            </c:strRef>
          </c:cat>
          <c:val>
            <c:numRef>
              <c:f>Лист1!$D$2:$D$6</c:f>
              <c:numCache>
                <c:formatCode>0.00%</c:formatCode>
                <c:ptCount val="5"/>
                <c:pt idx="0">
                  <c:v>0.375</c:v>
                </c:pt>
                <c:pt idx="1">
                  <c:v>0.6875</c:v>
                </c:pt>
                <c:pt idx="2">
                  <c:v>0.98399999999999999</c:v>
                </c:pt>
                <c:pt idx="3">
                  <c:v>0.125</c:v>
                </c:pt>
                <c:pt idx="4">
                  <c:v>0.3125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Отличный результат 76-100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Реагирование </c:v>
                </c:pt>
                <c:pt idx="1">
                  <c:v>Выявление </c:v>
                </c:pt>
                <c:pt idx="2">
                  <c:v>Выстраивание
</c:v>
                </c:pt>
                <c:pt idx="3">
                  <c:v>Анализ своей работы</c:v>
                </c:pt>
                <c:pt idx="4">
                  <c:v>Анализ причин</c:v>
                </c:pt>
              </c:strCache>
            </c:strRef>
          </c:cat>
          <c:val>
            <c:numRef>
              <c:f>Лист1!$E$2:$E$6</c:f>
              <c:numCache>
                <c:formatCode>0.00%</c:formatCode>
                <c:ptCount val="5"/>
                <c:pt idx="0">
                  <c:v>0.60899999999999999</c:v>
                </c:pt>
                <c:pt idx="1">
                  <c:v>0.3125</c:v>
                </c:pt>
                <c:pt idx="2" formatCode="0%">
                  <c:v>0</c:v>
                </c:pt>
                <c:pt idx="3">
                  <c:v>0.85899999999999999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223808"/>
        <c:axId val="183225344"/>
        <c:axId val="183143040"/>
      </c:bar3DChart>
      <c:catAx>
        <c:axId val="183223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225344"/>
        <c:crosses val="autoZero"/>
        <c:auto val="1"/>
        <c:lblAlgn val="ctr"/>
        <c:lblOffset val="100"/>
        <c:noMultiLvlLbl val="0"/>
      </c:catAx>
      <c:valAx>
        <c:axId val="1832253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83223808"/>
        <c:crosses val="autoZero"/>
        <c:crossBetween val="between"/>
      </c:valAx>
      <c:serAx>
        <c:axId val="183143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225344"/>
        <c:crosses val="autoZero"/>
      </c:serAx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Согласен</c:v>
                </c:pt>
              </c:strCache>
            </c:strRef>
          </c:tx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Лист1!$B$2:$B$12</c:f>
              <c:numCache>
                <c:formatCode>0.00%</c:formatCode>
                <c:ptCount val="11"/>
                <c:pt idx="0" formatCode="0%">
                  <c:v>0.92</c:v>
                </c:pt>
                <c:pt idx="1">
                  <c:v>0.92800000000000005</c:v>
                </c:pt>
                <c:pt idx="2">
                  <c:v>0.86199999999999999</c:v>
                </c:pt>
                <c:pt idx="3">
                  <c:v>0.91300000000000003</c:v>
                </c:pt>
                <c:pt idx="4" formatCode="0%">
                  <c:v>0.87</c:v>
                </c:pt>
                <c:pt idx="5">
                  <c:v>0.754</c:v>
                </c:pt>
                <c:pt idx="6">
                  <c:v>0.94199999999999995</c:v>
                </c:pt>
                <c:pt idx="7">
                  <c:v>0.92800000000000005</c:v>
                </c:pt>
                <c:pt idx="8">
                  <c:v>0.86199999999999999</c:v>
                </c:pt>
                <c:pt idx="9">
                  <c:v>0.96399999999999997</c:v>
                </c:pt>
                <c:pt idx="10">
                  <c:v>0.94099999999999995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согласен</c:v>
                </c:pt>
              </c:strCache>
            </c:strRef>
          </c:tx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Лист1!$C$2:$C$12</c:f>
              <c:numCache>
                <c:formatCode>0.00%</c:formatCode>
                <c:ptCount val="11"/>
                <c:pt idx="0" formatCode="0%">
                  <c:v>0.08</c:v>
                </c:pt>
                <c:pt idx="1">
                  <c:v>7.1999999999999995E-2</c:v>
                </c:pt>
                <c:pt idx="2">
                  <c:v>0.13800000000000001</c:v>
                </c:pt>
                <c:pt idx="3">
                  <c:v>8.6999999999999994E-2</c:v>
                </c:pt>
                <c:pt idx="4" formatCode="0%">
                  <c:v>0.13</c:v>
                </c:pt>
                <c:pt idx="5">
                  <c:v>0.246</c:v>
                </c:pt>
                <c:pt idx="6">
                  <c:v>5.8000000000000003E-2</c:v>
                </c:pt>
                <c:pt idx="7">
                  <c:v>7.1999999999999995E-2</c:v>
                </c:pt>
                <c:pt idx="8">
                  <c:v>0.13800000000000001</c:v>
                </c:pt>
                <c:pt idx="9">
                  <c:v>3.5999999999999997E-2</c:v>
                </c:pt>
                <c:pt idx="10">
                  <c:v>5.8999999999999997E-2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8434048"/>
        <c:axId val="268448128"/>
        <c:axId val="189412672"/>
      </c:bar3DChart>
      <c:catAx>
        <c:axId val="26843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8448128"/>
        <c:crosses val="autoZero"/>
        <c:auto val="1"/>
        <c:lblAlgn val="ctr"/>
        <c:lblOffset val="100"/>
        <c:noMultiLvlLbl val="0"/>
      </c:catAx>
      <c:valAx>
        <c:axId val="2684481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8434048"/>
        <c:crosses val="autoZero"/>
        <c:crossBetween val="between"/>
      </c:valAx>
      <c:serAx>
        <c:axId val="189412672"/>
        <c:scaling>
          <c:orientation val="minMax"/>
        </c:scaling>
        <c:delete val="0"/>
        <c:axPos val="b"/>
        <c:majorTickMark val="out"/>
        <c:minorTickMark val="none"/>
        <c:tickLblPos val="nextTo"/>
        <c:crossAx val="268448128"/>
        <c:crosses val="autoZero"/>
      </c:serAx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Согласен</c:v>
                </c:pt>
              </c:strCache>
            </c:strRef>
          </c:tx>
          <c:invertIfNegative val="0"/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Лист1!$B$2:$B$10</c:f>
              <c:numCache>
                <c:formatCode>0%</c:formatCode>
                <c:ptCount val="9"/>
                <c:pt idx="0">
                  <c:v>0.88</c:v>
                </c:pt>
                <c:pt idx="1">
                  <c:v>0.91</c:v>
                </c:pt>
                <c:pt idx="2">
                  <c:v>0.86</c:v>
                </c:pt>
                <c:pt idx="3">
                  <c:v>0.95</c:v>
                </c:pt>
                <c:pt idx="4">
                  <c:v>0.9</c:v>
                </c:pt>
                <c:pt idx="5">
                  <c:v>0.93</c:v>
                </c:pt>
                <c:pt idx="6">
                  <c:v>0.92</c:v>
                </c:pt>
                <c:pt idx="7">
                  <c:v>0.93</c:v>
                </c:pt>
                <c:pt idx="8">
                  <c:v>0.89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согласен</c:v>
                </c:pt>
              </c:strCache>
            </c:strRef>
          </c:tx>
          <c:invertIfNegative val="0"/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Лист1!$C$2:$C$10</c:f>
              <c:numCache>
                <c:formatCode>0%</c:formatCode>
                <c:ptCount val="9"/>
                <c:pt idx="0">
                  <c:v>0.12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0.05</c:v>
                </c:pt>
                <c:pt idx="4">
                  <c:v>0.1</c:v>
                </c:pt>
                <c:pt idx="5">
                  <c:v>7.0000000000000007E-2</c:v>
                </c:pt>
                <c:pt idx="6">
                  <c:v>0.08</c:v>
                </c:pt>
                <c:pt idx="7">
                  <c:v>7.0000000000000007E-2</c:v>
                </c:pt>
                <c:pt idx="8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2095488"/>
        <c:axId val="272101376"/>
        <c:axId val="0"/>
      </c:bar3DChart>
      <c:catAx>
        <c:axId val="27209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2101376"/>
        <c:crosses val="autoZero"/>
        <c:auto val="1"/>
        <c:lblAlgn val="ctr"/>
        <c:lblOffset val="100"/>
        <c:noMultiLvlLbl val="0"/>
      </c:catAx>
      <c:valAx>
        <c:axId val="2721013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720954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согласен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0.184</c:v>
                </c:pt>
                <c:pt idx="1">
                  <c:v>3.9E-2</c:v>
                </c:pt>
                <c:pt idx="2">
                  <c:v>0.11799999999999999</c:v>
                </c:pt>
                <c:pt idx="3">
                  <c:v>0.21099999999999999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Согласен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0.81599999999999995</c:v>
                </c:pt>
                <c:pt idx="1">
                  <c:v>0.96099999999999997</c:v>
                </c:pt>
                <c:pt idx="2">
                  <c:v>0.88200000000000001</c:v>
                </c:pt>
                <c:pt idx="3">
                  <c:v>0.78900000000000003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72139776"/>
        <c:axId val="272141312"/>
        <c:axId val="272142784"/>
      </c:bar3DChart>
      <c:catAx>
        <c:axId val="27213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2141312"/>
        <c:crosses val="autoZero"/>
        <c:auto val="1"/>
        <c:lblAlgn val="ctr"/>
        <c:lblOffset val="100"/>
        <c:noMultiLvlLbl val="0"/>
      </c:catAx>
      <c:valAx>
        <c:axId val="27214131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72139776"/>
        <c:crosses val="autoZero"/>
        <c:crossBetween val="between"/>
      </c:valAx>
      <c:serAx>
        <c:axId val="272142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2141312"/>
        <c:crosses val="autoZero"/>
      </c:serAx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E15A83-4818-4A47-A348-F4A9AFA9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BBB980-E8FC-4067-86A7-1D4907EC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7D01FB7-F1A8-433A-BC55-59C7C40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8FB03DB-2728-4350-BACD-52B9237E3137}"/>
              </a:ext>
            </a:extLst>
          </p:cNvPr>
          <p:cNvSpPr/>
          <p:nvPr userDrawn="1"/>
        </p:nvSpPr>
        <p:spPr>
          <a:xfrm>
            <a:off x="5891514" y="0"/>
            <a:ext cx="6300486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FFA21717-33CB-400E-99B3-8F2D814A74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91213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5F9860-E7AA-4B15-9EB5-DAA925921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5134" y="136525"/>
            <a:ext cx="5953246" cy="2387600"/>
          </a:xfrm>
        </p:spPr>
        <p:txBody>
          <a:bodyPr anchor="b"/>
          <a:lstStyle>
            <a:lvl1pPr algn="ctr">
              <a:defRPr sz="6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70C7889-FEAE-4D81-9328-48F835D92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595324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9473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4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0DFF78-39D7-4937-98E8-F57FB15C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5237F67-7887-4F79-9086-2D4E7C41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1E47127-0BAA-48A8-B6F8-8F7AF2B6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4E152EC-92EC-47F8-8905-AEB3824F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B0B3EC-B4DF-48E5-8D49-912B3B56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577FBE-9365-476D-A0C7-B0BFE240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68A4208-4596-4570-8A48-D601F1ED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4768763-5A91-4409-893B-F87ABA4D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AAE3A2D-50DE-4F80-84DB-FD3E13A5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922462E-A153-40EE-9FBF-CE14C9F9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9F8B33-EE05-426A-BB94-37FC4755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DB95E92-26F9-42A7-9612-E965D17A1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64C2F5B-A1B9-4449-A41D-B55E31C6B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9C5F5A-F6A2-4FBA-845D-97A93F2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34B308A-38D5-4D17-AF8B-1EE10530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076F7CB-AC52-43B4-AD6D-AD433BBE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3E0C11-F975-45E8-BA3E-55FFB4BA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A29AAF6-AF28-4EC4-920C-E10415C7F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8C4C7B9-CAC3-42EE-A8E2-0F73AF39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DBA44D-A820-4823-89E3-9F96458D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A0E0266-68E3-4D86-9523-1E4C2F30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98C4361-FBF7-455B-A690-B29413D34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C6B34A3-84EB-40F7-AF48-61C84CD74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86928E-2BDC-46DC-A8FE-6610F818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32EE9B7-51BC-4834-A25D-F8B9C6BE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4B9BC63-6A65-46A2-85DF-3D18833C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D3E4AB-007C-48CF-8A3A-B6424585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69C0369-AC97-4306-8FA4-D63F6C153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393BF6-30A5-4619-86E0-C6FCAD4F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49F7F8-0AD7-426E-B538-B6DB07F9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050621-D5FD-43FC-ADA7-81BAB7DC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Фигура, имеющая форму буквы L 6">
            <a:extLst>
              <a:ext uri="{FF2B5EF4-FFF2-40B4-BE49-F238E27FC236}">
                <a16:creationId xmlns="" xmlns:a16="http://schemas.microsoft.com/office/drawing/2014/main" id="{2A4BBBCF-31DF-4475-9E88-8F57A3B2C09E}"/>
              </a:ext>
            </a:extLst>
          </p:cNvPr>
          <p:cNvSpPr/>
          <p:nvPr userDrawn="1"/>
        </p:nvSpPr>
        <p:spPr>
          <a:xfrm>
            <a:off x="0" y="5428527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>
            <a:extLst>
              <a:ext uri="{FF2B5EF4-FFF2-40B4-BE49-F238E27FC236}">
                <a16:creationId xmlns="" xmlns:a16="http://schemas.microsoft.com/office/drawing/2014/main" id="{344C342A-AFC3-4328-946C-6882274610AA}"/>
              </a:ext>
            </a:extLst>
          </p:cNvPr>
          <p:cNvSpPr/>
          <p:nvPr userDrawn="1"/>
        </p:nvSpPr>
        <p:spPr>
          <a:xfrm rot="10800000">
            <a:off x="11173428" y="0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>
            <a:extLst>
              <a:ext uri="{FF2B5EF4-FFF2-40B4-BE49-F238E27FC236}">
                <a16:creationId xmlns="" xmlns:a16="http://schemas.microsoft.com/office/drawing/2014/main" id="{61889BE7-1BC9-4DB5-9627-64C2ABFE345C}"/>
              </a:ext>
            </a:extLst>
          </p:cNvPr>
          <p:cNvSpPr/>
          <p:nvPr userDrawn="1"/>
        </p:nvSpPr>
        <p:spPr>
          <a:xfrm rot="16200000">
            <a:off x="10987271" y="5613903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>
            <a:extLst>
              <a:ext uri="{FF2B5EF4-FFF2-40B4-BE49-F238E27FC236}">
                <a16:creationId xmlns="" xmlns:a16="http://schemas.microsoft.com/office/drawing/2014/main" id="{D7E3AD0D-FD9E-447A-BC7C-9DFB2452477E}"/>
              </a:ext>
            </a:extLst>
          </p:cNvPr>
          <p:cNvSpPr/>
          <p:nvPr userDrawn="1"/>
        </p:nvSpPr>
        <p:spPr>
          <a:xfrm rot="5400000">
            <a:off x="-186160" y="186160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086CDA-E4D9-4680-9160-749F6D68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5441D36-FD8D-467A-9F0C-C15D03101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EB013D4-5D6D-4F16-B92B-DCDC0220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8A6D1C-C5C1-4F42-A25A-D272BE54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91FEAB-E3DA-4A2A-B748-4B754A11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0B63CB-98F7-4FD2-AE6A-A9D1D0BB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07B4AB-69EB-4069-9839-993D2E79C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2A4005B-2E7F-4189-B96D-CAEFC1F36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87EA7BC-84F9-4F7B-8CAB-E2239A3A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64A9B47-FDE3-4CE0-81AF-A83E6641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B2AFF76-4729-4763-A734-414D60FE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7A0613-0D99-4D1A-B35E-69F2AE2E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9161D37-3665-4485-9C81-A0284C59B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E66577C-7E72-4461-97F1-2EFF35D06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8327E4B-ABF3-4BBF-87D0-979FF17CE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C838068-9821-41C4-A10F-9F910F920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AAFDDEA-5124-47FD-B4EF-22941F87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8D7621D-5914-4DCC-8B50-376C51D3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0F9F542-2397-4C5D-B9B4-43036BE7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741AA3-DEB8-4E03-B716-EE5AD8A3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7B8DF54-7B63-463D-A705-C0CD820F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FE19A30-CCCE-4D0F-A5EA-2694C83C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B863358-8F31-42DB-A75E-2CC034FE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5D96FC90-666A-41D8-AC3D-8F635019BD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5">
            <a:extLst>
              <a:ext uri="{FF2B5EF4-FFF2-40B4-BE49-F238E27FC236}">
                <a16:creationId xmlns="" xmlns:a16="http://schemas.microsoft.com/office/drawing/2014/main" id="{477A18B6-7186-4923-A2C6-B06CC71BFC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5">
            <a:extLst>
              <a:ext uri="{FF2B5EF4-FFF2-40B4-BE49-F238E27FC236}">
                <a16:creationId xmlns="" xmlns:a16="http://schemas.microsoft.com/office/drawing/2014/main" id="{75DAD50F-D376-4968-9022-8740455F48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="" xmlns:a16="http://schemas.microsoft.com/office/drawing/2014/main" id="{C77762DE-954C-4411-AB2A-49A43212F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7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075DF8B3-B61E-42DF-9749-0A9A8505A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1175" y="-6906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320D08EE-D804-40FB-AE7E-CEE254F635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8063" y="3430929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02F63D49-B812-486B-B5E6-9C030000DC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22907" y="3429000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="" xmlns:a16="http://schemas.microsoft.com/office/drawing/2014/main" id="{28D52F32-A499-4CCC-A1BE-7EF779BE7B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24268" y="0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00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E5460A7A-40FB-40F9-9F01-826315E49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6479" y="474562"/>
            <a:ext cx="3079750" cy="2954438"/>
          </a:xfrm>
          <a:solidFill>
            <a:schemeClr val="accent6"/>
          </a:solidFill>
          <a:ln>
            <a:noFill/>
          </a:ln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="" xmlns:a16="http://schemas.microsoft.com/office/drawing/2014/main" id="{4E0003B5-56A3-4F15-9E0F-FFAD95C29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6729" y="474562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="" xmlns:a16="http://schemas.microsoft.com/office/drawing/2014/main" id="{F6F17BB5-1285-4C8E-A946-54AAA5C077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6479" y="3429000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213F24E3-9D87-431E-A109-DE113A138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6729" y="3429000"/>
            <a:ext cx="3079750" cy="2954438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="" xmlns:a16="http://schemas.microsoft.com/office/drawing/2014/main" id="{64BCA4AD-2453-4D3A-A6F4-32B0C81B4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771" y="1770926"/>
            <a:ext cx="4429768" cy="4612511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D9592A19-466D-444B-BE3E-E2D807AE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72" y="365125"/>
            <a:ext cx="442976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825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FD8F8F2-4624-4188-A5F6-724E8774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623" y="365125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3593B03F-2009-4E1E-B76F-4E7AC5351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623" y="1885950"/>
            <a:ext cx="5257800" cy="44688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="" xmlns:a16="http://schemas.microsoft.com/office/drawing/2014/main" id="{F427EE61-8BDE-44DD-A358-2FAD275FB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577" y="1023846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E85987E3-7190-47E0-9255-D36D3D11B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="" xmlns:a16="http://schemas.microsoft.com/office/drawing/2014/main" id="{D3CB2DBF-86BD-4842-BD8D-ED74947211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577" y="572847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3743E8B6-7CBB-471E-A471-58E2B78D32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577" y="517579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="" xmlns:a16="http://schemas.microsoft.com/office/drawing/2014/main" id="{43700CC0-27A7-41CD-9023-C5A13EDC28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577" y="418406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="" xmlns:a16="http://schemas.microsoft.com/office/drawing/2014/main" id="{C7E1DB0A-9FF1-40B4-BDB5-AC63D12110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577" y="363138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="" xmlns:a16="http://schemas.microsoft.com/office/drawing/2014/main" id="{9D51BF41-F634-4D57-A637-FF8A0EC4BB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8577" y="2558629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="" xmlns:a16="http://schemas.microsoft.com/office/drawing/2014/main" id="{A1A49660-1072-4AE0-8537-A7BC419F15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577" y="2005947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aphicFrame>
        <p:nvGraphicFramePr>
          <p:cNvPr id="18" name="Таблица 18">
            <a:extLst>
              <a:ext uri="{FF2B5EF4-FFF2-40B4-BE49-F238E27FC236}">
                <a16:creationId xmlns="" xmlns:a16="http://schemas.microsoft.com/office/drawing/2014/main" id="{70B24C5F-4D3D-4415-A815-49971BABC57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75099799"/>
              </p:ext>
            </p:extLst>
          </p:nvPr>
        </p:nvGraphicFramePr>
        <p:xfrm>
          <a:off x="4745620" y="471163"/>
          <a:ext cx="1435261" cy="60801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5261">
                  <a:extLst>
                    <a:ext uri="{9D8B030D-6E8A-4147-A177-3AD203B41FA5}">
                      <a16:colId xmlns="" xmlns:a16="http://schemas.microsoft.com/office/drawing/2014/main" val="3484662148"/>
                    </a:ext>
                  </a:extLst>
                </a:gridCol>
              </a:tblGrid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2690842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9783475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100208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8219575"/>
                  </a:ext>
                </a:extLst>
              </a:tr>
            </a:tbl>
          </a:graphicData>
        </a:graphic>
      </p:graphicFrame>
      <p:sp>
        <p:nvSpPr>
          <p:cNvPr id="20" name="Рисунок 19">
            <a:extLst>
              <a:ext uri="{FF2B5EF4-FFF2-40B4-BE49-F238E27FC236}">
                <a16:creationId xmlns="" xmlns:a16="http://schemas.microsoft.com/office/drawing/2014/main" id="{C502F727-D6EE-497C-A5B0-DE090ED478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54326" y="696054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1" name="Рисунок 19">
            <a:extLst>
              <a:ext uri="{FF2B5EF4-FFF2-40B4-BE49-F238E27FC236}">
                <a16:creationId xmlns="" xmlns:a16="http://schemas.microsoft.com/office/drawing/2014/main" id="{0A240E27-AEFA-43F0-89FF-2A74A5D77D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42389" y="2199183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2" name="Рисунок 19">
            <a:extLst>
              <a:ext uri="{FF2B5EF4-FFF2-40B4-BE49-F238E27FC236}">
                <a16:creationId xmlns="" xmlns:a16="http://schemas.microsoft.com/office/drawing/2014/main" id="{27F5EEBF-34A9-48CF-83E0-D6D660A5179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42389" y="3739045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3" name="Рисунок 19">
            <a:extLst>
              <a:ext uri="{FF2B5EF4-FFF2-40B4-BE49-F238E27FC236}">
                <a16:creationId xmlns="" xmlns:a16="http://schemas.microsoft.com/office/drawing/2014/main" id="{190A3F46-C204-4178-985D-47AB747A32D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54326" y="5261562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0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3177DD-DF81-4F80-A921-6C4F2C0A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64B142D-96E1-400F-9902-09D8626B2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23BA0E2-FBA8-48E6-91B5-D882FB555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D04A-233C-4E8F-A10D-8C0D98297D7F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981118-B587-4460-83FC-ED85EF5E8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81D7A8-14B2-492F-9F61-6C741CF79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="" xmlns:a16="http://schemas.microsoft.com/office/drawing/2014/main" id="{DB681911-E539-4075-B5C8-107AF8BC28C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5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63" r:id="rId10"/>
    <p:sldLayoutId id="2147483662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21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osh2.hmansy.eduru.ru/media/2021/04/02/1248964914/Samodiagnostika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203" y="118476"/>
            <a:ext cx="5953246" cy="165576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№16 ИМЕНИ ФЕДОРА ИОСИФОВИЧА КРАВЧЕНКО СЕЛА УНАРОКОВО МУНИЦИПАЛЬНОГО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МОСТОВСКИЙ РАЙОН </a:t>
            </a:r>
          </a:p>
          <a:p>
            <a:pPr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209954" y="1414131"/>
            <a:ext cx="6886354" cy="3220277"/>
          </a:xfrm>
        </p:spPr>
        <p:txBody>
          <a:bodyPr>
            <a:noAutofit/>
          </a:bodyPr>
          <a:lstStyle/>
          <a:p>
            <a:pPr marL="1007744" marR="998855" indent="-3175">
              <a:lnSpc>
                <a:spcPts val="3890"/>
              </a:lnSpc>
              <a:spcBef>
                <a:spcPts val="585"/>
              </a:spcBef>
            </a:pPr>
            <a:r>
              <a:rPr lang="ru-RU" sz="2800" spc="-45" dirty="0">
                <a:solidFill>
                  <a:schemeClr val="bg1"/>
                </a:solidFill>
                <a:latin typeface="Times New Roman"/>
                <a:cs typeface="Times New Roman"/>
              </a:rPr>
              <a:t>Опыт работы МБОУ СОШ </a:t>
            </a:r>
            <a:r>
              <a:rPr lang="ru-RU" sz="2800" spc="-45" dirty="0" smtClean="0">
                <a:solidFill>
                  <a:schemeClr val="bg1"/>
                </a:solidFill>
                <a:latin typeface="Times New Roman"/>
                <a:cs typeface="Times New Roman"/>
              </a:rPr>
              <a:t>№16 </a:t>
            </a:r>
            <a:r>
              <a:rPr lang="ru-RU" sz="2800" spc="-45" dirty="0">
                <a:solidFill>
                  <a:schemeClr val="bg1"/>
                </a:solidFill>
                <a:latin typeface="Times New Roman"/>
                <a:cs typeface="Times New Roman"/>
              </a:rPr>
              <a:t>имени Ф.И. Кравченко села </a:t>
            </a:r>
            <a:r>
              <a:rPr lang="ru-RU" sz="2800" spc="-45" dirty="0" err="1">
                <a:solidFill>
                  <a:schemeClr val="bg1"/>
                </a:solidFill>
                <a:latin typeface="Times New Roman"/>
                <a:cs typeface="Times New Roman"/>
              </a:rPr>
              <a:t>Унароково</a:t>
            </a:r>
            <a:r>
              <a:rPr lang="ru-RU" sz="2800" spc="-45" dirty="0">
                <a:solidFill>
                  <a:schemeClr val="bg1"/>
                </a:solidFill>
                <a:latin typeface="Times New Roman"/>
                <a:cs typeface="Times New Roman"/>
              </a:rPr>
              <a:t> в проекте  </a:t>
            </a:r>
            <a:r>
              <a:rPr lang="ru-RU" sz="2800" spc="-45" dirty="0" smtClean="0">
                <a:solidFill>
                  <a:schemeClr val="bg1"/>
                </a:solidFill>
                <a:latin typeface="Times New Roman"/>
                <a:cs typeface="Times New Roman"/>
              </a:rPr>
              <a:t>Министерства просвещения </a:t>
            </a:r>
            <a:r>
              <a:rPr lang="ru-RU" sz="2800" spc="-45" dirty="0">
                <a:solidFill>
                  <a:schemeClr val="bg1"/>
                </a:solidFill>
                <a:latin typeface="Times New Roman"/>
                <a:cs typeface="Times New Roman"/>
              </a:rPr>
              <a:t>РФ по оказанию адресной методической помощи "500</a:t>
            </a:r>
            <a:r>
              <a:rPr lang="ru-RU" sz="2800" spc="-45" dirty="0" smtClean="0">
                <a:solidFill>
                  <a:schemeClr val="bg1"/>
                </a:solidFill>
                <a:latin typeface="Times New Roman"/>
                <a:cs typeface="Times New Roman"/>
              </a:rPr>
              <a:t>+"</a:t>
            </a:r>
            <a:endParaRPr lang="ru-RU"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85449" y="5231789"/>
            <a:ext cx="573162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Директор МБОУ СОШ №16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имени Ф.И. Кравченко села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Унароково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Спорникова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Татьяна Викторовна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6" y="1701818"/>
            <a:ext cx="5794455" cy="33111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0823" y="3261683"/>
            <a:ext cx="3285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С новым учебным годом!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89" y="5342588"/>
            <a:ext cx="559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Августовская конференция педагогических работников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0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485740" y="-205101"/>
            <a:ext cx="12192000" cy="6306820"/>
            <a:chOff x="0" y="0"/>
            <a:chExt cx="12192000" cy="6306820"/>
          </a:xfrm>
        </p:grpSpPr>
        <p:sp>
          <p:nvSpPr>
            <p:cNvPr id="5" name="object 3"/>
            <p:cNvSpPr/>
            <p:nvPr/>
          </p:nvSpPr>
          <p:spPr>
            <a:xfrm>
              <a:off x="0" y="349956"/>
              <a:ext cx="11396980" cy="5956300"/>
            </a:xfrm>
            <a:custGeom>
              <a:avLst/>
              <a:gdLst/>
              <a:ahLst/>
              <a:cxnLst/>
              <a:rect l="l" t="t" r="r" b="b"/>
              <a:pathLst>
                <a:path w="11396980" h="5956300">
                  <a:moveTo>
                    <a:pt x="9677527" y="0"/>
                  </a:moveTo>
                  <a:lnTo>
                    <a:pt x="9769221" y="812800"/>
                  </a:lnTo>
                  <a:lnTo>
                    <a:pt x="9686414" y="838200"/>
                  </a:lnTo>
                  <a:lnTo>
                    <a:pt x="9115602" y="927100"/>
                  </a:lnTo>
                  <a:lnTo>
                    <a:pt x="9035319" y="952500"/>
                  </a:lnTo>
                  <a:lnTo>
                    <a:pt x="8717346" y="1003300"/>
                  </a:lnTo>
                  <a:lnTo>
                    <a:pt x="8638642" y="1028700"/>
                  </a:lnTo>
                  <a:lnTo>
                    <a:pt x="8404422" y="1066800"/>
                  </a:lnTo>
                  <a:lnTo>
                    <a:pt x="8326980" y="1092200"/>
                  </a:lnTo>
                  <a:lnTo>
                    <a:pt x="8096548" y="1130300"/>
                  </a:lnTo>
                  <a:lnTo>
                    <a:pt x="8020368" y="1155700"/>
                  </a:lnTo>
                  <a:lnTo>
                    <a:pt x="7868955" y="1181100"/>
                  </a:lnTo>
                  <a:lnTo>
                    <a:pt x="7793722" y="1206500"/>
                  </a:lnTo>
                  <a:lnTo>
                    <a:pt x="7718805" y="1219200"/>
                  </a:lnTo>
                  <a:lnTo>
                    <a:pt x="7644203" y="1244600"/>
                  </a:lnTo>
                  <a:lnTo>
                    <a:pt x="7495946" y="1270000"/>
                  </a:lnTo>
                  <a:lnTo>
                    <a:pt x="7422291" y="1295400"/>
                  </a:lnTo>
                  <a:lnTo>
                    <a:pt x="7348951" y="1308100"/>
                  </a:lnTo>
                  <a:lnTo>
                    <a:pt x="7275927" y="1333500"/>
                  </a:lnTo>
                  <a:lnTo>
                    <a:pt x="7203219" y="1346200"/>
                  </a:lnTo>
                  <a:lnTo>
                    <a:pt x="7130826" y="1371600"/>
                  </a:lnTo>
                  <a:lnTo>
                    <a:pt x="7058749" y="1384300"/>
                  </a:lnTo>
                  <a:lnTo>
                    <a:pt x="6986987" y="1409700"/>
                  </a:lnTo>
                  <a:lnTo>
                    <a:pt x="6915541" y="1422400"/>
                  </a:lnTo>
                  <a:lnTo>
                    <a:pt x="6844411" y="1447800"/>
                  </a:lnTo>
                  <a:lnTo>
                    <a:pt x="6773596" y="1460500"/>
                  </a:lnTo>
                  <a:lnTo>
                    <a:pt x="6703096" y="1485900"/>
                  </a:lnTo>
                  <a:lnTo>
                    <a:pt x="6632913" y="1498600"/>
                  </a:lnTo>
                  <a:lnTo>
                    <a:pt x="6563045" y="1524000"/>
                  </a:lnTo>
                  <a:lnTo>
                    <a:pt x="6493492" y="1536700"/>
                  </a:lnTo>
                  <a:lnTo>
                    <a:pt x="6424255" y="1562100"/>
                  </a:lnTo>
                  <a:lnTo>
                    <a:pt x="6355334" y="1574800"/>
                  </a:lnTo>
                  <a:lnTo>
                    <a:pt x="6218438" y="1625600"/>
                  </a:lnTo>
                  <a:lnTo>
                    <a:pt x="6150463" y="1638300"/>
                  </a:lnTo>
                  <a:lnTo>
                    <a:pt x="6015460" y="1689100"/>
                  </a:lnTo>
                  <a:lnTo>
                    <a:pt x="5948432" y="1701800"/>
                  </a:lnTo>
                  <a:lnTo>
                    <a:pt x="5815323" y="1752600"/>
                  </a:lnTo>
                  <a:lnTo>
                    <a:pt x="5749242" y="1765300"/>
                  </a:lnTo>
                  <a:lnTo>
                    <a:pt x="5618026" y="1816100"/>
                  </a:lnTo>
                  <a:lnTo>
                    <a:pt x="5552892" y="1828800"/>
                  </a:lnTo>
                  <a:lnTo>
                    <a:pt x="5359382" y="1905000"/>
                  </a:lnTo>
                  <a:lnTo>
                    <a:pt x="5295510" y="1917700"/>
                  </a:lnTo>
                  <a:lnTo>
                    <a:pt x="4980883" y="2044700"/>
                  </a:lnTo>
                  <a:lnTo>
                    <a:pt x="4918905" y="2057400"/>
                  </a:lnTo>
                  <a:lnTo>
                    <a:pt x="4795894" y="2108200"/>
                  </a:lnTo>
                  <a:lnTo>
                    <a:pt x="4257968" y="2336800"/>
                  </a:lnTo>
                  <a:lnTo>
                    <a:pt x="4199777" y="2349500"/>
                  </a:lnTo>
                  <a:lnTo>
                    <a:pt x="4141900" y="2374900"/>
                  </a:lnTo>
                  <a:lnTo>
                    <a:pt x="4084340" y="2413000"/>
                  </a:lnTo>
                  <a:lnTo>
                    <a:pt x="3857254" y="2514600"/>
                  </a:lnTo>
                  <a:lnTo>
                    <a:pt x="3472003" y="2692400"/>
                  </a:lnTo>
                  <a:lnTo>
                    <a:pt x="3418230" y="2730500"/>
                  </a:lnTo>
                  <a:lnTo>
                    <a:pt x="3206292" y="2832100"/>
                  </a:lnTo>
                  <a:lnTo>
                    <a:pt x="3154097" y="2870200"/>
                  </a:lnTo>
                  <a:lnTo>
                    <a:pt x="2948470" y="2971800"/>
                  </a:lnTo>
                  <a:lnTo>
                    <a:pt x="2897853" y="3009900"/>
                  </a:lnTo>
                  <a:lnTo>
                    <a:pt x="2797564" y="3060700"/>
                  </a:lnTo>
                  <a:lnTo>
                    <a:pt x="2747893" y="3098800"/>
                  </a:lnTo>
                  <a:lnTo>
                    <a:pt x="2649498" y="3149600"/>
                  </a:lnTo>
                  <a:lnTo>
                    <a:pt x="2600774" y="3187700"/>
                  </a:lnTo>
                  <a:lnTo>
                    <a:pt x="2504273" y="3238500"/>
                  </a:lnTo>
                  <a:lnTo>
                    <a:pt x="2456496" y="3276600"/>
                  </a:lnTo>
                  <a:lnTo>
                    <a:pt x="2409034" y="3302000"/>
                  </a:lnTo>
                  <a:lnTo>
                    <a:pt x="2361888" y="3340100"/>
                  </a:lnTo>
                  <a:lnTo>
                    <a:pt x="2268542" y="3390900"/>
                  </a:lnTo>
                  <a:lnTo>
                    <a:pt x="2222343" y="3429000"/>
                  </a:lnTo>
                  <a:lnTo>
                    <a:pt x="2176459" y="3454400"/>
                  </a:lnTo>
                  <a:lnTo>
                    <a:pt x="2130891" y="3492500"/>
                  </a:lnTo>
                  <a:lnTo>
                    <a:pt x="2085638" y="3517900"/>
                  </a:lnTo>
                  <a:lnTo>
                    <a:pt x="2040701" y="3556000"/>
                  </a:lnTo>
                  <a:lnTo>
                    <a:pt x="1996079" y="3581400"/>
                  </a:lnTo>
                  <a:lnTo>
                    <a:pt x="1951774" y="3619500"/>
                  </a:lnTo>
                  <a:lnTo>
                    <a:pt x="1907783" y="3644900"/>
                  </a:lnTo>
                  <a:lnTo>
                    <a:pt x="1864109" y="3683000"/>
                  </a:lnTo>
                  <a:lnTo>
                    <a:pt x="1820749" y="3708400"/>
                  </a:lnTo>
                  <a:lnTo>
                    <a:pt x="1777706" y="3746500"/>
                  </a:lnTo>
                  <a:lnTo>
                    <a:pt x="1734978" y="3771900"/>
                  </a:lnTo>
                  <a:lnTo>
                    <a:pt x="1650469" y="3848100"/>
                  </a:lnTo>
                  <a:lnTo>
                    <a:pt x="1608688" y="3873500"/>
                  </a:lnTo>
                  <a:lnTo>
                    <a:pt x="1567222" y="3911600"/>
                  </a:lnTo>
                  <a:lnTo>
                    <a:pt x="1526072" y="3937000"/>
                  </a:lnTo>
                  <a:lnTo>
                    <a:pt x="1444719" y="4013200"/>
                  </a:lnTo>
                  <a:lnTo>
                    <a:pt x="1404516" y="4038600"/>
                  </a:lnTo>
                  <a:lnTo>
                    <a:pt x="1325056" y="4114800"/>
                  </a:lnTo>
                  <a:lnTo>
                    <a:pt x="1285799" y="4140200"/>
                  </a:lnTo>
                  <a:lnTo>
                    <a:pt x="1246859" y="4178300"/>
                  </a:lnTo>
                  <a:lnTo>
                    <a:pt x="1169924" y="4254500"/>
                  </a:lnTo>
                  <a:lnTo>
                    <a:pt x="1131929" y="4279900"/>
                  </a:lnTo>
                  <a:lnTo>
                    <a:pt x="1094251" y="4318000"/>
                  </a:lnTo>
                  <a:lnTo>
                    <a:pt x="1019841" y="4394200"/>
                  </a:lnTo>
                  <a:lnTo>
                    <a:pt x="983109" y="4419600"/>
                  </a:lnTo>
                  <a:lnTo>
                    <a:pt x="910592" y="4495800"/>
                  </a:lnTo>
                  <a:lnTo>
                    <a:pt x="839338" y="4572000"/>
                  </a:lnTo>
                  <a:lnTo>
                    <a:pt x="804184" y="4597400"/>
                  </a:lnTo>
                  <a:lnTo>
                    <a:pt x="734823" y="4673600"/>
                  </a:lnTo>
                  <a:lnTo>
                    <a:pt x="700616" y="4711700"/>
                  </a:lnTo>
                  <a:lnTo>
                    <a:pt x="666724" y="4749800"/>
                  </a:lnTo>
                  <a:lnTo>
                    <a:pt x="633149" y="4787900"/>
                  </a:lnTo>
                  <a:lnTo>
                    <a:pt x="599888" y="4826000"/>
                  </a:lnTo>
                  <a:lnTo>
                    <a:pt x="566944" y="4864100"/>
                  </a:lnTo>
                  <a:lnTo>
                    <a:pt x="534315" y="4902200"/>
                  </a:lnTo>
                  <a:lnTo>
                    <a:pt x="502001" y="4940300"/>
                  </a:lnTo>
                  <a:lnTo>
                    <a:pt x="470003" y="4978400"/>
                  </a:lnTo>
                  <a:lnTo>
                    <a:pt x="438321" y="5016500"/>
                  </a:lnTo>
                  <a:lnTo>
                    <a:pt x="406954" y="5054600"/>
                  </a:lnTo>
                  <a:lnTo>
                    <a:pt x="375903" y="5092700"/>
                  </a:lnTo>
                  <a:lnTo>
                    <a:pt x="345167" y="5130800"/>
                  </a:lnTo>
                  <a:lnTo>
                    <a:pt x="314747" y="5168900"/>
                  </a:lnTo>
                  <a:lnTo>
                    <a:pt x="284643" y="5207000"/>
                  </a:lnTo>
                  <a:lnTo>
                    <a:pt x="254854" y="5245100"/>
                  </a:lnTo>
                  <a:lnTo>
                    <a:pt x="225381" y="5283200"/>
                  </a:lnTo>
                  <a:lnTo>
                    <a:pt x="196223" y="5321300"/>
                  </a:lnTo>
                  <a:lnTo>
                    <a:pt x="167381" y="5359400"/>
                  </a:lnTo>
                  <a:lnTo>
                    <a:pt x="138855" y="5397500"/>
                  </a:lnTo>
                  <a:lnTo>
                    <a:pt x="110644" y="5435600"/>
                  </a:lnTo>
                  <a:lnTo>
                    <a:pt x="82749" y="5473700"/>
                  </a:lnTo>
                  <a:lnTo>
                    <a:pt x="55169" y="5511800"/>
                  </a:lnTo>
                  <a:lnTo>
                    <a:pt x="27905" y="5549900"/>
                  </a:lnTo>
                  <a:lnTo>
                    <a:pt x="0" y="5600700"/>
                  </a:lnTo>
                  <a:lnTo>
                    <a:pt x="0" y="5956300"/>
                  </a:lnTo>
                  <a:lnTo>
                    <a:pt x="26635" y="5930900"/>
                  </a:lnTo>
                  <a:lnTo>
                    <a:pt x="60353" y="5905500"/>
                  </a:lnTo>
                  <a:lnTo>
                    <a:pt x="94296" y="5867400"/>
                  </a:lnTo>
                  <a:lnTo>
                    <a:pt x="128465" y="5842000"/>
                  </a:lnTo>
                  <a:lnTo>
                    <a:pt x="162860" y="5803900"/>
                  </a:lnTo>
                  <a:lnTo>
                    <a:pt x="197480" y="5778500"/>
                  </a:lnTo>
                  <a:lnTo>
                    <a:pt x="232325" y="5740400"/>
                  </a:lnTo>
                  <a:lnTo>
                    <a:pt x="267396" y="5715000"/>
                  </a:lnTo>
                  <a:lnTo>
                    <a:pt x="302692" y="5676900"/>
                  </a:lnTo>
                  <a:lnTo>
                    <a:pt x="338214" y="5651500"/>
                  </a:lnTo>
                  <a:lnTo>
                    <a:pt x="373962" y="5613400"/>
                  </a:lnTo>
                  <a:lnTo>
                    <a:pt x="409935" y="5588000"/>
                  </a:lnTo>
                  <a:lnTo>
                    <a:pt x="446133" y="5549900"/>
                  </a:lnTo>
                  <a:lnTo>
                    <a:pt x="519207" y="5499100"/>
                  </a:lnTo>
                  <a:lnTo>
                    <a:pt x="556082" y="5461000"/>
                  </a:lnTo>
                  <a:lnTo>
                    <a:pt x="593183" y="5435600"/>
                  </a:lnTo>
                  <a:lnTo>
                    <a:pt x="630509" y="5397500"/>
                  </a:lnTo>
                  <a:lnTo>
                    <a:pt x="705837" y="5346700"/>
                  </a:lnTo>
                  <a:lnTo>
                    <a:pt x="743840" y="5308600"/>
                  </a:lnTo>
                  <a:lnTo>
                    <a:pt x="820522" y="5257800"/>
                  </a:lnTo>
                  <a:lnTo>
                    <a:pt x="859201" y="5219700"/>
                  </a:lnTo>
                  <a:lnTo>
                    <a:pt x="937236" y="5168900"/>
                  </a:lnTo>
                  <a:lnTo>
                    <a:pt x="976592" y="5130800"/>
                  </a:lnTo>
                  <a:lnTo>
                    <a:pt x="1096012" y="5054600"/>
                  </a:lnTo>
                  <a:lnTo>
                    <a:pt x="1136270" y="5016500"/>
                  </a:lnTo>
                  <a:lnTo>
                    <a:pt x="1299557" y="4914900"/>
                  </a:lnTo>
                  <a:lnTo>
                    <a:pt x="1340942" y="4876800"/>
                  </a:lnTo>
                  <a:lnTo>
                    <a:pt x="1593991" y="4724400"/>
                  </a:lnTo>
                  <a:lnTo>
                    <a:pt x="1680144" y="4673600"/>
                  </a:lnTo>
                  <a:lnTo>
                    <a:pt x="1723559" y="4635500"/>
                  </a:lnTo>
                  <a:lnTo>
                    <a:pt x="1988786" y="4483100"/>
                  </a:lnTo>
                  <a:lnTo>
                    <a:pt x="2170114" y="4381500"/>
                  </a:lnTo>
                  <a:lnTo>
                    <a:pt x="2216010" y="4368800"/>
                  </a:lnTo>
                  <a:lnTo>
                    <a:pt x="2543595" y="4191000"/>
                  </a:lnTo>
                  <a:lnTo>
                    <a:pt x="2591295" y="4165600"/>
                  </a:lnTo>
                  <a:lnTo>
                    <a:pt x="2639221" y="4152900"/>
                  </a:lnTo>
                  <a:lnTo>
                    <a:pt x="2833178" y="4051300"/>
                  </a:lnTo>
                  <a:lnTo>
                    <a:pt x="2882231" y="4038600"/>
                  </a:lnTo>
                  <a:lnTo>
                    <a:pt x="3030744" y="3962400"/>
                  </a:lnTo>
                  <a:lnTo>
                    <a:pt x="3080699" y="3949700"/>
                  </a:lnTo>
                  <a:lnTo>
                    <a:pt x="3181286" y="3898900"/>
                  </a:lnTo>
                  <a:lnTo>
                    <a:pt x="3231918" y="3886200"/>
                  </a:lnTo>
                  <a:lnTo>
                    <a:pt x="3333858" y="3835400"/>
                  </a:lnTo>
                  <a:lnTo>
                    <a:pt x="3385166" y="3822700"/>
                  </a:lnTo>
                  <a:lnTo>
                    <a:pt x="3488460" y="3771900"/>
                  </a:lnTo>
                  <a:lnTo>
                    <a:pt x="3540444" y="3759200"/>
                  </a:lnTo>
                  <a:lnTo>
                    <a:pt x="3645091" y="3708400"/>
                  </a:lnTo>
                  <a:lnTo>
                    <a:pt x="3697752" y="3695700"/>
                  </a:lnTo>
                  <a:lnTo>
                    <a:pt x="3750639" y="3670300"/>
                  </a:lnTo>
                  <a:lnTo>
                    <a:pt x="3803752" y="3657600"/>
                  </a:lnTo>
                  <a:lnTo>
                    <a:pt x="3857090" y="3632200"/>
                  </a:lnTo>
                  <a:lnTo>
                    <a:pt x="3910654" y="3619500"/>
                  </a:lnTo>
                  <a:lnTo>
                    <a:pt x="3964443" y="3594100"/>
                  </a:lnTo>
                  <a:lnTo>
                    <a:pt x="4018457" y="3581400"/>
                  </a:lnTo>
                  <a:lnTo>
                    <a:pt x="4072697" y="3556000"/>
                  </a:lnTo>
                  <a:lnTo>
                    <a:pt x="4127163" y="3543300"/>
                  </a:lnTo>
                  <a:lnTo>
                    <a:pt x="4181854" y="3517900"/>
                  </a:lnTo>
                  <a:lnTo>
                    <a:pt x="4236771" y="3505200"/>
                  </a:lnTo>
                  <a:lnTo>
                    <a:pt x="4291913" y="3479800"/>
                  </a:lnTo>
                  <a:lnTo>
                    <a:pt x="4347281" y="3467100"/>
                  </a:lnTo>
                  <a:lnTo>
                    <a:pt x="4402874" y="3441700"/>
                  </a:lnTo>
                  <a:lnTo>
                    <a:pt x="4514738" y="3416300"/>
                  </a:lnTo>
                  <a:lnTo>
                    <a:pt x="4571007" y="3390900"/>
                  </a:lnTo>
                  <a:lnTo>
                    <a:pt x="4627503" y="3378200"/>
                  </a:lnTo>
                  <a:lnTo>
                    <a:pt x="4684224" y="3352800"/>
                  </a:lnTo>
                  <a:lnTo>
                    <a:pt x="4798342" y="3327400"/>
                  </a:lnTo>
                  <a:lnTo>
                    <a:pt x="4855740" y="3302000"/>
                  </a:lnTo>
                  <a:lnTo>
                    <a:pt x="4971211" y="3276600"/>
                  </a:lnTo>
                  <a:lnTo>
                    <a:pt x="5029285" y="3251200"/>
                  </a:lnTo>
                  <a:lnTo>
                    <a:pt x="5204861" y="3213100"/>
                  </a:lnTo>
                  <a:lnTo>
                    <a:pt x="5263837" y="3187700"/>
                  </a:lnTo>
                  <a:lnTo>
                    <a:pt x="5442119" y="3149600"/>
                  </a:lnTo>
                  <a:lnTo>
                    <a:pt x="5501997" y="3124200"/>
                  </a:lnTo>
                  <a:lnTo>
                    <a:pt x="5804771" y="3060700"/>
                  </a:lnTo>
                  <a:lnTo>
                    <a:pt x="5866003" y="3035300"/>
                  </a:lnTo>
                  <a:lnTo>
                    <a:pt x="7336572" y="2743200"/>
                  </a:lnTo>
                  <a:lnTo>
                    <a:pt x="7403216" y="2743200"/>
                  </a:lnTo>
                  <a:lnTo>
                    <a:pt x="7672048" y="2692400"/>
                  </a:lnTo>
                  <a:lnTo>
                    <a:pt x="7739820" y="2692400"/>
                  </a:lnTo>
                  <a:lnTo>
                    <a:pt x="8013162" y="2641600"/>
                  </a:lnTo>
                  <a:lnTo>
                    <a:pt x="8082062" y="2641600"/>
                  </a:lnTo>
                  <a:lnTo>
                    <a:pt x="8220537" y="2616200"/>
                  </a:lnTo>
                  <a:lnTo>
                    <a:pt x="8290113" y="2616200"/>
                  </a:lnTo>
                  <a:lnTo>
                    <a:pt x="8429942" y="2590800"/>
                  </a:lnTo>
                  <a:lnTo>
                    <a:pt x="8500194" y="2590800"/>
                  </a:lnTo>
                  <a:lnTo>
                    <a:pt x="8641376" y="2565400"/>
                  </a:lnTo>
                  <a:lnTo>
                    <a:pt x="8712306" y="2565400"/>
                  </a:lnTo>
                  <a:lnTo>
                    <a:pt x="8854841" y="2540000"/>
                  </a:lnTo>
                  <a:lnTo>
                    <a:pt x="8926446" y="2540000"/>
                  </a:lnTo>
                  <a:lnTo>
                    <a:pt x="8998278" y="2527300"/>
                  </a:lnTo>
                  <a:lnTo>
                    <a:pt x="9070335" y="2527300"/>
                  </a:lnTo>
                  <a:lnTo>
                    <a:pt x="9215125" y="2501900"/>
                  </a:lnTo>
                  <a:lnTo>
                    <a:pt x="9287858" y="2501900"/>
                  </a:lnTo>
                  <a:lnTo>
                    <a:pt x="9360817" y="2489200"/>
                  </a:lnTo>
                  <a:lnTo>
                    <a:pt x="9434002" y="2489200"/>
                  </a:lnTo>
                  <a:lnTo>
                    <a:pt x="9507412" y="2476500"/>
                  </a:lnTo>
                  <a:lnTo>
                    <a:pt x="9581048" y="2476500"/>
                  </a:lnTo>
                  <a:lnTo>
                    <a:pt x="9654909" y="2463800"/>
                  </a:lnTo>
                  <a:lnTo>
                    <a:pt x="9728995" y="2463800"/>
                  </a:lnTo>
                  <a:lnTo>
                    <a:pt x="9803308" y="2451100"/>
                  </a:lnTo>
                  <a:lnTo>
                    <a:pt x="10606243" y="2451100"/>
                  </a:lnTo>
                  <a:lnTo>
                    <a:pt x="11396472" y="1308100"/>
                  </a:lnTo>
                  <a:lnTo>
                    <a:pt x="9677527" y="0"/>
                  </a:lnTo>
                  <a:close/>
                </a:path>
                <a:path w="11396980" h="5956300">
                  <a:moveTo>
                    <a:pt x="10606243" y="2451100"/>
                  </a:moveTo>
                  <a:lnTo>
                    <a:pt x="9952609" y="2451100"/>
                  </a:lnTo>
                  <a:lnTo>
                    <a:pt x="10044303" y="3263900"/>
                  </a:lnTo>
                  <a:lnTo>
                    <a:pt x="10606243" y="2451100"/>
                  </a:lnTo>
                  <a:close/>
                </a:path>
              </a:pathLst>
            </a:custGeom>
            <a:solidFill>
              <a:srgbClr val="F7D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6823" y="5387340"/>
              <a:ext cx="251459" cy="252984"/>
            </a:xfrm>
            <a:prstGeom prst="rect">
              <a:avLst/>
            </a:prstGeom>
          </p:spPr>
        </p:pic>
      </p:grpSp>
      <p:grpSp>
        <p:nvGrpSpPr>
          <p:cNvPr id="7" name="object 6"/>
          <p:cNvGrpSpPr/>
          <p:nvPr/>
        </p:nvGrpSpPr>
        <p:grpSpPr>
          <a:xfrm>
            <a:off x="2135251" y="4126039"/>
            <a:ext cx="387985" cy="387985"/>
            <a:chOff x="1759966" y="4326382"/>
            <a:chExt cx="387985" cy="387985"/>
          </a:xfrm>
        </p:grpSpPr>
        <p:sp>
          <p:nvSpPr>
            <p:cNvPr id="8" name="object 7"/>
            <p:cNvSpPr/>
            <p:nvPr/>
          </p:nvSpPr>
          <p:spPr>
            <a:xfrm>
              <a:off x="1766316" y="4332732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EBB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/>
            <p:cNvSpPr/>
            <p:nvPr/>
          </p:nvSpPr>
          <p:spPr>
            <a:xfrm>
              <a:off x="1766316" y="4332732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3441318" y="3236481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79">
                <a:moveTo>
                  <a:pt x="249936" y="0"/>
                </a:moveTo>
                <a:lnTo>
                  <a:pt x="205006" y="4026"/>
                </a:lnTo>
                <a:lnTo>
                  <a:pt x="162719" y="15635"/>
                </a:lnTo>
                <a:lnTo>
                  <a:pt x="123782" y="34120"/>
                </a:lnTo>
                <a:lnTo>
                  <a:pt x="88900" y="58777"/>
                </a:lnTo>
                <a:lnTo>
                  <a:pt x="58777" y="88900"/>
                </a:lnTo>
                <a:lnTo>
                  <a:pt x="34120" y="123782"/>
                </a:lnTo>
                <a:lnTo>
                  <a:pt x="15635" y="162719"/>
                </a:lnTo>
                <a:lnTo>
                  <a:pt x="4026" y="205006"/>
                </a:lnTo>
                <a:lnTo>
                  <a:pt x="0" y="249936"/>
                </a:lnTo>
                <a:lnTo>
                  <a:pt x="4026" y="294865"/>
                </a:lnTo>
                <a:lnTo>
                  <a:pt x="15635" y="337152"/>
                </a:lnTo>
                <a:lnTo>
                  <a:pt x="34120" y="376089"/>
                </a:lnTo>
                <a:lnTo>
                  <a:pt x="58777" y="410972"/>
                </a:lnTo>
                <a:lnTo>
                  <a:pt x="88900" y="441094"/>
                </a:lnTo>
                <a:lnTo>
                  <a:pt x="123782" y="465751"/>
                </a:lnTo>
                <a:lnTo>
                  <a:pt x="162719" y="484236"/>
                </a:lnTo>
                <a:lnTo>
                  <a:pt x="205006" y="495845"/>
                </a:lnTo>
                <a:lnTo>
                  <a:pt x="249936" y="499872"/>
                </a:lnTo>
                <a:lnTo>
                  <a:pt x="294865" y="495845"/>
                </a:lnTo>
                <a:lnTo>
                  <a:pt x="337152" y="484236"/>
                </a:lnTo>
                <a:lnTo>
                  <a:pt x="376089" y="465751"/>
                </a:lnTo>
                <a:lnTo>
                  <a:pt x="410972" y="441094"/>
                </a:lnTo>
                <a:lnTo>
                  <a:pt x="441094" y="410972"/>
                </a:lnTo>
                <a:lnTo>
                  <a:pt x="465751" y="376089"/>
                </a:lnTo>
                <a:lnTo>
                  <a:pt x="484236" y="337152"/>
                </a:lnTo>
                <a:lnTo>
                  <a:pt x="495845" y="294865"/>
                </a:lnTo>
                <a:lnTo>
                  <a:pt x="499872" y="249936"/>
                </a:lnTo>
                <a:lnTo>
                  <a:pt x="495845" y="205006"/>
                </a:lnTo>
                <a:lnTo>
                  <a:pt x="484236" y="162719"/>
                </a:lnTo>
                <a:lnTo>
                  <a:pt x="465751" y="123782"/>
                </a:lnTo>
                <a:lnTo>
                  <a:pt x="441094" y="88900"/>
                </a:lnTo>
                <a:lnTo>
                  <a:pt x="410971" y="58777"/>
                </a:lnTo>
                <a:lnTo>
                  <a:pt x="376089" y="34120"/>
                </a:lnTo>
                <a:lnTo>
                  <a:pt x="337152" y="15635"/>
                </a:lnTo>
                <a:lnTo>
                  <a:pt x="294865" y="4026"/>
                </a:lnTo>
                <a:lnTo>
                  <a:pt x="249936" y="0"/>
                </a:lnTo>
                <a:close/>
              </a:path>
            </a:pathLst>
          </a:custGeom>
          <a:solidFill>
            <a:srgbClr val="92C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/>
          <p:cNvSpPr/>
          <p:nvPr/>
        </p:nvSpPr>
        <p:spPr>
          <a:xfrm>
            <a:off x="5006085" y="2477139"/>
            <a:ext cx="646430" cy="646430"/>
          </a:xfrm>
          <a:custGeom>
            <a:avLst/>
            <a:gdLst/>
            <a:ahLst/>
            <a:cxnLst/>
            <a:rect l="l" t="t" r="r" b="b"/>
            <a:pathLst>
              <a:path w="646429" h="646430">
                <a:moveTo>
                  <a:pt x="323088" y="0"/>
                </a:moveTo>
                <a:lnTo>
                  <a:pt x="275344" y="3503"/>
                </a:lnTo>
                <a:lnTo>
                  <a:pt x="229776" y="13679"/>
                </a:lnTo>
                <a:lnTo>
                  <a:pt x="186882" y="30028"/>
                </a:lnTo>
                <a:lnTo>
                  <a:pt x="147163" y="52051"/>
                </a:lnTo>
                <a:lnTo>
                  <a:pt x="111119" y="79248"/>
                </a:lnTo>
                <a:lnTo>
                  <a:pt x="79248" y="111119"/>
                </a:lnTo>
                <a:lnTo>
                  <a:pt x="52051" y="147163"/>
                </a:lnTo>
                <a:lnTo>
                  <a:pt x="30028" y="186882"/>
                </a:lnTo>
                <a:lnTo>
                  <a:pt x="13679" y="229776"/>
                </a:lnTo>
                <a:lnTo>
                  <a:pt x="3503" y="275344"/>
                </a:lnTo>
                <a:lnTo>
                  <a:pt x="0" y="323088"/>
                </a:lnTo>
                <a:lnTo>
                  <a:pt x="3503" y="370831"/>
                </a:lnTo>
                <a:lnTo>
                  <a:pt x="13679" y="416399"/>
                </a:lnTo>
                <a:lnTo>
                  <a:pt x="30028" y="459293"/>
                </a:lnTo>
                <a:lnTo>
                  <a:pt x="52051" y="499012"/>
                </a:lnTo>
                <a:lnTo>
                  <a:pt x="79248" y="535056"/>
                </a:lnTo>
                <a:lnTo>
                  <a:pt x="111119" y="566927"/>
                </a:lnTo>
                <a:lnTo>
                  <a:pt x="147163" y="594124"/>
                </a:lnTo>
                <a:lnTo>
                  <a:pt x="186882" y="616147"/>
                </a:lnTo>
                <a:lnTo>
                  <a:pt x="229776" y="632496"/>
                </a:lnTo>
                <a:lnTo>
                  <a:pt x="275344" y="642672"/>
                </a:lnTo>
                <a:lnTo>
                  <a:pt x="323088" y="646176"/>
                </a:lnTo>
                <a:lnTo>
                  <a:pt x="370831" y="642672"/>
                </a:lnTo>
                <a:lnTo>
                  <a:pt x="416399" y="632496"/>
                </a:lnTo>
                <a:lnTo>
                  <a:pt x="459293" y="616147"/>
                </a:lnTo>
                <a:lnTo>
                  <a:pt x="499012" y="594124"/>
                </a:lnTo>
                <a:lnTo>
                  <a:pt x="535056" y="566927"/>
                </a:lnTo>
                <a:lnTo>
                  <a:pt x="566927" y="535056"/>
                </a:lnTo>
                <a:lnTo>
                  <a:pt x="594124" y="499012"/>
                </a:lnTo>
                <a:lnTo>
                  <a:pt x="616147" y="459293"/>
                </a:lnTo>
                <a:lnTo>
                  <a:pt x="632496" y="416399"/>
                </a:lnTo>
                <a:lnTo>
                  <a:pt x="642672" y="370831"/>
                </a:lnTo>
                <a:lnTo>
                  <a:pt x="646176" y="323088"/>
                </a:lnTo>
                <a:lnTo>
                  <a:pt x="642672" y="275344"/>
                </a:lnTo>
                <a:lnTo>
                  <a:pt x="632496" y="229776"/>
                </a:lnTo>
                <a:lnTo>
                  <a:pt x="616147" y="186882"/>
                </a:lnTo>
                <a:lnTo>
                  <a:pt x="594124" y="147163"/>
                </a:lnTo>
                <a:lnTo>
                  <a:pt x="566927" y="111119"/>
                </a:lnTo>
                <a:lnTo>
                  <a:pt x="535056" y="79248"/>
                </a:lnTo>
                <a:lnTo>
                  <a:pt x="499012" y="52051"/>
                </a:lnTo>
                <a:lnTo>
                  <a:pt x="459293" y="30028"/>
                </a:lnTo>
                <a:lnTo>
                  <a:pt x="416399" y="13679"/>
                </a:lnTo>
                <a:lnTo>
                  <a:pt x="370831" y="3503"/>
                </a:lnTo>
                <a:lnTo>
                  <a:pt x="323088" y="0"/>
                </a:lnTo>
                <a:close/>
              </a:path>
            </a:pathLst>
          </a:custGeom>
          <a:solidFill>
            <a:srgbClr val="50C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8"/>
          <p:cNvSpPr/>
          <p:nvPr/>
        </p:nvSpPr>
        <p:spPr>
          <a:xfrm>
            <a:off x="6950930" y="1988820"/>
            <a:ext cx="646430" cy="646430"/>
          </a:xfrm>
          <a:custGeom>
            <a:avLst/>
            <a:gdLst/>
            <a:ahLst/>
            <a:cxnLst/>
            <a:rect l="l" t="t" r="r" b="b"/>
            <a:pathLst>
              <a:path w="646429" h="646430">
                <a:moveTo>
                  <a:pt x="323088" y="0"/>
                </a:moveTo>
                <a:lnTo>
                  <a:pt x="275344" y="3503"/>
                </a:lnTo>
                <a:lnTo>
                  <a:pt x="229776" y="13679"/>
                </a:lnTo>
                <a:lnTo>
                  <a:pt x="186882" y="30028"/>
                </a:lnTo>
                <a:lnTo>
                  <a:pt x="147163" y="52051"/>
                </a:lnTo>
                <a:lnTo>
                  <a:pt x="111119" y="79248"/>
                </a:lnTo>
                <a:lnTo>
                  <a:pt x="79248" y="111119"/>
                </a:lnTo>
                <a:lnTo>
                  <a:pt x="52051" y="147163"/>
                </a:lnTo>
                <a:lnTo>
                  <a:pt x="30028" y="186882"/>
                </a:lnTo>
                <a:lnTo>
                  <a:pt x="13679" y="229776"/>
                </a:lnTo>
                <a:lnTo>
                  <a:pt x="3503" y="275344"/>
                </a:lnTo>
                <a:lnTo>
                  <a:pt x="0" y="323088"/>
                </a:lnTo>
                <a:lnTo>
                  <a:pt x="3503" y="370831"/>
                </a:lnTo>
                <a:lnTo>
                  <a:pt x="13679" y="416399"/>
                </a:lnTo>
                <a:lnTo>
                  <a:pt x="30028" y="459293"/>
                </a:lnTo>
                <a:lnTo>
                  <a:pt x="52051" y="499012"/>
                </a:lnTo>
                <a:lnTo>
                  <a:pt x="79248" y="535056"/>
                </a:lnTo>
                <a:lnTo>
                  <a:pt x="111119" y="566927"/>
                </a:lnTo>
                <a:lnTo>
                  <a:pt x="147163" y="594124"/>
                </a:lnTo>
                <a:lnTo>
                  <a:pt x="186882" y="616147"/>
                </a:lnTo>
                <a:lnTo>
                  <a:pt x="229776" y="632496"/>
                </a:lnTo>
                <a:lnTo>
                  <a:pt x="275344" y="642672"/>
                </a:lnTo>
                <a:lnTo>
                  <a:pt x="323088" y="646176"/>
                </a:lnTo>
                <a:lnTo>
                  <a:pt x="370831" y="642672"/>
                </a:lnTo>
                <a:lnTo>
                  <a:pt x="416399" y="632496"/>
                </a:lnTo>
                <a:lnTo>
                  <a:pt x="459293" y="616147"/>
                </a:lnTo>
                <a:lnTo>
                  <a:pt x="499012" y="594124"/>
                </a:lnTo>
                <a:lnTo>
                  <a:pt x="535056" y="566927"/>
                </a:lnTo>
                <a:lnTo>
                  <a:pt x="566927" y="535056"/>
                </a:lnTo>
                <a:lnTo>
                  <a:pt x="594124" y="499012"/>
                </a:lnTo>
                <a:lnTo>
                  <a:pt x="616147" y="459293"/>
                </a:lnTo>
                <a:lnTo>
                  <a:pt x="632496" y="416399"/>
                </a:lnTo>
                <a:lnTo>
                  <a:pt x="642672" y="370831"/>
                </a:lnTo>
                <a:lnTo>
                  <a:pt x="646176" y="323088"/>
                </a:lnTo>
                <a:lnTo>
                  <a:pt x="642672" y="275344"/>
                </a:lnTo>
                <a:lnTo>
                  <a:pt x="632496" y="229776"/>
                </a:lnTo>
                <a:lnTo>
                  <a:pt x="616147" y="186882"/>
                </a:lnTo>
                <a:lnTo>
                  <a:pt x="594124" y="147163"/>
                </a:lnTo>
                <a:lnTo>
                  <a:pt x="566927" y="111119"/>
                </a:lnTo>
                <a:lnTo>
                  <a:pt x="535056" y="79248"/>
                </a:lnTo>
                <a:lnTo>
                  <a:pt x="499012" y="52051"/>
                </a:lnTo>
                <a:lnTo>
                  <a:pt x="459293" y="30028"/>
                </a:lnTo>
                <a:lnTo>
                  <a:pt x="416399" y="13679"/>
                </a:lnTo>
                <a:lnTo>
                  <a:pt x="370831" y="3503"/>
                </a:lnTo>
                <a:lnTo>
                  <a:pt x="323088" y="0"/>
                </a:lnTo>
                <a:close/>
              </a:path>
            </a:pathLst>
          </a:custGeom>
          <a:solidFill>
            <a:srgbClr val="1F7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9"/>
          <p:cNvGrpSpPr/>
          <p:nvPr/>
        </p:nvGrpSpPr>
        <p:grpSpPr>
          <a:xfrm>
            <a:off x="8856593" y="1570990"/>
            <a:ext cx="835660" cy="835660"/>
            <a:chOff x="9494266" y="1180846"/>
            <a:chExt cx="835660" cy="835660"/>
          </a:xfrm>
        </p:grpSpPr>
        <p:sp>
          <p:nvSpPr>
            <p:cNvPr id="17" name="object 20"/>
            <p:cNvSpPr/>
            <p:nvPr/>
          </p:nvSpPr>
          <p:spPr>
            <a:xfrm>
              <a:off x="9500616" y="1187196"/>
              <a:ext cx="822960" cy="822960"/>
            </a:xfrm>
            <a:custGeom>
              <a:avLst/>
              <a:gdLst/>
              <a:ahLst/>
              <a:cxnLst/>
              <a:rect l="l" t="t" r="r" b="b"/>
              <a:pathLst>
                <a:path w="822959" h="822960">
                  <a:moveTo>
                    <a:pt x="411479" y="0"/>
                  </a:moveTo>
                  <a:lnTo>
                    <a:pt x="363502" y="2769"/>
                  </a:lnTo>
                  <a:lnTo>
                    <a:pt x="317147" y="10870"/>
                  </a:lnTo>
                  <a:lnTo>
                    <a:pt x="272725" y="23994"/>
                  </a:lnTo>
                  <a:lnTo>
                    <a:pt x="230543" y="41832"/>
                  </a:lnTo>
                  <a:lnTo>
                    <a:pt x="190913" y="64075"/>
                  </a:lnTo>
                  <a:lnTo>
                    <a:pt x="154141" y="90413"/>
                  </a:lnTo>
                  <a:lnTo>
                    <a:pt x="120538" y="120538"/>
                  </a:lnTo>
                  <a:lnTo>
                    <a:pt x="90413" y="154141"/>
                  </a:lnTo>
                  <a:lnTo>
                    <a:pt x="64075" y="190913"/>
                  </a:lnTo>
                  <a:lnTo>
                    <a:pt x="41832" y="230543"/>
                  </a:lnTo>
                  <a:lnTo>
                    <a:pt x="23994" y="272725"/>
                  </a:lnTo>
                  <a:lnTo>
                    <a:pt x="10870" y="317147"/>
                  </a:lnTo>
                  <a:lnTo>
                    <a:pt x="2769" y="363502"/>
                  </a:lnTo>
                  <a:lnTo>
                    <a:pt x="0" y="411479"/>
                  </a:lnTo>
                  <a:lnTo>
                    <a:pt x="2769" y="459457"/>
                  </a:lnTo>
                  <a:lnTo>
                    <a:pt x="10870" y="505812"/>
                  </a:lnTo>
                  <a:lnTo>
                    <a:pt x="23994" y="550234"/>
                  </a:lnTo>
                  <a:lnTo>
                    <a:pt x="41832" y="592416"/>
                  </a:lnTo>
                  <a:lnTo>
                    <a:pt x="64075" y="632046"/>
                  </a:lnTo>
                  <a:lnTo>
                    <a:pt x="90413" y="668818"/>
                  </a:lnTo>
                  <a:lnTo>
                    <a:pt x="120538" y="702421"/>
                  </a:lnTo>
                  <a:lnTo>
                    <a:pt x="154141" y="732546"/>
                  </a:lnTo>
                  <a:lnTo>
                    <a:pt x="190913" y="758884"/>
                  </a:lnTo>
                  <a:lnTo>
                    <a:pt x="230543" y="781127"/>
                  </a:lnTo>
                  <a:lnTo>
                    <a:pt x="272725" y="798965"/>
                  </a:lnTo>
                  <a:lnTo>
                    <a:pt x="317147" y="812089"/>
                  </a:lnTo>
                  <a:lnTo>
                    <a:pt x="363502" y="820190"/>
                  </a:lnTo>
                  <a:lnTo>
                    <a:pt x="411479" y="822959"/>
                  </a:lnTo>
                  <a:lnTo>
                    <a:pt x="459457" y="820190"/>
                  </a:lnTo>
                  <a:lnTo>
                    <a:pt x="505812" y="812089"/>
                  </a:lnTo>
                  <a:lnTo>
                    <a:pt x="550234" y="798965"/>
                  </a:lnTo>
                  <a:lnTo>
                    <a:pt x="592416" y="781127"/>
                  </a:lnTo>
                  <a:lnTo>
                    <a:pt x="632046" y="758884"/>
                  </a:lnTo>
                  <a:lnTo>
                    <a:pt x="668818" y="732546"/>
                  </a:lnTo>
                  <a:lnTo>
                    <a:pt x="702421" y="702421"/>
                  </a:lnTo>
                  <a:lnTo>
                    <a:pt x="732546" y="668818"/>
                  </a:lnTo>
                  <a:lnTo>
                    <a:pt x="758884" y="632046"/>
                  </a:lnTo>
                  <a:lnTo>
                    <a:pt x="781127" y="592416"/>
                  </a:lnTo>
                  <a:lnTo>
                    <a:pt x="798965" y="550234"/>
                  </a:lnTo>
                  <a:lnTo>
                    <a:pt x="812089" y="505812"/>
                  </a:lnTo>
                  <a:lnTo>
                    <a:pt x="820190" y="459457"/>
                  </a:lnTo>
                  <a:lnTo>
                    <a:pt x="822959" y="411479"/>
                  </a:lnTo>
                  <a:lnTo>
                    <a:pt x="820190" y="363502"/>
                  </a:lnTo>
                  <a:lnTo>
                    <a:pt x="812089" y="317147"/>
                  </a:lnTo>
                  <a:lnTo>
                    <a:pt x="798965" y="272725"/>
                  </a:lnTo>
                  <a:lnTo>
                    <a:pt x="781127" y="230543"/>
                  </a:lnTo>
                  <a:lnTo>
                    <a:pt x="758884" y="190913"/>
                  </a:lnTo>
                  <a:lnTo>
                    <a:pt x="732546" y="154141"/>
                  </a:lnTo>
                  <a:lnTo>
                    <a:pt x="702421" y="120538"/>
                  </a:lnTo>
                  <a:lnTo>
                    <a:pt x="668818" y="90413"/>
                  </a:lnTo>
                  <a:lnTo>
                    <a:pt x="632046" y="64075"/>
                  </a:lnTo>
                  <a:lnTo>
                    <a:pt x="592416" y="41832"/>
                  </a:lnTo>
                  <a:lnTo>
                    <a:pt x="550234" y="23994"/>
                  </a:lnTo>
                  <a:lnTo>
                    <a:pt x="505812" y="10870"/>
                  </a:lnTo>
                  <a:lnTo>
                    <a:pt x="459457" y="2769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0D8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/>
            <p:cNvSpPr/>
            <p:nvPr/>
          </p:nvSpPr>
          <p:spPr>
            <a:xfrm>
              <a:off x="9500616" y="1187196"/>
              <a:ext cx="822960" cy="822960"/>
            </a:xfrm>
            <a:custGeom>
              <a:avLst/>
              <a:gdLst/>
              <a:ahLst/>
              <a:cxnLst/>
              <a:rect l="l" t="t" r="r" b="b"/>
              <a:pathLst>
                <a:path w="822959" h="822960">
                  <a:moveTo>
                    <a:pt x="0" y="411479"/>
                  </a:moveTo>
                  <a:lnTo>
                    <a:pt x="2769" y="363502"/>
                  </a:lnTo>
                  <a:lnTo>
                    <a:pt x="10870" y="317147"/>
                  </a:lnTo>
                  <a:lnTo>
                    <a:pt x="23994" y="272725"/>
                  </a:lnTo>
                  <a:lnTo>
                    <a:pt x="41832" y="230543"/>
                  </a:lnTo>
                  <a:lnTo>
                    <a:pt x="64075" y="190913"/>
                  </a:lnTo>
                  <a:lnTo>
                    <a:pt x="90413" y="154141"/>
                  </a:lnTo>
                  <a:lnTo>
                    <a:pt x="120538" y="120538"/>
                  </a:lnTo>
                  <a:lnTo>
                    <a:pt x="154141" y="90413"/>
                  </a:lnTo>
                  <a:lnTo>
                    <a:pt x="190913" y="64075"/>
                  </a:lnTo>
                  <a:lnTo>
                    <a:pt x="230543" y="41832"/>
                  </a:lnTo>
                  <a:lnTo>
                    <a:pt x="272725" y="23994"/>
                  </a:lnTo>
                  <a:lnTo>
                    <a:pt x="317147" y="10870"/>
                  </a:lnTo>
                  <a:lnTo>
                    <a:pt x="363502" y="2769"/>
                  </a:lnTo>
                  <a:lnTo>
                    <a:pt x="411479" y="0"/>
                  </a:lnTo>
                  <a:lnTo>
                    <a:pt x="459457" y="2769"/>
                  </a:lnTo>
                  <a:lnTo>
                    <a:pt x="505812" y="10870"/>
                  </a:lnTo>
                  <a:lnTo>
                    <a:pt x="550234" y="23994"/>
                  </a:lnTo>
                  <a:lnTo>
                    <a:pt x="592416" y="41832"/>
                  </a:lnTo>
                  <a:lnTo>
                    <a:pt x="632046" y="64075"/>
                  </a:lnTo>
                  <a:lnTo>
                    <a:pt x="668818" y="90413"/>
                  </a:lnTo>
                  <a:lnTo>
                    <a:pt x="702421" y="120538"/>
                  </a:lnTo>
                  <a:lnTo>
                    <a:pt x="732546" y="154141"/>
                  </a:lnTo>
                  <a:lnTo>
                    <a:pt x="758884" y="190913"/>
                  </a:lnTo>
                  <a:lnTo>
                    <a:pt x="781127" y="230543"/>
                  </a:lnTo>
                  <a:lnTo>
                    <a:pt x="798965" y="272725"/>
                  </a:lnTo>
                  <a:lnTo>
                    <a:pt x="812089" y="317147"/>
                  </a:lnTo>
                  <a:lnTo>
                    <a:pt x="820190" y="363502"/>
                  </a:lnTo>
                  <a:lnTo>
                    <a:pt x="822959" y="411479"/>
                  </a:lnTo>
                  <a:lnTo>
                    <a:pt x="820190" y="459457"/>
                  </a:lnTo>
                  <a:lnTo>
                    <a:pt x="812089" y="505812"/>
                  </a:lnTo>
                  <a:lnTo>
                    <a:pt x="798965" y="550234"/>
                  </a:lnTo>
                  <a:lnTo>
                    <a:pt x="781127" y="592416"/>
                  </a:lnTo>
                  <a:lnTo>
                    <a:pt x="758884" y="632046"/>
                  </a:lnTo>
                  <a:lnTo>
                    <a:pt x="732546" y="668818"/>
                  </a:lnTo>
                  <a:lnTo>
                    <a:pt x="702421" y="702421"/>
                  </a:lnTo>
                  <a:lnTo>
                    <a:pt x="668818" y="732546"/>
                  </a:lnTo>
                  <a:lnTo>
                    <a:pt x="632046" y="758884"/>
                  </a:lnTo>
                  <a:lnTo>
                    <a:pt x="592416" y="781127"/>
                  </a:lnTo>
                  <a:lnTo>
                    <a:pt x="550234" y="798965"/>
                  </a:lnTo>
                  <a:lnTo>
                    <a:pt x="505812" y="812089"/>
                  </a:lnTo>
                  <a:lnTo>
                    <a:pt x="459457" y="820190"/>
                  </a:lnTo>
                  <a:lnTo>
                    <a:pt x="411479" y="822959"/>
                  </a:lnTo>
                  <a:lnTo>
                    <a:pt x="363502" y="820190"/>
                  </a:lnTo>
                  <a:lnTo>
                    <a:pt x="317147" y="812089"/>
                  </a:lnTo>
                  <a:lnTo>
                    <a:pt x="272725" y="798965"/>
                  </a:lnTo>
                  <a:lnTo>
                    <a:pt x="230543" y="781127"/>
                  </a:lnTo>
                  <a:lnTo>
                    <a:pt x="190913" y="758884"/>
                  </a:lnTo>
                  <a:lnTo>
                    <a:pt x="154141" y="732546"/>
                  </a:lnTo>
                  <a:lnTo>
                    <a:pt x="120538" y="702421"/>
                  </a:lnTo>
                  <a:lnTo>
                    <a:pt x="90413" y="668818"/>
                  </a:lnTo>
                  <a:lnTo>
                    <a:pt x="64075" y="632046"/>
                  </a:lnTo>
                  <a:lnTo>
                    <a:pt x="41832" y="592416"/>
                  </a:lnTo>
                  <a:lnTo>
                    <a:pt x="23994" y="550234"/>
                  </a:lnTo>
                  <a:lnTo>
                    <a:pt x="10870" y="505812"/>
                  </a:lnTo>
                  <a:lnTo>
                    <a:pt x="2769" y="459457"/>
                  </a:lnTo>
                  <a:lnTo>
                    <a:pt x="0" y="41147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375610" y="5455504"/>
            <a:ext cx="4038601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87500"/>
              </a:lnSpc>
              <a:spcBef>
                <a:spcPts val="290"/>
              </a:spcBef>
            </a:pPr>
            <a:r>
              <a:rPr lang="ru-RU" sz="1600" dirty="0">
                <a:latin typeface="Times New Roman"/>
                <a:cs typeface="Times New Roman"/>
              </a:rPr>
              <a:t>Посещение </a:t>
            </a:r>
            <a:r>
              <a:rPr lang="ru-RU" sz="1600" spc="-5" dirty="0" smtClean="0">
                <a:latin typeface="Times New Roman"/>
                <a:cs typeface="Times New Roman"/>
              </a:rPr>
              <a:t>куратором проекта открытых уроков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41698" y="3846531"/>
            <a:ext cx="3207733" cy="661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87500"/>
              </a:lnSpc>
              <a:spcBef>
                <a:spcPts val="290"/>
              </a:spcBef>
            </a:pPr>
            <a:r>
              <a:rPr lang="ru-RU" sz="1400" spc="-10" dirty="0">
                <a:latin typeface="Times New Roman"/>
                <a:cs typeface="Times New Roman"/>
              </a:rPr>
              <a:t>Проведение</a:t>
            </a:r>
            <a:r>
              <a:rPr lang="ru-RU" sz="1400" spc="5" dirty="0">
                <a:latin typeface="Times New Roman"/>
                <a:cs typeface="Times New Roman"/>
              </a:rPr>
              <a:t> </a:t>
            </a:r>
            <a:r>
              <a:rPr lang="ru-RU" sz="1400" spc="-10" dirty="0">
                <a:latin typeface="Times New Roman"/>
                <a:cs typeface="Times New Roman"/>
              </a:rPr>
              <a:t>открытых </a:t>
            </a:r>
            <a:r>
              <a:rPr lang="ru-RU" sz="1400" spc="-5" dirty="0">
                <a:latin typeface="Times New Roman"/>
                <a:cs typeface="Times New Roman"/>
              </a:rPr>
              <a:t> </a:t>
            </a:r>
            <a:r>
              <a:rPr lang="ru-RU" sz="1400" spc="-20" dirty="0">
                <a:latin typeface="Times New Roman"/>
                <a:cs typeface="Times New Roman"/>
              </a:rPr>
              <a:t>уроков,</a:t>
            </a:r>
            <a:r>
              <a:rPr lang="ru-RU" sz="1400" spc="35" dirty="0">
                <a:latin typeface="Times New Roman"/>
                <a:cs typeface="Times New Roman"/>
              </a:rPr>
              <a:t> </a:t>
            </a:r>
            <a:r>
              <a:rPr lang="ru-RU" sz="1400" spc="-5" dirty="0">
                <a:latin typeface="Times New Roman"/>
                <a:cs typeface="Times New Roman"/>
              </a:rPr>
              <a:t>воспитательных </a:t>
            </a:r>
            <a:r>
              <a:rPr lang="ru-RU" sz="1400" dirty="0">
                <a:latin typeface="Times New Roman"/>
                <a:cs typeface="Times New Roman"/>
              </a:rPr>
              <a:t> </a:t>
            </a:r>
            <a:r>
              <a:rPr lang="ru-RU" sz="1400" spc="-5" dirty="0">
                <a:latin typeface="Times New Roman"/>
                <a:cs typeface="Times New Roman"/>
              </a:rPr>
              <a:t>мероприятий</a:t>
            </a:r>
            <a:r>
              <a:rPr lang="ru-RU" sz="1400" dirty="0">
                <a:latin typeface="Times New Roman"/>
                <a:cs typeface="Times New Roman"/>
              </a:rPr>
              <a:t> </a:t>
            </a:r>
            <a:r>
              <a:rPr lang="ru-RU" sz="1400" spc="-5" dirty="0">
                <a:latin typeface="Times New Roman"/>
                <a:cs typeface="Times New Roman"/>
              </a:rPr>
              <a:t>в</a:t>
            </a:r>
            <a:r>
              <a:rPr lang="ru-RU" sz="1400" spc="-10" dirty="0">
                <a:latin typeface="Times New Roman"/>
                <a:cs typeface="Times New Roman"/>
              </a:rPr>
              <a:t> рамках </a:t>
            </a:r>
            <a:r>
              <a:rPr lang="ru-RU" sz="1400" spc="-5" dirty="0">
                <a:latin typeface="Times New Roman"/>
                <a:cs typeface="Times New Roman"/>
              </a:rPr>
              <a:t> предметных </a:t>
            </a:r>
            <a:r>
              <a:rPr lang="ru-RU" sz="1400" spc="-10" dirty="0">
                <a:latin typeface="Times New Roman"/>
                <a:cs typeface="Times New Roman"/>
              </a:rPr>
              <a:t>методических </a:t>
            </a:r>
            <a:r>
              <a:rPr lang="ru-RU" sz="1400" spc="-310" dirty="0">
                <a:latin typeface="Times New Roman"/>
                <a:cs typeface="Times New Roman"/>
              </a:rPr>
              <a:t> </a:t>
            </a:r>
            <a:r>
              <a:rPr lang="ru-RU" sz="1400" spc="-5" dirty="0">
                <a:latin typeface="Times New Roman"/>
                <a:cs typeface="Times New Roman"/>
              </a:rPr>
              <a:t>недель</a:t>
            </a:r>
            <a:endParaRPr lang="ru-RU" sz="1400" dirty="0">
              <a:latin typeface="Times New Roman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14211" y="3210998"/>
            <a:ext cx="2827421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89535" indent="40640">
              <a:lnSpc>
                <a:spcPts val="1340"/>
              </a:lnSpc>
              <a:spcBef>
                <a:spcPts val="320"/>
              </a:spcBef>
            </a:pPr>
            <a:r>
              <a:rPr lang="ru-RU" sz="1400" spc="-5" dirty="0">
                <a:latin typeface="Times New Roman"/>
                <a:cs typeface="Times New Roman"/>
              </a:rPr>
              <a:t>Участие в </a:t>
            </a:r>
            <a:r>
              <a:rPr lang="ru-RU" sz="1400" spc="-25" dirty="0" smtClean="0">
                <a:latin typeface="Times New Roman"/>
                <a:cs typeface="Times New Roman"/>
              </a:rPr>
              <a:t>Методическом марафоне</a:t>
            </a:r>
            <a:endParaRPr lang="ru-RU" sz="1400" dirty="0">
              <a:latin typeface="Times New Roman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439476" y="2815228"/>
            <a:ext cx="142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400" spc="-5" dirty="0">
                <a:latin typeface="Times New Roman"/>
                <a:cs typeface="Times New Roman"/>
              </a:rPr>
              <a:t>Наставничество</a:t>
            </a:r>
            <a:endParaRPr lang="ru-RU" sz="1400" dirty="0">
              <a:latin typeface="Times New Roman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274423" y="2576701"/>
            <a:ext cx="287153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320"/>
              </a:spcBef>
            </a:pPr>
            <a:r>
              <a:rPr lang="ru-RU" sz="1400" spc="-5" dirty="0">
                <a:latin typeface="Times New Roman"/>
                <a:cs typeface="Times New Roman"/>
              </a:rPr>
              <a:t>Участие</a:t>
            </a:r>
            <a:r>
              <a:rPr lang="ru-RU" sz="1400" dirty="0">
                <a:latin typeface="Times New Roman"/>
                <a:cs typeface="Times New Roman"/>
              </a:rPr>
              <a:t> </a:t>
            </a:r>
            <a:r>
              <a:rPr lang="ru-RU" sz="1400" spc="-15" dirty="0">
                <a:latin typeface="Times New Roman"/>
                <a:cs typeface="Times New Roman"/>
              </a:rPr>
              <a:t>педагогов </a:t>
            </a:r>
            <a:r>
              <a:rPr lang="ru-RU" sz="1400" spc="-10" dirty="0">
                <a:latin typeface="Times New Roman"/>
                <a:cs typeface="Times New Roman"/>
              </a:rPr>
              <a:t> </a:t>
            </a:r>
            <a:r>
              <a:rPr lang="ru-RU" sz="1400" spc="-20" dirty="0">
                <a:latin typeface="Times New Roman"/>
                <a:cs typeface="Times New Roman"/>
              </a:rPr>
              <a:t>школы</a:t>
            </a:r>
            <a:r>
              <a:rPr lang="ru-RU" sz="1400" spc="-30" dirty="0">
                <a:latin typeface="Times New Roman"/>
                <a:cs typeface="Times New Roman"/>
              </a:rPr>
              <a:t> </a:t>
            </a:r>
            <a:r>
              <a:rPr lang="ru-RU" sz="1400" spc="-5" dirty="0">
                <a:latin typeface="Times New Roman"/>
                <a:cs typeface="Times New Roman"/>
              </a:rPr>
              <a:t>в</a:t>
            </a:r>
            <a:r>
              <a:rPr lang="ru-RU" sz="1400" spc="-30" dirty="0">
                <a:latin typeface="Times New Roman"/>
                <a:cs typeface="Times New Roman"/>
              </a:rPr>
              <a:t> </a:t>
            </a:r>
            <a:r>
              <a:rPr lang="ru-RU" sz="1400" spc="-5" dirty="0">
                <a:latin typeface="Times New Roman"/>
                <a:cs typeface="Times New Roman"/>
              </a:rPr>
              <a:t>семинарах- </a:t>
            </a:r>
            <a:r>
              <a:rPr lang="ru-RU" sz="1400" spc="-310" dirty="0">
                <a:latin typeface="Times New Roman"/>
                <a:cs typeface="Times New Roman"/>
              </a:rPr>
              <a:t> </a:t>
            </a:r>
            <a:r>
              <a:rPr lang="ru-RU" sz="1400" spc="-15" dirty="0">
                <a:latin typeface="Times New Roman"/>
                <a:cs typeface="Times New Roman"/>
              </a:rPr>
              <a:t>практикумах,</a:t>
            </a:r>
            <a:endParaRPr lang="ru-RU" sz="1400" dirty="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lang="ru-RU" sz="1400" spc="-5" dirty="0">
                <a:latin typeface="Times New Roman"/>
                <a:cs typeface="Times New Roman"/>
              </a:rPr>
              <a:t>заседаниях</a:t>
            </a:r>
            <a:r>
              <a:rPr lang="ru-RU" sz="1400" spc="-30" dirty="0">
                <a:latin typeface="Times New Roman"/>
                <a:cs typeface="Times New Roman"/>
              </a:rPr>
              <a:t> </a:t>
            </a:r>
            <a:r>
              <a:rPr lang="ru-RU" sz="1400" spc="-10" dirty="0">
                <a:latin typeface="Times New Roman"/>
                <a:cs typeface="Times New Roman"/>
              </a:rPr>
              <a:t>ШМО,</a:t>
            </a:r>
            <a:endParaRPr lang="ru-RU" sz="1400" dirty="0">
              <a:latin typeface="Times New Roman"/>
              <a:cs typeface="Times New Roman"/>
            </a:endParaRPr>
          </a:p>
          <a:p>
            <a:pPr marL="12700">
              <a:lnSpc>
                <a:spcPts val="1495"/>
              </a:lnSpc>
            </a:pPr>
            <a:r>
              <a:rPr lang="ru-RU" sz="1400" spc="-15" dirty="0" smtClean="0">
                <a:latin typeface="Times New Roman"/>
                <a:cs typeface="Times New Roman"/>
              </a:rPr>
              <a:t>РМО</a:t>
            </a:r>
            <a:endParaRPr lang="ru-RU" sz="1400" dirty="0">
              <a:latin typeface="Times New Roman"/>
              <a:cs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18545" y="4668636"/>
            <a:ext cx="3506986" cy="308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ct val="87500"/>
              </a:lnSpc>
              <a:spcBef>
                <a:spcPts val="290"/>
              </a:spcBef>
            </a:pPr>
            <a:r>
              <a:rPr lang="ru-RU" sz="1600" dirty="0" err="1" smtClean="0">
                <a:latin typeface="Times New Roman"/>
                <a:cs typeface="Times New Roman"/>
              </a:rPr>
              <a:t>Взаимопосещение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уроков педагогами</a:t>
            </a:r>
            <a:endParaRPr lang="ru-RU" sz="1400" dirty="0">
              <a:latin typeface="Times New Roman"/>
              <a:cs typeface="Times New Roman"/>
            </a:endParaRPr>
          </a:p>
        </p:txBody>
      </p:sp>
      <p:pic>
        <p:nvPicPr>
          <p:cNvPr id="1026" name="Picture 2" descr="E:\выступление\500+ новая\реализация программ\1 риск\5 Формирующее оценивание\IMG-20220426-WA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78" y="0"/>
            <a:ext cx="2419037" cy="15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выступление\500+ новая\реализация программ\1 риск\6Как бороться с эмоциональным выгоранием у педагогов\20220506_0854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20" y="595890"/>
            <a:ext cx="4191732" cy="203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выступление\500+ новая\реализация программ\1 риск\4 открытые уроки\Сазонова О.В\WhatsApp Image 2022-04-29 at 08.08.53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145" y="4072614"/>
            <a:ext cx="4316897" cy="209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11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12726"/>
            <a:ext cx="10515600" cy="663574"/>
          </a:xfrm>
        </p:spPr>
        <p:txBody>
          <a:bodyPr>
            <a:noAutofit/>
          </a:bodyPr>
          <a:lstStyle/>
          <a:p>
            <a:pPr algn="ctr"/>
            <a:r>
              <a:rPr lang="ru-RU" sz="3200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Базовый перечень показателей </a:t>
            </a:r>
            <a:r>
              <a:rPr lang="ru-RU" sz="3200"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результативности </a:t>
            </a:r>
            <a:r>
              <a:rPr lang="ru-RU" sz="3200" spc="-1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pc="-1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pc="-484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март</a:t>
            </a:r>
            <a:r>
              <a:rPr lang="ru-RU" sz="3200" spc="-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май,</a:t>
            </a:r>
            <a:r>
              <a:rPr lang="ru-RU" sz="3200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pc="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sz="3200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pc="-3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331622"/>
              </p:ext>
            </p:extLst>
          </p:nvPr>
        </p:nvGraphicFramePr>
        <p:xfrm>
          <a:off x="438150" y="1098963"/>
          <a:ext cx="11410950" cy="58888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65811"/>
                <a:gridCol w="5845139"/>
              </a:tblGrid>
              <a:tr h="307490">
                <a:tc>
                  <a:txBody>
                    <a:bodyPr/>
                    <a:lstStyle/>
                    <a:p>
                      <a:pPr algn="ctr">
                        <a:lnSpc>
                          <a:spcPts val="2335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Показатель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210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35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Исполнение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210D"/>
                    </a:solidFill>
                  </a:tcPr>
                </a:tc>
              </a:tr>
              <a:tr h="91575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доля учителей, которые повысили уровень квалификации через курсовую подготовку, участие в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вебинарах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самообразование (10%)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421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педагогов (44%)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CCCC"/>
                    </a:solidFill>
                  </a:tcPr>
                </a:tc>
              </a:tr>
              <a:tr h="9157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количество открытых уроков, проведённых учителями образовательной организации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21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(100% педагогов провели в  четвертой четверти 2021-2022  учебного года открытые уроки)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CCC"/>
                    </a:solidFill>
                  </a:tcPr>
                </a:tc>
              </a:tr>
              <a:tr h="18512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количество семинаров, проведённых для педагогических работников образовательной организации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4210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8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внутришкольных</a:t>
                      </a:r>
                      <a:r>
                        <a:rPr lang="ru-RU" sz="18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семинара: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«Анализ и самоанализ урока как средство повышения методического мастерства».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«Формирующее оценивание как современный подход к оценке учебных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0129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достижений обучающихся».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E7"/>
                    </a:solidFill>
                  </a:tcPr>
                </a:tc>
              </a:tr>
              <a:tr h="11648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доля педагогов, повысивших свою квалификацию за последний год - 10%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421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сентябре 2022 года планирует повысить квалификацию учитель английского языка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Сазонова О.В.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CCCC"/>
                    </a:solidFill>
                  </a:tcPr>
                </a:tc>
              </a:tr>
              <a:tr h="6039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сформирован индивидуальный план профессионального развития  до 50% педагогов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421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 сформирован у 8 педагогов, что составляет 50%.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1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0486" y="2318775"/>
            <a:ext cx="1286128" cy="37672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805" y="1395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spc="-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3200" spc="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pc="-15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антирисковых</a:t>
            </a:r>
            <a:r>
              <a:rPr lang="ru-RU" sz="3200" spc="4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pc="-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мер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pc="-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spc="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pc="-1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направлению </a:t>
            </a:r>
            <a:br>
              <a:rPr lang="ru-RU" sz="3200" spc="-1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pc="-1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«Риски низкой адаптивности учебного процесса»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object 6"/>
          <p:cNvGrpSpPr/>
          <p:nvPr/>
        </p:nvGrpSpPr>
        <p:grpSpPr>
          <a:xfrm>
            <a:off x="7596698" y="2297071"/>
            <a:ext cx="2544813" cy="3767201"/>
            <a:chOff x="4607476" y="2443547"/>
            <a:chExt cx="2544813" cy="3767201"/>
          </a:xfrm>
        </p:grpSpPr>
        <p:pic>
          <p:nvPicPr>
            <p:cNvPr id="5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7476" y="2540731"/>
              <a:ext cx="1209916" cy="1269339"/>
            </a:xfrm>
            <a:prstGeom prst="rect">
              <a:avLst/>
            </a:prstGeom>
          </p:spPr>
        </p:pic>
        <p:pic>
          <p:nvPicPr>
            <p:cNvPr id="6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7392" y="2443547"/>
              <a:ext cx="1334897" cy="3767201"/>
            </a:xfrm>
            <a:prstGeom prst="rect">
              <a:avLst/>
            </a:prstGeom>
          </p:spPr>
        </p:pic>
      </p:grpSp>
      <p:pic>
        <p:nvPicPr>
          <p:cNvPr id="8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54995" y="2297516"/>
            <a:ext cx="1180934" cy="37672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57196" y="3755492"/>
            <a:ext cx="12127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Увеличить долю педагогов ОО, использующих в ежедневной практике преподавания технологии наставничества, методы диагностического и формирующего оценивания.</a:t>
            </a:r>
          </a:p>
        </p:txBody>
      </p:sp>
      <p:pic>
        <p:nvPicPr>
          <p:cNvPr id="11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69123" y="2379764"/>
            <a:ext cx="1209878" cy="126931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811749" y="4309490"/>
            <a:ext cx="1343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Организовать психологическую поддержку и наставничество.</a:t>
            </a:r>
          </a:p>
        </p:txBody>
      </p:sp>
      <p:pic>
        <p:nvPicPr>
          <p:cNvPr id="14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11519" y="2379764"/>
            <a:ext cx="1067886" cy="129832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143160" y="3770830"/>
            <a:ext cx="11927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Увеличить долю обучающихся, в том числе с учетом индивидуальных возможностей, включенных во внеурочную деятельность.</a:t>
            </a:r>
          </a:p>
        </p:txBody>
      </p:sp>
      <p:pic>
        <p:nvPicPr>
          <p:cNvPr id="16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46003" y="5867569"/>
            <a:ext cx="5074738" cy="597281"/>
          </a:xfrm>
          <a:prstGeom prst="rect">
            <a:avLst/>
          </a:prstGeom>
        </p:spPr>
      </p:pic>
      <p:sp>
        <p:nvSpPr>
          <p:cNvPr id="17" name="object 25"/>
          <p:cNvSpPr txBox="1"/>
          <p:nvPr/>
        </p:nvSpPr>
        <p:spPr>
          <a:xfrm>
            <a:off x="9112483" y="6023651"/>
            <a:ext cx="119634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latin typeface="Times New Roman"/>
                <a:cs typeface="Times New Roman"/>
              </a:rPr>
              <a:t>З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А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Д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А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Ч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И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26" name="object 20"/>
          <p:cNvSpPr txBox="1"/>
          <p:nvPr/>
        </p:nvSpPr>
        <p:spPr>
          <a:xfrm>
            <a:off x="2233147" y="3755492"/>
            <a:ext cx="224713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object 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49935" y="1527704"/>
            <a:ext cx="2330349" cy="1501220"/>
          </a:xfrm>
          <a:prstGeom prst="rect">
            <a:avLst/>
          </a:prstGeom>
        </p:spPr>
      </p:pic>
      <p:pic>
        <p:nvPicPr>
          <p:cNvPr id="28" name="object 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49936" y="4724988"/>
            <a:ext cx="2330348" cy="1339284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149936" y="1739705"/>
            <a:ext cx="23303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внешние и внутренние факторы низкой адаптивности учебного процесса и их причины;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149936" y="4679722"/>
            <a:ext cx="23303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особенности организации образовательного процесса с обучающимися, испытывающими затруднения в процессе обучения </a:t>
            </a:r>
          </a:p>
        </p:txBody>
      </p:sp>
      <p:pic>
        <p:nvPicPr>
          <p:cNvPr id="31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 rot="21137159">
            <a:off x="758467" y="3951851"/>
            <a:ext cx="1225143" cy="1761617"/>
          </a:xfrm>
          <a:prstGeom prst="rect">
            <a:avLst/>
          </a:prstGeom>
        </p:spPr>
      </p:pic>
      <p:pic>
        <p:nvPicPr>
          <p:cNvPr id="32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 rot="9234998">
            <a:off x="4718224" y="2265724"/>
            <a:ext cx="1225143" cy="176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3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553904" y="339593"/>
            <a:ext cx="11419840" cy="6121400"/>
            <a:chOff x="-425303" y="204583"/>
            <a:chExt cx="11419840" cy="6121400"/>
          </a:xfrm>
        </p:grpSpPr>
        <p:sp>
          <p:nvSpPr>
            <p:cNvPr id="5" name="object 3"/>
            <p:cNvSpPr/>
            <p:nvPr/>
          </p:nvSpPr>
          <p:spPr>
            <a:xfrm>
              <a:off x="-425303" y="204583"/>
              <a:ext cx="11419840" cy="6121400"/>
            </a:xfrm>
            <a:custGeom>
              <a:avLst/>
              <a:gdLst/>
              <a:ahLst/>
              <a:cxnLst/>
              <a:rect l="l" t="t" r="r" b="b"/>
              <a:pathLst>
                <a:path w="11419840" h="6121400">
                  <a:moveTo>
                    <a:pt x="9598152" y="0"/>
                  </a:moveTo>
                  <a:lnTo>
                    <a:pt x="9695307" y="863600"/>
                  </a:lnTo>
                  <a:lnTo>
                    <a:pt x="9528265" y="889000"/>
                  </a:lnTo>
                  <a:lnTo>
                    <a:pt x="9445221" y="914400"/>
                  </a:lnTo>
                  <a:lnTo>
                    <a:pt x="9116227" y="965200"/>
                  </a:lnTo>
                  <a:lnTo>
                    <a:pt x="9034774" y="990600"/>
                  </a:lnTo>
                  <a:lnTo>
                    <a:pt x="8792323" y="1028700"/>
                  </a:lnTo>
                  <a:lnTo>
                    <a:pt x="8712142" y="1054100"/>
                  </a:lnTo>
                  <a:lnTo>
                    <a:pt x="8552735" y="1079500"/>
                  </a:lnTo>
                  <a:lnTo>
                    <a:pt x="8473509" y="1104900"/>
                  </a:lnTo>
                  <a:lnTo>
                    <a:pt x="8316010" y="1130300"/>
                  </a:lnTo>
                  <a:lnTo>
                    <a:pt x="8237738" y="1155700"/>
                  </a:lnTo>
                  <a:lnTo>
                    <a:pt x="8082149" y="1181100"/>
                  </a:lnTo>
                  <a:lnTo>
                    <a:pt x="8004831" y="1206500"/>
                  </a:lnTo>
                  <a:lnTo>
                    <a:pt x="7851150" y="1231900"/>
                  </a:lnTo>
                  <a:lnTo>
                    <a:pt x="7774787" y="1257300"/>
                  </a:lnTo>
                  <a:lnTo>
                    <a:pt x="7698741" y="1270000"/>
                  </a:lnTo>
                  <a:lnTo>
                    <a:pt x="7623014" y="1295400"/>
                  </a:lnTo>
                  <a:lnTo>
                    <a:pt x="7547605" y="1308100"/>
                  </a:lnTo>
                  <a:lnTo>
                    <a:pt x="7472515" y="1333500"/>
                  </a:lnTo>
                  <a:lnTo>
                    <a:pt x="7397742" y="1346200"/>
                  </a:lnTo>
                  <a:lnTo>
                    <a:pt x="7323287" y="1371600"/>
                  </a:lnTo>
                  <a:lnTo>
                    <a:pt x="7249151" y="1384300"/>
                  </a:lnTo>
                  <a:lnTo>
                    <a:pt x="7175332" y="1409700"/>
                  </a:lnTo>
                  <a:lnTo>
                    <a:pt x="7101832" y="1422400"/>
                  </a:lnTo>
                  <a:lnTo>
                    <a:pt x="7028650" y="1447800"/>
                  </a:lnTo>
                  <a:lnTo>
                    <a:pt x="6955786" y="1460500"/>
                  </a:lnTo>
                  <a:lnTo>
                    <a:pt x="6811012" y="1511300"/>
                  </a:lnTo>
                  <a:lnTo>
                    <a:pt x="6739102" y="1524000"/>
                  </a:lnTo>
                  <a:lnTo>
                    <a:pt x="6667511" y="1549400"/>
                  </a:lnTo>
                  <a:lnTo>
                    <a:pt x="6596237" y="1562100"/>
                  </a:lnTo>
                  <a:lnTo>
                    <a:pt x="6454645" y="1612900"/>
                  </a:lnTo>
                  <a:lnTo>
                    <a:pt x="6384326" y="1625600"/>
                  </a:lnTo>
                  <a:lnTo>
                    <a:pt x="6244642" y="1676400"/>
                  </a:lnTo>
                  <a:lnTo>
                    <a:pt x="6175277" y="1689100"/>
                  </a:lnTo>
                  <a:lnTo>
                    <a:pt x="5969091" y="1765300"/>
                  </a:lnTo>
                  <a:lnTo>
                    <a:pt x="5900999" y="1778000"/>
                  </a:lnTo>
                  <a:lnTo>
                    <a:pt x="5698631" y="1854200"/>
                  </a:lnTo>
                  <a:lnTo>
                    <a:pt x="5631811" y="1866900"/>
                  </a:lnTo>
                  <a:lnTo>
                    <a:pt x="5302483" y="1993900"/>
                  </a:lnTo>
                  <a:lnTo>
                    <a:pt x="5237572" y="2006600"/>
                  </a:lnTo>
                  <a:lnTo>
                    <a:pt x="5108704" y="2057400"/>
                  </a:lnTo>
                  <a:lnTo>
                    <a:pt x="4544545" y="2286000"/>
                  </a:lnTo>
                  <a:lnTo>
                    <a:pt x="4006154" y="2514600"/>
                  </a:lnTo>
                  <a:lnTo>
                    <a:pt x="3947923" y="2552700"/>
                  </a:lnTo>
                  <a:lnTo>
                    <a:pt x="3661541" y="2679700"/>
                  </a:lnTo>
                  <a:lnTo>
                    <a:pt x="3605219" y="2717800"/>
                  </a:lnTo>
                  <a:lnTo>
                    <a:pt x="3438162" y="2794000"/>
                  </a:lnTo>
                  <a:lnTo>
                    <a:pt x="3383112" y="2832100"/>
                  </a:lnTo>
                  <a:lnTo>
                    <a:pt x="3219872" y="2908300"/>
                  </a:lnTo>
                  <a:lnTo>
                    <a:pt x="3166095" y="2946400"/>
                  </a:lnTo>
                  <a:lnTo>
                    <a:pt x="3059495" y="2997200"/>
                  </a:lnTo>
                  <a:lnTo>
                    <a:pt x="3006672" y="3035300"/>
                  </a:lnTo>
                  <a:lnTo>
                    <a:pt x="2954168" y="3060700"/>
                  </a:lnTo>
                  <a:lnTo>
                    <a:pt x="2901981" y="3098800"/>
                  </a:lnTo>
                  <a:lnTo>
                    <a:pt x="2798563" y="3149600"/>
                  </a:lnTo>
                  <a:lnTo>
                    <a:pt x="2747330" y="3187700"/>
                  </a:lnTo>
                  <a:lnTo>
                    <a:pt x="2696416" y="3213100"/>
                  </a:lnTo>
                  <a:lnTo>
                    <a:pt x="2645820" y="3251200"/>
                  </a:lnTo>
                  <a:lnTo>
                    <a:pt x="2545583" y="3302000"/>
                  </a:lnTo>
                  <a:lnTo>
                    <a:pt x="2495941" y="3340100"/>
                  </a:lnTo>
                  <a:lnTo>
                    <a:pt x="2446618" y="3365500"/>
                  </a:lnTo>
                  <a:lnTo>
                    <a:pt x="2397612" y="3403600"/>
                  </a:lnTo>
                  <a:lnTo>
                    <a:pt x="2348925" y="3429000"/>
                  </a:lnTo>
                  <a:lnTo>
                    <a:pt x="2300556" y="3467100"/>
                  </a:lnTo>
                  <a:lnTo>
                    <a:pt x="2252505" y="3492500"/>
                  </a:lnTo>
                  <a:lnTo>
                    <a:pt x="2157357" y="3568700"/>
                  </a:lnTo>
                  <a:lnTo>
                    <a:pt x="2110261" y="3594100"/>
                  </a:lnTo>
                  <a:lnTo>
                    <a:pt x="2063482" y="3632200"/>
                  </a:lnTo>
                  <a:lnTo>
                    <a:pt x="2017022" y="3657600"/>
                  </a:lnTo>
                  <a:lnTo>
                    <a:pt x="1925055" y="3733800"/>
                  </a:lnTo>
                  <a:lnTo>
                    <a:pt x="1879549" y="3759200"/>
                  </a:lnTo>
                  <a:lnTo>
                    <a:pt x="1834361" y="3797300"/>
                  </a:lnTo>
                  <a:lnTo>
                    <a:pt x="1789491" y="3822700"/>
                  </a:lnTo>
                  <a:lnTo>
                    <a:pt x="1700706" y="3898900"/>
                  </a:lnTo>
                  <a:lnTo>
                    <a:pt x="1656791" y="3924300"/>
                  </a:lnTo>
                  <a:lnTo>
                    <a:pt x="1526953" y="4038600"/>
                  </a:lnTo>
                  <a:lnTo>
                    <a:pt x="1484310" y="4064000"/>
                  </a:lnTo>
                  <a:lnTo>
                    <a:pt x="1441985" y="4102100"/>
                  </a:lnTo>
                  <a:lnTo>
                    <a:pt x="1358289" y="4178300"/>
                  </a:lnTo>
                  <a:lnTo>
                    <a:pt x="1316919" y="4203700"/>
                  </a:lnTo>
                  <a:lnTo>
                    <a:pt x="1275866" y="4241800"/>
                  </a:lnTo>
                  <a:lnTo>
                    <a:pt x="1194716" y="4318000"/>
                  </a:lnTo>
                  <a:lnTo>
                    <a:pt x="1114838" y="4394200"/>
                  </a:lnTo>
                  <a:lnTo>
                    <a:pt x="1075376" y="4419600"/>
                  </a:lnTo>
                  <a:lnTo>
                    <a:pt x="1036232" y="4457700"/>
                  </a:lnTo>
                  <a:lnTo>
                    <a:pt x="958899" y="4533900"/>
                  </a:lnTo>
                  <a:lnTo>
                    <a:pt x="882838" y="4610100"/>
                  </a:lnTo>
                  <a:lnTo>
                    <a:pt x="808050" y="4686300"/>
                  </a:lnTo>
                  <a:lnTo>
                    <a:pt x="734534" y="4762500"/>
                  </a:lnTo>
                  <a:lnTo>
                    <a:pt x="662291" y="4838700"/>
                  </a:lnTo>
                  <a:lnTo>
                    <a:pt x="591320" y="4914900"/>
                  </a:lnTo>
                  <a:lnTo>
                    <a:pt x="521622" y="4991100"/>
                  </a:lnTo>
                  <a:lnTo>
                    <a:pt x="487250" y="5029200"/>
                  </a:lnTo>
                  <a:lnTo>
                    <a:pt x="453196" y="5067300"/>
                  </a:lnTo>
                  <a:lnTo>
                    <a:pt x="419460" y="5105400"/>
                  </a:lnTo>
                  <a:lnTo>
                    <a:pt x="386042" y="5143500"/>
                  </a:lnTo>
                  <a:lnTo>
                    <a:pt x="352943" y="5181600"/>
                  </a:lnTo>
                  <a:lnTo>
                    <a:pt x="320161" y="5232400"/>
                  </a:lnTo>
                  <a:lnTo>
                    <a:pt x="287698" y="5270500"/>
                  </a:lnTo>
                  <a:lnTo>
                    <a:pt x="255553" y="5308600"/>
                  </a:lnTo>
                  <a:lnTo>
                    <a:pt x="223726" y="5346700"/>
                  </a:lnTo>
                  <a:lnTo>
                    <a:pt x="192217" y="5384800"/>
                  </a:lnTo>
                  <a:lnTo>
                    <a:pt x="161026" y="5422900"/>
                  </a:lnTo>
                  <a:lnTo>
                    <a:pt x="130153" y="5473700"/>
                  </a:lnTo>
                  <a:lnTo>
                    <a:pt x="99598" y="5511800"/>
                  </a:lnTo>
                  <a:lnTo>
                    <a:pt x="69362" y="5549900"/>
                  </a:lnTo>
                  <a:lnTo>
                    <a:pt x="39443" y="5588000"/>
                  </a:lnTo>
                  <a:lnTo>
                    <a:pt x="9843" y="5638800"/>
                  </a:lnTo>
                  <a:lnTo>
                    <a:pt x="0" y="5651500"/>
                  </a:lnTo>
                  <a:lnTo>
                    <a:pt x="0" y="6121400"/>
                  </a:lnTo>
                  <a:lnTo>
                    <a:pt x="11813" y="6121400"/>
                  </a:lnTo>
                  <a:lnTo>
                    <a:pt x="82891" y="6045200"/>
                  </a:lnTo>
                  <a:lnTo>
                    <a:pt x="118770" y="6019800"/>
                  </a:lnTo>
                  <a:lnTo>
                    <a:pt x="191209" y="5943600"/>
                  </a:lnTo>
                  <a:lnTo>
                    <a:pt x="227768" y="5918200"/>
                  </a:lnTo>
                  <a:lnTo>
                    <a:pt x="264555" y="5880100"/>
                  </a:lnTo>
                  <a:lnTo>
                    <a:pt x="301568" y="5854700"/>
                  </a:lnTo>
                  <a:lnTo>
                    <a:pt x="338807" y="5816600"/>
                  </a:lnTo>
                  <a:lnTo>
                    <a:pt x="376274" y="5791200"/>
                  </a:lnTo>
                  <a:lnTo>
                    <a:pt x="451887" y="5715000"/>
                  </a:lnTo>
                  <a:lnTo>
                    <a:pt x="490034" y="5689600"/>
                  </a:lnTo>
                  <a:lnTo>
                    <a:pt x="528407" y="5651500"/>
                  </a:lnTo>
                  <a:lnTo>
                    <a:pt x="605835" y="5600700"/>
                  </a:lnTo>
                  <a:lnTo>
                    <a:pt x="644888" y="5562600"/>
                  </a:lnTo>
                  <a:lnTo>
                    <a:pt x="684169" y="5537200"/>
                  </a:lnTo>
                  <a:lnTo>
                    <a:pt x="723676" y="5499100"/>
                  </a:lnTo>
                  <a:lnTo>
                    <a:pt x="763410" y="5473700"/>
                  </a:lnTo>
                  <a:lnTo>
                    <a:pt x="803371" y="5435600"/>
                  </a:lnTo>
                  <a:lnTo>
                    <a:pt x="883973" y="5384800"/>
                  </a:lnTo>
                  <a:lnTo>
                    <a:pt x="924614" y="5346700"/>
                  </a:lnTo>
                  <a:lnTo>
                    <a:pt x="965481" y="5321300"/>
                  </a:lnTo>
                  <a:lnTo>
                    <a:pt x="1006576" y="5283200"/>
                  </a:lnTo>
                  <a:lnTo>
                    <a:pt x="1089445" y="5232400"/>
                  </a:lnTo>
                  <a:lnTo>
                    <a:pt x="1131220" y="5194300"/>
                  </a:lnTo>
                  <a:lnTo>
                    <a:pt x="1257905" y="5118100"/>
                  </a:lnTo>
                  <a:lnTo>
                    <a:pt x="1300587" y="5080000"/>
                  </a:lnTo>
                  <a:lnTo>
                    <a:pt x="1429992" y="5003800"/>
                  </a:lnTo>
                  <a:lnTo>
                    <a:pt x="1473581" y="4965700"/>
                  </a:lnTo>
                  <a:lnTo>
                    <a:pt x="1694926" y="4838700"/>
                  </a:lnTo>
                  <a:lnTo>
                    <a:pt x="1739876" y="4800600"/>
                  </a:lnTo>
                  <a:lnTo>
                    <a:pt x="2060870" y="4622800"/>
                  </a:lnTo>
                  <a:lnTo>
                    <a:pt x="2392975" y="4445000"/>
                  </a:lnTo>
                  <a:lnTo>
                    <a:pt x="2736191" y="4267200"/>
                  </a:lnTo>
                  <a:lnTo>
                    <a:pt x="2786129" y="4254500"/>
                  </a:lnTo>
                  <a:lnTo>
                    <a:pt x="3039219" y="4127500"/>
                  </a:lnTo>
                  <a:lnTo>
                    <a:pt x="3090518" y="4114800"/>
                  </a:lnTo>
                  <a:lnTo>
                    <a:pt x="3245773" y="4038600"/>
                  </a:lnTo>
                  <a:lnTo>
                    <a:pt x="3297979" y="4025900"/>
                  </a:lnTo>
                  <a:lnTo>
                    <a:pt x="3455955" y="3949700"/>
                  </a:lnTo>
                  <a:lnTo>
                    <a:pt x="3509068" y="3937000"/>
                  </a:lnTo>
                  <a:lnTo>
                    <a:pt x="3615973" y="3886200"/>
                  </a:lnTo>
                  <a:lnTo>
                    <a:pt x="3669765" y="3873500"/>
                  </a:lnTo>
                  <a:lnTo>
                    <a:pt x="3778031" y="3822700"/>
                  </a:lnTo>
                  <a:lnTo>
                    <a:pt x="3832504" y="3810000"/>
                  </a:lnTo>
                  <a:lnTo>
                    <a:pt x="3887203" y="3784600"/>
                  </a:lnTo>
                  <a:lnTo>
                    <a:pt x="3942130" y="3771900"/>
                  </a:lnTo>
                  <a:lnTo>
                    <a:pt x="4052663" y="3721100"/>
                  </a:lnTo>
                  <a:lnTo>
                    <a:pt x="4108269" y="3708400"/>
                  </a:lnTo>
                  <a:lnTo>
                    <a:pt x="4164103" y="3683000"/>
                  </a:lnTo>
                  <a:lnTo>
                    <a:pt x="4220163" y="3670300"/>
                  </a:lnTo>
                  <a:lnTo>
                    <a:pt x="4276450" y="3644900"/>
                  </a:lnTo>
                  <a:lnTo>
                    <a:pt x="4332964" y="3632200"/>
                  </a:lnTo>
                  <a:lnTo>
                    <a:pt x="4389704" y="3606800"/>
                  </a:lnTo>
                  <a:lnTo>
                    <a:pt x="4446671" y="3594100"/>
                  </a:lnTo>
                  <a:lnTo>
                    <a:pt x="4503865" y="3568700"/>
                  </a:lnTo>
                  <a:lnTo>
                    <a:pt x="4618933" y="3543300"/>
                  </a:lnTo>
                  <a:lnTo>
                    <a:pt x="4676807" y="3517900"/>
                  </a:lnTo>
                  <a:lnTo>
                    <a:pt x="4734908" y="3505200"/>
                  </a:lnTo>
                  <a:lnTo>
                    <a:pt x="4793236" y="3479800"/>
                  </a:lnTo>
                  <a:lnTo>
                    <a:pt x="4851790" y="3467100"/>
                  </a:lnTo>
                  <a:lnTo>
                    <a:pt x="4910572" y="3441700"/>
                  </a:lnTo>
                  <a:lnTo>
                    <a:pt x="5028814" y="3416300"/>
                  </a:lnTo>
                  <a:lnTo>
                    <a:pt x="5088276" y="3390900"/>
                  </a:lnTo>
                  <a:lnTo>
                    <a:pt x="5207879" y="3365500"/>
                  </a:lnTo>
                  <a:lnTo>
                    <a:pt x="5268021" y="3340100"/>
                  </a:lnTo>
                  <a:lnTo>
                    <a:pt x="5449806" y="3302000"/>
                  </a:lnTo>
                  <a:lnTo>
                    <a:pt x="5510855" y="3276600"/>
                  </a:lnTo>
                  <a:lnTo>
                    <a:pt x="5695361" y="3238500"/>
                  </a:lnTo>
                  <a:lnTo>
                    <a:pt x="5757317" y="3213100"/>
                  </a:lnTo>
                  <a:lnTo>
                    <a:pt x="6133813" y="3136900"/>
                  </a:lnTo>
                  <a:lnTo>
                    <a:pt x="6197356" y="3111500"/>
                  </a:lnTo>
                  <a:lnTo>
                    <a:pt x="7379904" y="2882900"/>
                  </a:lnTo>
                  <a:lnTo>
                    <a:pt x="7447756" y="2882900"/>
                  </a:lnTo>
                  <a:lnTo>
                    <a:pt x="7859625" y="2806700"/>
                  </a:lnTo>
                  <a:lnTo>
                    <a:pt x="7929064" y="2806700"/>
                  </a:lnTo>
                  <a:lnTo>
                    <a:pt x="8138740" y="2768600"/>
                  </a:lnTo>
                  <a:lnTo>
                    <a:pt x="8209085" y="2768600"/>
                  </a:lnTo>
                  <a:lnTo>
                    <a:pt x="8421483" y="2730500"/>
                  </a:lnTo>
                  <a:lnTo>
                    <a:pt x="8492735" y="2730500"/>
                  </a:lnTo>
                  <a:lnTo>
                    <a:pt x="8635920" y="2705100"/>
                  </a:lnTo>
                  <a:lnTo>
                    <a:pt x="8707853" y="2705100"/>
                  </a:lnTo>
                  <a:lnTo>
                    <a:pt x="8852399" y="2679700"/>
                  </a:lnTo>
                  <a:lnTo>
                    <a:pt x="8925012" y="2679700"/>
                  </a:lnTo>
                  <a:lnTo>
                    <a:pt x="8997852" y="2667000"/>
                  </a:lnTo>
                  <a:lnTo>
                    <a:pt x="9070919" y="2667000"/>
                  </a:lnTo>
                  <a:lnTo>
                    <a:pt x="9144212" y="2654300"/>
                  </a:lnTo>
                  <a:lnTo>
                    <a:pt x="9217732" y="2654300"/>
                  </a:lnTo>
                  <a:lnTo>
                    <a:pt x="9365452" y="2628900"/>
                  </a:lnTo>
                  <a:lnTo>
                    <a:pt x="9439653" y="2628900"/>
                  </a:lnTo>
                  <a:lnTo>
                    <a:pt x="9514080" y="2616200"/>
                  </a:lnTo>
                  <a:lnTo>
                    <a:pt x="9588734" y="2616200"/>
                  </a:lnTo>
                  <a:lnTo>
                    <a:pt x="9663614" y="2603500"/>
                  </a:lnTo>
                  <a:lnTo>
                    <a:pt x="9738722" y="2603500"/>
                  </a:lnTo>
                  <a:lnTo>
                    <a:pt x="9814056" y="2590800"/>
                  </a:lnTo>
                  <a:lnTo>
                    <a:pt x="10584330" y="2590800"/>
                  </a:lnTo>
                  <a:lnTo>
                    <a:pt x="11419332" y="1384300"/>
                  </a:lnTo>
                  <a:lnTo>
                    <a:pt x="9598152" y="0"/>
                  </a:lnTo>
                  <a:close/>
                </a:path>
                <a:path w="11419840" h="6121400">
                  <a:moveTo>
                    <a:pt x="10584330" y="2590800"/>
                  </a:moveTo>
                  <a:lnTo>
                    <a:pt x="9889617" y="2590800"/>
                  </a:lnTo>
                  <a:lnTo>
                    <a:pt x="9986645" y="3454400"/>
                  </a:lnTo>
                  <a:lnTo>
                    <a:pt x="10584330" y="2590800"/>
                  </a:lnTo>
                  <a:close/>
                </a:path>
              </a:pathLst>
            </a:custGeom>
            <a:solidFill>
              <a:srgbClr val="F7D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/>
            <p:cNvSpPr/>
            <p:nvPr/>
          </p:nvSpPr>
          <p:spPr>
            <a:xfrm>
              <a:off x="926188" y="4576604"/>
              <a:ext cx="295910" cy="273050"/>
            </a:xfrm>
            <a:custGeom>
              <a:avLst/>
              <a:gdLst/>
              <a:ahLst/>
              <a:cxnLst/>
              <a:rect l="l" t="t" r="r" b="b"/>
              <a:pathLst>
                <a:path w="295909" h="273050">
                  <a:moveTo>
                    <a:pt x="147828" y="0"/>
                  </a:moveTo>
                  <a:lnTo>
                    <a:pt x="101100" y="6955"/>
                  </a:lnTo>
                  <a:lnTo>
                    <a:pt x="60520" y="26322"/>
                  </a:lnTo>
                  <a:lnTo>
                    <a:pt x="28520" y="55851"/>
                  </a:lnTo>
                  <a:lnTo>
                    <a:pt x="7535" y="93293"/>
                  </a:lnTo>
                  <a:lnTo>
                    <a:pt x="0" y="136398"/>
                  </a:lnTo>
                  <a:lnTo>
                    <a:pt x="7535" y="179502"/>
                  </a:lnTo>
                  <a:lnTo>
                    <a:pt x="28520" y="216944"/>
                  </a:lnTo>
                  <a:lnTo>
                    <a:pt x="60520" y="246473"/>
                  </a:lnTo>
                  <a:lnTo>
                    <a:pt x="101100" y="265840"/>
                  </a:lnTo>
                  <a:lnTo>
                    <a:pt x="147828" y="272795"/>
                  </a:lnTo>
                  <a:lnTo>
                    <a:pt x="194555" y="265840"/>
                  </a:lnTo>
                  <a:lnTo>
                    <a:pt x="235135" y="246473"/>
                  </a:lnTo>
                  <a:lnTo>
                    <a:pt x="267135" y="216944"/>
                  </a:lnTo>
                  <a:lnTo>
                    <a:pt x="288120" y="179502"/>
                  </a:lnTo>
                  <a:lnTo>
                    <a:pt x="295656" y="136398"/>
                  </a:lnTo>
                  <a:lnTo>
                    <a:pt x="288120" y="93293"/>
                  </a:lnTo>
                  <a:lnTo>
                    <a:pt x="267135" y="55851"/>
                  </a:lnTo>
                  <a:lnTo>
                    <a:pt x="235135" y="26322"/>
                  </a:lnTo>
                  <a:lnTo>
                    <a:pt x="194555" y="6955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EB7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2453975" y="3606545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39" h="281939">
                  <a:moveTo>
                    <a:pt x="140969" y="0"/>
                  </a:moveTo>
                  <a:lnTo>
                    <a:pt x="96414" y="7187"/>
                  </a:lnTo>
                  <a:lnTo>
                    <a:pt x="57716" y="27200"/>
                  </a:lnTo>
                  <a:lnTo>
                    <a:pt x="27200" y="57716"/>
                  </a:lnTo>
                  <a:lnTo>
                    <a:pt x="7187" y="96414"/>
                  </a:lnTo>
                  <a:lnTo>
                    <a:pt x="0" y="140969"/>
                  </a:lnTo>
                  <a:lnTo>
                    <a:pt x="7187" y="185525"/>
                  </a:lnTo>
                  <a:lnTo>
                    <a:pt x="27200" y="224223"/>
                  </a:lnTo>
                  <a:lnTo>
                    <a:pt x="57716" y="254739"/>
                  </a:lnTo>
                  <a:lnTo>
                    <a:pt x="96414" y="274752"/>
                  </a:lnTo>
                  <a:lnTo>
                    <a:pt x="140969" y="281939"/>
                  </a:lnTo>
                  <a:lnTo>
                    <a:pt x="185525" y="274752"/>
                  </a:lnTo>
                  <a:lnTo>
                    <a:pt x="224223" y="254739"/>
                  </a:lnTo>
                  <a:lnTo>
                    <a:pt x="254739" y="224223"/>
                  </a:lnTo>
                  <a:lnTo>
                    <a:pt x="274752" y="185525"/>
                  </a:lnTo>
                  <a:lnTo>
                    <a:pt x="281940" y="140969"/>
                  </a:lnTo>
                  <a:lnTo>
                    <a:pt x="274752" y="96414"/>
                  </a:lnTo>
                  <a:lnTo>
                    <a:pt x="254739" y="57716"/>
                  </a:lnTo>
                  <a:lnTo>
                    <a:pt x="224223" y="27200"/>
                  </a:lnTo>
                  <a:lnTo>
                    <a:pt x="185525" y="7187"/>
                  </a:lnTo>
                  <a:lnTo>
                    <a:pt x="140969" y="0"/>
                  </a:lnTo>
                  <a:close/>
                </a:path>
              </a:pathLst>
            </a:custGeom>
            <a:solidFill>
              <a:srgbClr val="EBB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2"/>
          <p:cNvSpPr/>
          <p:nvPr/>
        </p:nvSpPr>
        <p:spPr>
          <a:xfrm>
            <a:off x="4511962" y="3096410"/>
            <a:ext cx="413384" cy="410209"/>
          </a:xfrm>
          <a:custGeom>
            <a:avLst/>
            <a:gdLst/>
            <a:ahLst/>
            <a:cxnLst/>
            <a:rect l="l" t="t" r="r" b="b"/>
            <a:pathLst>
              <a:path w="413385" h="410210">
                <a:moveTo>
                  <a:pt x="206501" y="0"/>
                </a:moveTo>
                <a:lnTo>
                  <a:pt x="159153" y="5416"/>
                </a:lnTo>
                <a:lnTo>
                  <a:pt x="115688" y="20842"/>
                </a:lnTo>
                <a:lnTo>
                  <a:pt x="77346" y="45046"/>
                </a:lnTo>
                <a:lnTo>
                  <a:pt x="45366" y="76795"/>
                </a:lnTo>
                <a:lnTo>
                  <a:pt x="20989" y="114855"/>
                </a:lnTo>
                <a:lnTo>
                  <a:pt x="5453" y="157993"/>
                </a:lnTo>
                <a:lnTo>
                  <a:pt x="0" y="204977"/>
                </a:lnTo>
                <a:lnTo>
                  <a:pt x="5453" y="251962"/>
                </a:lnTo>
                <a:lnTo>
                  <a:pt x="20989" y="295100"/>
                </a:lnTo>
                <a:lnTo>
                  <a:pt x="45366" y="333160"/>
                </a:lnTo>
                <a:lnTo>
                  <a:pt x="77346" y="364909"/>
                </a:lnTo>
                <a:lnTo>
                  <a:pt x="115688" y="389113"/>
                </a:lnTo>
                <a:lnTo>
                  <a:pt x="159153" y="404539"/>
                </a:lnTo>
                <a:lnTo>
                  <a:pt x="206501" y="409956"/>
                </a:lnTo>
                <a:lnTo>
                  <a:pt x="253850" y="404539"/>
                </a:lnTo>
                <a:lnTo>
                  <a:pt x="297315" y="389113"/>
                </a:lnTo>
                <a:lnTo>
                  <a:pt x="335657" y="364909"/>
                </a:lnTo>
                <a:lnTo>
                  <a:pt x="367637" y="333160"/>
                </a:lnTo>
                <a:lnTo>
                  <a:pt x="392014" y="295100"/>
                </a:lnTo>
                <a:lnTo>
                  <a:pt x="407550" y="251962"/>
                </a:lnTo>
                <a:lnTo>
                  <a:pt x="413003" y="204977"/>
                </a:lnTo>
                <a:lnTo>
                  <a:pt x="407550" y="157993"/>
                </a:lnTo>
                <a:lnTo>
                  <a:pt x="392014" y="114855"/>
                </a:lnTo>
                <a:lnTo>
                  <a:pt x="367637" y="76795"/>
                </a:lnTo>
                <a:lnTo>
                  <a:pt x="335657" y="45046"/>
                </a:lnTo>
                <a:lnTo>
                  <a:pt x="297315" y="20842"/>
                </a:lnTo>
                <a:lnTo>
                  <a:pt x="253850" y="5416"/>
                </a:lnTo>
                <a:lnTo>
                  <a:pt x="206501" y="0"/>
                </a:lnTo>
                <a:close/>
              </a:path>
            </a:pathLst>
          </a:custGeom>
          <a:solidFill>
            <a:srgbClr val="92C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4"/>
          <p:cNvSpPr/>
          <p:nvPr/>
        </p:nvSpPr>
        <p:spPr>
          <a:xfrm>
            <a:off x="6056532" y="2475265"/>
            <a:ext cx="454659" cy="477520"/>
          </a:xfrm>
          <a:custGeom>
            <a:avLst/>
            <a:gdLst/>
            <a:ahLst/>
            <a:cxnLst/>
            <a:rect l="l" t="t" r="r" b="b"/>
            <a:pathLst>
              <a:path w="454660" h="477519">
                <a:moveTo>
                  <a:pt x="227075" y="0"/>
                </a:moveTo>
                <a:lnTo>
                  <a:pt x="181329" y="4846"/>
                </a:lnTo>
                <a:lnTo>
                  <a:pt x="138713" y="18746"/>
                </a:lnTo>
                <a:lnTo>
                  <a:pt x="100142" y="40739"/>
                </a:lnTo>
                <a:lnTo>
                  <a:pt x="66532" y="69865"/>
                </a:lnTo>
                <a:lnTo>
                  <a:pt x="38797" y="105165"/>
                </a:lnTo>
                <a:lnTo>
                  <a:pt x="17853" y="145678"/>
                </a:lnTo>
                <a:lnTo>
                  <a:pt x="4615" y="190445"/>
                </a:lnTo>
                <a:lnTo>
                  <a:pt x="0" y="238506"/>
                </a:lnTo>
                <a:lnTo>
                  <a:pt x="4615" y="286566"/>
                </a:lnTo>
                <a:lnTo>
                  <a:pt x="17853" y="331333"/>
                </a:lnTo>
                <a:lnTo>
                  <a:pt x="38797" y="371846"/>
                </a:lnTo>
                <a:lnTo>
                  <a:pt x="66532" y="407146"/>
                </a:lnTo>
                <a:lnTo>
                  <a:pt x="100142" y="436272"/>
                </a:lnTo>
                <a:lnTo>
                  <a:pt x="138713" y="458265"/>
                </a:lnTo>
                <a:lnTo>
                  <a:pt x="181329" y="472165"/>
                </a:lnTo>
                <a:lnTo>
                  <a:pt x="227075" y="477012"/>
                </a:lnTo>
                <a:lnTo>
                  <a:pt x="272822" y="472165"/>
                </a:lnTo>
                <a:lnTo>
                  <a:pt x="315438" y="458265"/>
                </a:lnTo>
                <a:lnTo>
                  <a:pt x="354009" y="436272"/>
                </a:lnTo>
                <a:lnTo>
                  <a:pt x="387619" y="407146"/>
                </a:lnTo>
                <a:lnTo>
                  <a:pt x="415354" y="371846"/>
                </a:lnTo>
                <a:lnTo>
                  <a:pt x="436298" y="331333"/>
                </a:lnTo>
                <a:lnTo>
                  <a:pt x="449536" y="286566"/>
                </a:lnTo>
                <a:lnTo>
                  <a:pt x="454151" y="238506"/>
                </a:lnTo>
                <a:lnTo>
                  <a:pt x="449536" y="190445"/>
                </a:lnTo>
                <a:lnTo>
                  <a:pt x="436298" y="145678"/>
                </a:lnTo>
                <a:lnTo>
                  <a:pt x="415354" y="105165"/>
                </a:lnTo>
                <a:lnTo>
                  <a:pt x="387619" y="69865"/>
                </a:lnTo>
                <a:lnTo>
                  <a:pt x="354009" y="40739"/>
                </a:lnTo>
                <a:lnTo>
                  <a:pt x="315438" y="18746"/>
                </a:lnTo>
                <a:lnTo>
                  <a:pt x="272822" y="4846"/>
                </a:lnTo>
                <a:lnTo>
                  <a:pt x="227075" y="0"/>
                </a:lnTo>
                <a:close/>
              </a:path>
            </a:pathLst>
          </a:custGeom>
          <a:solidFill>
            <a:srgbClr val="50C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7744" y="2057905"/>
            <a:ext cx="579120" cy="548639"/>
          </a:xfrm>
          <a:prstGeom prst="rect">
            <a:avLst/>
          </a:prstGeom>
        </p:spPr>
      </p:pic>
      <p:sp>
        <p:nvSpPr>
          <p:cNvPr id="13" name="object 21"/>
          <p:cNvSpPr/>
          <p:nvPr/>
        </p:nvSpPr>
        <p:spPr>
          <a:xfrm>
            <a:off x="9766483" y="1712465"/>
            <a:ext cx="728980" cy="690880"/>
          </a:xfrm>
          <a:custGeom>
            <a:avLst/>
            <a:gdLst/>
            <a:ahLst/>
            <a:cxnLst/>
            <a:rect l="l" t="t" r="r" b="b"/>
            <a:pathLst>
              <a:path w="728979" h="690880">
                <a:moveTo>
                  <a:pt x="364235" y="0"/>
                </a:moveTo>
                <a:lnTo>
                  <a:pt x="314810" y="3151"/>
                </a:lnTo>
                <a:lnTo>
                  <a:pt x="267405" y="12331"/>
                </a:lnTo>
                <a:lnTo>
                  <a:pt x="222456" y="27128"/>
                </a:lnTo>
                <a:lnTo>
                  <a:pt x="180396" y="47131"/>
                </a:lnTo>
                <a:lnTo>
                  <a:pt x="141659" y="71928"/>
                </a:lnTo>
                <a:lnTo>
                  <a:pt x="106679" y="101107"/>
                </a:lnTo>
                <a:lnTo>
                  <a:pt x="75891" y="134259"/>
                </a:lnTo>
                <a:lnTo>
                  <a:pt x="49727" y="170970"/>
                </a:lnTo>
                <a:lnTo>
                  <a:pt x="28622" y="210829"/>
                </a:lnTo>
                <a:lnTo>
                  <a:pt x="13010" y="253426"/>
                </a:lnTo>
                <a:lnTo>
                  <a:pt x="3324" y="298349"/>
                </a:lnTo>
                <a:lnTo>
                  <a:pt x="0" y="345186"/>
                </a:lnTo>
                <a:lnTo>
                  <a:pt x="3324" y="392022"/>
                </a:lnTo>
                <a:lnTo>
                  <a:pt x="13010" y="436945"/>
                </a:lnTo>
                <a:lnTo>
                  <a:pt x="28622" y="479542"/>
                </a:lnTo>
                <a:lnTo>
                  <a:pt x="49727" y="519401"/>
                </a:lnTo>
                <a:lnTo>
                  <a:pt x="75891" y="556112"/>
                </a:lnTo>
                <a:lnTo>
                  <a:pt x="106679" y="589264"/>
                </a:lnTo>
                <a:lnTo>
                  <a:pt x="141659" y="618443"/>
                </a:lnTo>
                <a:lnTo>
                  <a:pt x="180396" y="643240"/>
                </a:lnTo>
                <a:lnTo>
                  <a:pt x="222456" y="663243"/>
                </a:lnTo>
                <a:lnTo>
                  <a:pt x="267405" y="678040"/>
                </a:lnTo>
                <a:lnTo>
                  <a:pt x="314810" y="687220"/>
                </a:lnTo>
                <a:lnTo>
                  <a:pt x="364235" y="690372"/>
                </a:lnTo>
                <a:lnTo>
                  <a:pt x="413661" y="687220"/>
                </a:lnTo>
                <a:lnTo>
                  <a:pt x="461066" y="678040"/>
                </a:lnTo>
                <a:lnTo>
                  <a:pt x="506015" y="663243"/>
                </a:lnTo>
                <a:lnTo>
                  <a:pt x="548075" y="643240"/>
                </a:lnTo>
                <a:lnTo>
                  <a:pt x="586812" y="618443"/>
                </a:lnTo>
                <a:lnTo>
                  <a:pt x="621791" y="589264"/>
                </a:lnTo>
                <a:lnTo>
                  <a:pt x="652580" y="556112"/>
                </a:lnTo>
                <a:lnTo>
                  <a:pt x="678744" y="519401"/>
                </a:lnTo>
                <a:lnTo>
                  <a:pt x="699849" y="479542"/>
                </a:lnTo>
                <a:lnTo>
                  <a:pt x="715461" y="436945"/>
                </a:lnTo>
                <a:lnTo>
                  <a:pt x="725147" y="392022"/>
                </a:lnTo>
                <a:lnTo>
                  <a:pt x="728472" y="345186"/>
                </a:lnTo>
                <a:lnTo>
                  <a:pt x="725147" y="298349"/>
                </a:lnTo>
                <a:lnTo>
                  <a:pt x="715461" y="253426"/>
                </a:lnTo>
                <a:lnTo>
                  <a:pt x="699849" y="210829"/>
                </a:lnTo>
                <a:lnTo>
                  <a:pt x="678744" y="170970"/>
                </a:lnTo>
                <a:lnTo>
                  <a:pt x="652580" y="134259"/>
                </a:lnTo>
                <a:lnTo>
                  <a:pt x="621792" y="101107"/>
                </a:lnTo>
                <a:lnTo>
                  <a:pt x="586812" y="71928"/>
                </a:lnTo>
                <a:lnTo>
                  <a:pt x="548075" y="47131"/>
                </a:lnTo>
                <a:lnTo>
                  <a:pt x="506015" y="27128"/>
                </a:lnTo>
                <a:lnTo>
                  <a:pt x="461066" y="12331"/>
                </a:lnTo>
                <a:lnTo>
                  <a:pt x="413661" y="3151"/>
                </a:lnTo>
                <a:lnTo>
                  <a:pt x="364235" y="0"/>
                </a:lnTo>
                <a:close/>
              </a:path>
            </a:pathLst>
          </a:custGeom>
          <a:solidFill>
            <a:srgbClr val="AF58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Прямоугольник 13"/>
          <p:cNvSpPr/>
          <p:nvPr/>
        </p:nvSpPr>
        <p:spPr>
          <a:xfrm>
            <a:off x="1733362" y="5082938"/>
            <a:ext cx="38593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Педагогический совет по вопросам введения методов диагностического и формирующего оценивания, методик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самооценивания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партнерского оценивания,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критериального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оценивания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https://school16.mostobr.ru/item/1183271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13194" y="4330681"/>
            <a:ext cx="3150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банка данных обучающихся с рисками учебной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неуспешности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09744" y="356750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Педагогический консилиум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«Организация обучения с учетом  индивидуальных психофизиологических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особенностей»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11191" y="285851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Разработка аналитических материалов для проведения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педагогической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диагностики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затруднений обучающихся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92726" y="888354"/>
            <a:ext cx="32219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Включение в программы внеурочной деятельности мероприятий различных форм и методов, позволяющих каждому ребенку почувствовать себя успешным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346019" y="95540"/>
            <a:ext cx="2611535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Презентационная площадка ШНОР «Методический марафон» с целью внедрения материалов ФИОКО в практику школ края в 2022-2023 учебном году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1" name="Picture 6" descr="D:\Рабочий стол\IMG_20220428_102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497" y="4081834"/>
            <a:ext cx="3042952" cy="256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E:\выступление\500+ новая\реализация программ\2 риск\5 мероприятия с рисками уч неуспешности\пасха в куб семье\20220426_1545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84" y="0"/>
            <a:ext cx="4650342" cy="226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60" y="2262483"/>
            <a:ext cx="1716201" cy="23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951" y="0"/>
            <a:ext cx="10515600" cy="8505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Базовый перечень показателей </a:t>
            </a:r>
            <a:r>
              <a:rPr lang="ru-RU" sz="2800"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результативности </a:t>
            </a:r>
            <a:br>
              <a:rPr lang="ru-RU" sz="2800"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pc="-484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март</a:t>
            </a:r>
            <a:r>
              <a:rPr lang="ru-RU" sz="2800" spc="-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май,</a:t>
            </a:r>
            <a:r>
              <a:rPr lang="ru-RU" sz="2800" spc="-2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sz="2800" spc="-2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3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/>
          </a:p>
        </p:txBody>
      </p:sp>
      <p:graphicFrame>
        <p:nvGraphicFramePr>
          <p:cNvPr id="4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521185"/>
              </p:ext>
            </p:extLst>
          </p:nvPr>
        </p:nvGraphicFramePr>
        <p:xfrm>
          <a:off x="0" y="742705"/>
          <a:ext cx="12192000" cy="6126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22078"/>
                <a:gridCol w="4769922"/>
              </a:tblGrid>
              <a:tr h="280694">
                <a:tc>
                  <a:txBody>
                    <a:bodyPr/>
                    <a:lstStyle/>
                    <a:p>
                      <a:pPr algn="ctr">
                        <a:lnSpc>
                          <a:spcPts val="2335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Показатель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210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3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Исполнение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210D"/>
                    </a:solidFill>
                  </a:tcPr>
                </a:tc>
              </a:tr>
              <a:tr h="497260">
                <a:tc>
                  <a:txBody>
                    <a:bodyPr/>
                    <a:lstStyle/>
                    <a:p>
                      <a:pPr marR="45085"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65275" algn="l"/>
                          <a:tab pos="2194560" algn="l"/>
                          <a:tab pos="3223895" algn="l"/>
                          <a:tab pos="3691255" algn="l"/>
                          <a:tab pos="5168900" algn="l"/>
                          <a:tab pos="5407025" algn="l"/>
                          <a:tab pos="6664960" algn="l"/>
                          <a:tab pos="761873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1.Увеличить долю педагогов ОО, использующих в ежедневной практике преподавания технологии наставничества, методы диагностического и формирующего оценивания, на 20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421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Увеличена на 20%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CCCC"/>
                    </a:solidFill>
                  </a:tcPr>
                </a:tc>
              </a:tr>
              <a:tr h="424137">
                <a:tc>
                  <a:txBody>
                    <a:bodyPr/>
                    <a:lstStyle/>
                    <a:p>
                      <a:pPr marR="62230"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Снижение доли обучающихся с рисками учебной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неуспешности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(до 20 %)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21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Приложение №3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CCC"/>
                    </a:solidFill>
                  </a:tcPr>
                </a:tc>
              </a:tr>
              <a:tr h="694543">
                <a:tc>
                  <a:txBody>
                    <a:bodyPr/>
                    <a:lstStyle/>
                    <a:p>
                      <a:pPr marR="45085"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65275" algn="l"/>
                          <a:tab pos="2194560" algn="l"/>
                          <a:tab pos="3223895" algn="l"/>
                          <a:tab pos="3691255" algn="l"/>
                          <a:tab pos="5168900" algn="l"/>
                          <a:tab pos="5407025" algn="l"/>
                          <a:tab pos="6664960" algn="l"/>
                          <a:tab pos="761873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Увеличение численности/доли обучающихся с рисками учебной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неуспешности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которым организована психологическая поддержка (до 100 %)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62230"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421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Увеличена на 10% (всего 20 учащихся; организована психологическая поддержка – 20 учащимся)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E7"/>
                    </a:solidFill>
                  </a:tcPr>
                </a:tc>
              </a:tr>
              <a:tr h="644128">
                <a:tc>
                  <a:txBody>
                    <a:bodyPr/>
                    <a:lstStyle/>
                    <a:p>
                      <a:pPr marR="62230"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Увеличение численности/доли обучающихся с рисками учебной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неуспешности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которым организовано наставничество (до  10 %).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421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Увеличено на 10%( всего 20 учащихся; организована психологическая поддержка – 20 учащимся)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CCCC"/>
                    </a:solidFill>
                  </a:tcPr>
                </a:tc>
              </a:tr>
              <a:tr h="660633">
                <a:tc>
                  <a:txBody>
                    <a:bodyPr/>
                    <a:lstStyle/>
                    <a:p>
                      <a:pPr marR="62230"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Увеличение численности/доли обучающихся с рисками учебной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неуспешности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включенных во внеурочную деятельность проектной и исследовательской направленности (до 100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%).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21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Увеличена до 100%(сколько всего таких детей и скольким организована поддержка)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E7"/>
                    </a:solidFill>
                  </a:tcPr>
                </a:tc>
              </a:tr>
              <a:tr h="514265">
                <a:tc>
                  <a:txBody>
                    <a:bodyPr/>
                    <a:lstStyle/>
                    <a:p>
                      <a:pPr marR="62230"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 Увеличение численности/доли обучающихся с рисками учебной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неуспешности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участвующих в интеллектуальных и творческих конкурсах (на 20%).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21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Увеличена на 20%( всего 20 учащихся; приняли участие в конкурсах – 12 учащихся)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E7"/>
                    </a:solidFill>
                  </a:tcPr>
                </a:tc>
              </a:tr>
              <a:tr h="69637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7.Увеличение</a:t>
                      </a:r>
                      <a:r>
                        <a:rPr lang="ru-RU" sz="1400" spc="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доли</a:t>
                      </a:r>
                      <a:r>
                        <a:rPr lang="ru-RU" sz="1400" spc="54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педагогов,</a:t>
                      </a:r>
                      <a:r>
                        <a:rPr lang="ru-RU" sz="1400" spc="48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использующих</a:t>
                      </a:r>
                      <a:r>
                        <a:rPr lang="ru-RU" sz="1400" spc="545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наставничество в практике преподавания (на 20 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21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Увеличена на 20%(всего 16 педагогов; наставничество организовано 3 педагогам)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E7"/>
                    </a:solidFill>
                  </a:tcPr>
                </a:tc>
              </a:tr>
              <a:tr h="99591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8.Увеличение</a:t>
                      </a:r>
                      <a:r>
                        <a:rPr lang="ru-RU" sz="1400" spc="31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доли</a:t>
                      </a:r>
                      <a:r>
                        <a:rPr lang="ru-RU" sz="1400" spc="285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педагогов,</a:t>
                      </a:r>
                      <a:r>
                        <a:rPr lang="ru-RU" sz="1400" spc="335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использующих</a:t>
                      </a:r>
                      <a:r>
                        <a:rPr lang="ru-RU" sz="1400" spc="295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400" spc="22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ежедневной</a:t>
                      </a:r>
                      <a:r>
                        <a:rPr lang="ru-RU" sz="1400" spc="3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практике</a:t>
                      </a:r>
                      <a:r>
                        <a:rPr lang="ru-RU" sz="1400" spc="31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преподавания</a:t>
                      </a:r>
                      <a:r>
                        <a:rPr lang="ru-RU" sz="1400" spc="235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методы</a:t>
                      </a:r>
                      <a:r>
                        <a:rPr lang="ru-RU" sz="1400" spc="265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диагностического и</a:t>
                      </a:r>
                      <a:r>
                        <a:rPr lang="ru-RU" sz="1400" spc="8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формирующего</a:t>
                      </a:r>
                      <a:r>
                        <a:rPr lang="ru-RU" sz="1400" spc="12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оценивания</a:t>
                      </a:r>
                      <a:r>
                        <a:rPr lang="ru-RU" sz="1400" spc="275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(на 20%).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21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Увеличена на 20%( всего 16 педагогов; используют</a:t>
                      </a:r>
                      <a:r>
                        <a:rPr lang="ru-RU" sz="1400" spc="295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400" spc="22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ежедневной</a:t>
                      </a:r>
                      <a:r>
                        <a:rPr lang="ru-RU" sz="1400" spc="3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практике</a:t>
                      </a:r>
                      <a:r>
                        <a:rPr lang="ru-RU" sz="1400" spc="31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преподавания</a:t>
                      </a:r>
                      <a:r>
                        <a:rPr lang="ru-RU" sz="1400" spc="235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методы</a:t>
                      </a:r>
                      <a:r>
                        <a:rPr lang="ru-RU" sz="1400" spc="265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диагностического и</a:t>
                      </a:r>
                      <a:r>
                        <a:rPr lang="ru-RU" sz="1400" spc="8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формирующего</a:t>
                      </a:r>
                      <a:r>
                        <a:rPr lang="ru-RU" sz="1400" spc="12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оценивания – 13 педагогов)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E7"/>
                    </a:solidFill>
                  </a:tcPr>
                </a:tc>
              </a:tr>
              <a:tr h="707349">
                <a:tc>
                  <a:txBody>
                    <a:bodyPr/>
                    <a:lstStyle/>
                    <a:p>
                      <a:pPr marR="45085"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65275" algn="l"/>
                          <a:tab pos="2194560" algn="l"/>
                          <a:tab pos="3223895" algn="l"/>
                          <a:tab pos="3691255" algn="l"/>
                          <a:tab pos="5168900" algn="l"/>
                          <a:tab pos="5407025" algn="l"/>
                          <a:tab pos="6664960" algn="l"/>
                          <a:tab pos="761873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 Увеличение доли родителей (законных представителей)  обучающихся с рисками учебной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неуспешности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вовлеченных в решение образовательных задач (до 20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21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Увеличена на 20% (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 – 240 родителей; </a:t>
                      </a:r>
                      <a:r>
                        <a:rPr lang="ru-RU" sz="1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вовлеченны</a:t>
                      </a: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решение образовательных задач - 160)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64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4810" y="350758"/>
            <a:ext cx="10489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2400" b="1" spc="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5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антирисковых</a:t>
            </a:r>
            <a:r>
              <a:rPr lang="ru-RU" sz="2400" b="1" spc="4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мер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400" b="1" spc="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направлению </a:t>
            </a:r>
            <a:br>
              <a:rPr lang="ru-RU" sz="2400" b="1" spc="-1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-1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«Низкий уровень вовлеченности родителей»</a:t>
            </a:r>
            <a:endParaRPr lang="ru-RU" sz="2400" b="1" dirty="0"/>
          </a:p>
        </p:txBody>
      </p:sp>
      <p:pic>
        <p:nvPicPr>
          <p:cNvPr id="5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4206" y="2105019"/>
            <a:ext cx="1286128" cy="3767201"/>
          </a:xfrm>
          <a:prstGeom prst="rect">
            <a:avLst/>
          </a:prstGeom>
        </p:spPr>
      </p:pic>
      <p:pic>
        <p:nvPicPr>
          <p:cNvPr id="6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0334" y="2105018"/>
            <a:ext cx="1286128" cy="3767201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6462" y="2108105"/>
            <a:ext cx="1286128" cy="3767201"/>
          </a:xfrm>
          <a:prstGeom prst="rect">
            <a:avLst/>
          </a:prstGeom>
        </p:spPr>
      </p:pic>
      <p:pic>
        <p:nvPicPr>
          <p:cNvPr id="8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62590" y="2119980"/>
            <a:ext cx="1286128" cy="3767201"/>
          </a:xfrm>
          <a:prstGeom prst="rect">
            <a:avLst/>
          </a:prstGeom>
        </p:spPr>
      </p:pic>
      <p:pic>
        <p:nvPicPr>
          <p:cNvPr id="9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2331" y="2201196"/>
            <a:ext cx="1209878" cy="1269314"/>
          </a:xfrm>
          <a:prstGeom prst="rect">
            <a:avLst/>
          </a:prstGeom>
        </p:spPr>
      </p:pic>
      <p:pic>
        <p:nvPicPr>
          <p:cNvPr id="10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14568" y="2237538"/>
            <a:ext cx="1209916" cy="126933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28440" y="2206559"/>
            <a:ext cx="1209916" cy="1269314"/>
          </a:xfrm>
          <a:prstGeom prst="rect">
            <a:avLst/>
          </a:prstGeom>
        </p:spPr>
      </p:pic>
      <p:pic>
        <p:nvPicPr>
          <p:cNvPr id="12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00696" y="2206559"/>
            <a:ext cx="1209916" cy="126931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268524" y="3711422"/>
            <a:ext cx="15574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вовлечь родителей в учебно-воспитательный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процесс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88387" y="3711422"/>
            <a:ext cx="149002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организовать психолого-педагогическое просвещение родителей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845650" y="3711422"/>
            <a:ext cx="15477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привлечь родителей к организации общешкольных мероприятий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036776" y="3688492"/>
            <a:ext cx="17377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оказать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родителям </a:t>
            </a:r>
          </a:p>
          <a:p>
            <a:pPr lvl="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воспитании и обучении детей, испытывающих трудности в обучении.</a:t>
            </a:r>
          </a:p>
        </p:txBody>
      </p:sp>
      <p:pic>
        <p:nvPicPr>
          <p:cNvPr id="17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22532" y="5504374"/>
            <a:ext cx="5074738" cy="597281"/>
          </a:xfrm>
          <a:prstGeom prst="rect">
            <a:avLst/>
          </a:prstGeom>
        </p:spPr>
      </p:pic>
      <p:sp>
        <p:nvSpPr>
          <p:cNvPr id="18" name="object 25"/>
          <p:cNvSpPr txBox="1"/>
          <p:nvPr/>
        </p:nvSpPr>
        <p:spPr>
          <a:xfrm>
            <a:off x="8505630" y="5662214"/>
            <a:ext cx="119634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latin typeface="Times New Roman"/>
                <a:cs typeface="Times New Roman"/>
              </a:rPr>
              <a:t>З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А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Д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А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Ч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И</a:t>
            </a:r>
            <a:endParaRPr sz="1700" dirty="0">
              <a:latin typeface="Times New Roman"/>
              <a:cs typeface="Times New Roman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593177423"/>
              </p:ext>
            </p:extLst>
          </p:nvPr>
        </p:nvGraphicFramePr>
        <p:xfrm>
          <a:off x="172524" y="1417600"/>
          <a:ext cx="6074196" cy="3788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72524" y="520651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Мониторинг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«Качество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условия предоставляемых образовательных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услуг».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5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05587702"/>
              </p:ext>
            </p:extLst>
          </p:nvPr>
        </p:nvGraphicFramePr>
        <p:xfrm>
          <a:off x="662764" y="933986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4678" y="265002"/>
            <a:ext cx="7191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«Профессиональное мастерство педагогических работников».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34463616"/>
              </p:ext>
            </p:extLst>
          </p:nvPr>
        </p:nvGraphicFramePr>
        <p:xfrm>
          <a:off x="5528930" y="3381153"/>
          <a:ext cx="6452191" cy="322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290083" y="2834981"/>
            <a:ext cx="5813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«Организация воспитательного процесса».</a:t>
            </a:r>
          </a:p>
        </p:txBody>
      </p:sp>
    </p:spTree>
    <p:extLst>
      <p:ext uri="{BB962C8B-B14F-4D97-AF65-F5344CB8AC3E}">
        <p14:creationId xmlns:p14="http://schemas.microsoft.com/office/powerpoint/2010/main" val="8958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245145" y="434596"/>
            <a:ext cx="11419840" cy="6121400"/>
            <a:chOff x="-425303" y="204583"/>
            <a:chExt cx="11419840" cy="6121400"/>
          </a:xfrm>
        </p:grpSpPr>
        <p:sp>
          <p:nvSpPr>
            <p:cNvPr id="5" name="object 3"/>
            <p:cNvSpPr/>
            <p:nvPr/>
          </p:nvSpPr>
          <p:spPr>
            <a:xfrm>
              <a:off x="-425303" y="204583"/>
              <a:ext cx="11419840" cy="6121400"/>
            </a:xfrm>
            <a:custGeom>
              <a:avLst/>
              <a:gdLst/>
              <a:ahLst/>
              <a:cxnLst/>
              <a:rect l="l" t="t" r="r" b="b"/>
              <a:pathLst>
                <a:path w="11419840" h="6121400">
                  <a:moveTo>
                    <a:pt x="9598152" y="0"/>
                  </a:moveTo>
                  <a:lnTo>
                    <a:pt x="9695307" y="863600"/>
                  </a:lnTo>
                  <a:lnTo>
                    <a:pt x="9528265" y="889000"/>
                  </a:lnTo>
                  <a:lnTo>
                    <a:pt x="9445221" y="914400"/>
                  </a:lnTo>
                  <a:lnTo>
                    <a:pt x="9116227" y="965200"/>
                  </a:lnTo>
                  <a:lnTo>
                    <a:pt x="9034774" y="990600"/>
                  </a:lnTo>
                  <a:lnTo>
                    <a:pt x="8792323" y="1028700"/>
                  </a:lnTo>
                  <a:lnTo>
                    <a:pt x="8712142" y="1054100"/>
                  </a:lnTo>
                  <a:lnTo>
                    <a:pt x="8552735" y="1079500"/>
                  </a:lnTo>
                  <a:lnTo>
                    <a:pt x="8473509" y="1104900"/>
                  </a:lnTo>
                  <a:lnTo>
                    <a:pt x="8316010" y="1130300"/>
                  </a:lnTo>
                  <a:lnTo>
                    <a:pt x="8237738" y="1155700"/>
                  </a:lnTo>
                  <a:lnTo>
                    <a:pt x="8082149" y="1181100"/>
                  </a:lnTo>
                  <a:lnTo>
                    <a:pt x="8004831" y="1206500"/>
                  </a:lnTo>
                  <a:lnTo>
                    <a:pt x="7851150" y="1231900"/>
                  </a:lnTo>
                  <a:lnTo>
                    <a:pt x="7774787" y="1257300"/>
                  </a:lnTo>
                  <a:lnTo>
                    <a:pt x="7698741" y="1270000"/>
                  </a:lnTo>
                  <a:lnTo>
                    <a:pt x="7623014" y="1295400"/>
                  </a:lnTo>
                  <a:lnTo>
                    <a:pt x="7547605" y="1308100"/>
                  </a:lnTo>
                  <a:lnTo>
                    <a:pt x="7472515" y="1333500"/>
                  </a:lnTo>
                  <a:lnTo>
                    <a:pt x="7397742" y="1346200"/>
                  </a:lnTo>
                  <a:lnTo>
                    <a:pt x="7323287" y="1371600"/>
                  </a:lnTo>
                  <a:lnTo>
                    <a:pt x="7249151" y="1384300"/>
                  </a:lnTo>
                  <a:lnTo>
                    <a:pt x="7175332" y="1409700"/>
                  </a:lnTo>
                  <a:lnTo>
                    <a:pt x="7101832" y="1422400"/>
                  </a:lnTo>
                  <a:lnTo>
                    <a:pt x="7028650" y="1447800"/>
                  </a:lnTo>
                  <a:lnTo>
                    <a:pt x="6955786" y="1460500"/>
                  </a:lnTo>
                  <a:lnTo>
                    <a:pt x="6811012" y="1511300"/>
                  </a:lnTo>
                  <a:lnTo>
                    <a:pt x="6739102" y="1524000"/>
                  </a:lnTo>
                  <a:lnTo>
                    <a:pt x="6667511" y="1549400"/>
                  </a:lnTo>
                  <a:lnTo>
                    <a:pt x="6596237" y="1562100"/>
                  </a:lnTo>
                  <a:lnTo>
                    <a:pt x="6454645" y="1612900"/>
                  </a:lnTo>
                  <a:lnTo>
                    <a:pt x="6384326" y="1625600"/>
                  </a:lnTo>
                  <a:lnTo>
                    <a:pt x="6244642" y="1676400"/>
                  </a:lnTo>
                  <a:lnTo>
                    <a:pt x="6175277" y="1689100"/>
                  </a:lnTo>
                  <a:lnTo>
                    <a:pt x="5969091" y="1765300"/>
                  </a:lnTo>
                  <a:lnTo>
                    <a:pt x="5900999" y="1778000"/>
                  </a:lnTo>
                  <a:lnTo>
                    <a:pt x="5698631" y="1854200"/>
                  </a:lnTo>
                  <a:lnTo>
                    <a:pt x="5631811" y="1866900"/>
                  </a:lnTo>
                  <a:lnTo>
                    <a:pt x="5302483" y="1993900"/>
                  </a:lnTo>
                  <a:lnTo>
                    <a:pt x="5237572" y="2006600"/>
                  </a:lnTo>
                  <a:lnTo>
                    <a:pt x="5108704" y="2057400"/>
                  </a:lnTo>
                  <a:lnTo>
                    <a:pt x="4544545" y="2286000"/>
                  </a:lnTo>
                  <a:lnTo>
                    <a:pt x="4006154" y="2514600"/>
                  </a:lnTo>
                  <a:lnTo>
                    <a:pt x="3947923" y="2552700"/>
                  </a:lnTo>
                  <a:lnTo>
                    <a:pt x="3661541" y="2679700"/>
                  </a:lnTo>
                  <a:lnTo>
                    <a:pt x="3605219" y="2717800"/>
                  </a:lnTo>
                  <a:lnTo>
                    <a:pt x="3438162" y="2794000"/>
                  </a:lnTo>
                  <a:lnTo>
                    <a:pt x="3383112" y="2832100"/>
                  </a:lnTo>
                  <a:lnTo>
                    <a:pt x="3219872" y="2908300"/>
                  </a:lnTo>
                  <a:lnTo>
                    <a:pt x="3166095" y="2946400"/>
                  </a:lnTo>
                  <a:lnTo>
                    <a:pt x="3059495" y="2997200"/>
                  </a:lnTo>
                  <a:lnTo>
                    <a:pt x="3006672" y="3035300"/>
                  </a:lnTo>
                  <a:lnTo>
                    <a:pt x="2954168" y="3060700"/>
                  </a:lnTo>
                  <a:lnTo>
                    <a:pt x="2901981" y="3098800"/>
                  </a:lnTo>
                  <a:lnTo>
                    <a:pt x="2798563" y="3149600"/>
                  </a:lnTo>
                  <a:lnTo>
                    <a:pt x="2747330" y="3187700"/>
                  </a:lnTo>
                  <a:lnTo>
                    <a:pt x="2696416" y="3213100"/>
                  </a:lnTo>
                  <a:lnTo>
                    <a:pt x="2645820" y="3251200"/>
                  </a:lnTo>
                  <a:lnTo>
                    <a:pt x="2545583" y="3302000"/>
                  </a:lnTo>
                  <a:lnTo>
                    <a:pt x="2495941" y="3340100"/>
                  </a:lnTo>
                  <a:lnTo>
                    <a:pt x="2446618" y="3365500"/>
                  </a:lnTo>
                  <a:lnTo>
                    <a:pt x="2397612" y="3403600"/>
                  </a:lnTo>
                  <a:lnTo>
                    <a:pt x="2348925" y="3429000"/>
                  </a:lnTo>
                  <a:lnTo>
                    <a:pt x="2300556" y="3467100"/>
                  </a:lnTo>
                  <a:lnTo>
                    <a:pt x="2252505" y="3492500"/>
                  </a:lnTo>
                  <a:lnTo>
                    <a:pt x="2157357" y="3568700"/>
                  </a:lnTo>
                  <a:lnTo>
                    <a:pt x="2110261" y="3594100"/>
                  </a:lnTo>
                  <a:lnTo>
                    <a:pt x="2063482" y="3632200"/>
                  </a:lnTo>
                  <a:lnTo>
                    <a:pt x="2017022" y="3657600"/>
                  </a:lnTo>
                  <a:lnTo>
                    <a:pt x="1925055" y="3733800"/>
                  </a:lnTo>
                  <a:lnTo>
                    <a:pt x="1879549" y="3759200"/>
                  </a:lnTo>
                  <a:lnTo>
                    <a:pt x="1834361" y="3797300"/>
                  </a:lnTo>
                  <a:lnTo>
                    <a:pt x="1789491" y="3822700"/>
                  </a:lnTo>
                  <a:lnTo>
                    <a:pt x="1700706" y="3898900"/>
                  </a:lnTo>
                  <a:lnTo>
                    <a:pt x="1656791" y="3924300"/>
                  </a:lnTo>
                  <a:lnTo>
                    <a:pt x="1526953" y="4038600"/>
                  </a:lnTo>
                  <a:lnTo>
                    <a:pt x="1484310" y="4064000"/>
                  </a:lnTo>
                  <a:lnTo>
                    <a:pt x="1441985" y="4102100"/>
                  </a:lnTo>
                  <a:lnTo>
                    <a:pt x="1358289" y="4178300"/>
                  </a:lnTo>
                  <a:lnTo>
                    <a:pt x="1316919" y="4203700"/>
                  </a:lnTo>
                  <a:lnTo>
                    <a:pt x="1275866" y="4241800"/>
                  </a:lnTo>
                  <a:lnTo>
                    <a:pt x="1194716" y="4318000"/>
                  </a:lnTo>
                  <a:lnTo>
                    <a:pt x="1114838" y="4394200"/>
                  </a:lnTo>
                  <a:lnTo>
                    <a:pt x="1075376" y="4419600"/>
                  </a:lnTo>
                  <a:lnTo>
                    <a:pt x="1036232" y="4457700"/>
                  </a:lnTo>
                  <a:lnTo>
                    <a:pt x="958899" y="4533900"/>
                  </a:lnTo>
                  <a:lnTo>
                    <a:pt x="882838" y="4610100"/>
                  </a:lnTo>
                  <a:lnTo>
                    <a:pt x="808050" y="4686300"/>
                  </a:lnTo>
                  <a:lnTo>
                    <a:pt x="734534" y="4762500"/>
                  </a:lnTo>
                  <a:lnTo>
                    <a:pt x="662291" y="4838700"/>
                  </a:lnTo>
                  <a:lnTo>
                    <a:pt x="591320" y="4914900"/>
                  </a:lnTo>
                  <a:lnTo>
                    <a:pt x="521622" y="4991100"/>
                  </a:lnTo>
                  <a:lnTo>
                    <a:pt x="487250" y="5029200"/>
                  </a:lnTo>
                  <a:lnTo>
                    <a:pt x="453196" y="5067300"/>
                  </a:lnTo>
                  <a:lnTo>
                    <a:pt x="419460" y="5105400"/>
                  </a:lnTo>
                  <a:lnTo>
                    <a:pt x="386042" y="5143500"/>
                  </a:lnTo>
                  <a:lnTo>
                    <a:pt x="352943" y="5181600"/>
                  </a:lnTo>
                  <a:lnTo>
                    <a:pt x="320161" y="5232400"/>
                  </a:lnTo>
                  <a:lnTo>
                    <a:pt x="287698" y="5270500"/>
                  </a:lnTo>
                  <a:lnTo>
                    <a:pt x="255553" y="5308600"/>
                  </a:lnTo>
                  <a:lnTo>
                    <a:pt x="223726" y="5346700"/>
                  </a:lnTo>
                  <a:lnTo>
                    <a:pt x="192217" y="5384800"/>
                  </a:lnTo>
                  <a:lnTo>
                    <a:pt x="161026" y="5422900"/>
                  </a:lnTo>
                  <a:lnTo>
                    <a:pt x="130153" y="5473700"/>
                  </a:lnTo>
                  <a:lnTo>
                    <a:pt x="99598" y="5511800"/>
                  </a:lnTo>
                  <a:lnTo>
                    <a:pt x="69362" y="5549900"/>
                  </a:lnTo>
                  <a:lnTo>
                    <a:pt x="39443" y="5588000"/>
                  </a:lnTo>
                  <a:lnTo>
                    <a:pt x="9843" y="5638800"/>
                  </a:lnTo>
                  <a:lnTo>
                    <a:pt x="0" y="5651500"/>
                  </a:lnTo>
                  <a:lnTo>
                    <a:pt x="0" y="6121400"/>
                  </a:lnTo>
                  <a:lnTo>
                    <a:pt x="11813" y="6121400"/>
                  </a:lnTo>
                  <a:lnTo>
                    <a:pt x="82891" y="6045200"/>
                  </a:lnTo>
                  <a:lnTo>
                    <a:pt x="118770" y="6019800"/>
                  </a:lnTo>
                  <a:lnTo>
                    <a:pt x="191209" y="5943600"/>
                  </a:lnTo>
                  <a:lnTo>
                    <a:pt x="227768" y="5918200"/>
                  </a:lnTo>
                  <a:lnTo>
                    <a:pt x="264555" y="5880100"/>
                  </a:lnTo>
                  <a:lnTo>
                    <a:pt x="301568" y="5854700"/>
                  </a:lnTo>
                  <a:lnTo>
                    <a:pt x="338807" y="5816600"/>
                  </a:lnTo>
                  <a:lnTo>
                    <a:pt x="376274" y="5791200"/>
                  </a:lnTo>
                  <a:lnTo>
                    <a:pt x="451887" y="5715000"/>
                  </a:lnTo>
                  <a:lnTo>
                    <a:pt x="490034" y="5689600"/>
                  </a:lnTo>
                  <a:lnTo>
                    <a:pt x="528407" y="5651500"/>
                  </a:lnTo>
                  <a:lnTo>
                    <a:pt x="605835" y="5600700"/>
                  </a:lnTo>
                  <a:lnTo>
                    <a:pt x="644888" y="5562600"/>
                  </a:lnTo>
                  <a:lnTo>
                    <a:pt x="684169" y="5537200"/>
                  </a:lnTo>
                  <a:lnTo>
                    <a:pt x="723676" y="5499100"/>
                  </a:lnTo>
                  <a:lnTo>
                    <a:pt x="763410" y="5473700"/>
                  </a:lnTo>
                  <a:lnTo>
                    <a:pt x="803371" y="5435600"/>
                  </a:lnTo>
                  <a:lnTo>
                    <a:pt x="883973" y="5384800"/>
                  </a:lnTo>
                  <a:lnTo>
                    <a:pt x="924614" y="5346700"/>
                  </a:lnTo>
                  <a:lnTo>
                    <a:pt x="965481" y="5321300"/>
                  </a:lnTo>
                  <a:lnTo>
                    <a:pt x="1006576" y="5283200"/>
                  </a:lnTo>
                  <a:lnTo>
                    <a:pt x="1089445" y="5232400"/>
                  </a:lnTo>
                  <a:lnTo>
                    <a:pt x="1131220" y="5194300"/>
                  </a:lnTo>
                  <a:lnTo>
                    <a:pt x="1257905" y="5118100"/>
                  </a:lnTo>
                  <a:lnTo>
                    <a:pt x="1300587" y="5080000"/>
                  </a:lnTo>
                  <a:lnTo>
                    <a:pt x="1429992" y="5003800"/>
                  </a:lnTo>
                  <a:lnTo>
                    <a:pt x="1473581" y="4965700"/>
                  </a:lnTo>
                  <a:lnTo>
                    <a:pt x="1694926" y="4838700"/>
                  </a:lnTo>
                  <a:lnTo>
                    <a:pt x="1739876" y="4800600"/>
                  </a:lnTo>
                  <a:lnTo>
                    <a:pt x="2060870" y="4622800"/>
                  </a:lnTo>
                  <a:lnTo>
                    <a:pt x="2392975" y="4445000"/>
                  </a:lnTo>
                  <a:lnTo>
                    <a:pt x="2736191" y="4267200"/>
                  </a:lnTo>
                  <a:lnTo>
                    <a:pt x="2786129" y="4254500"/>
                  </a:lnTo>
                  <a:lnTo>
                    <a:pt x="3039219" y="4127500"/>
                  </a:lnTo>
                  <a:lnTo>
                    <a:pt x="3090518" y="4114800"/>
                  </a:lnTo>
                  <a:lnTo>
                    <a:pt x="3245773" y="4038600"/>
                  </a:lnTo>
                  <a:lnTo>
                    <a:pt x="3297979" y="4025900"/>
                  </a:lnTo>
                  <a:lnTo>
                    <a:pt x="3455955" y="3949700"/>
                  </a:lnTo>
                  <a:lnTo>
                    <a:pt x="3509068" y="3937000"/>
                  </a:lnTo>
                  <a:lnTo>
                    <a:pt x="3615973" y="3886200"/>
                  </a:lnTo>
                  <a:lnTo>
                    <a:pt x="3669765" y="3873500"/>
                  </a:lnTo>
                  <a:lnTo>
                    <a:pt x="3778031" y="3822700"/>
                  </a:lnTo>
                  <a:lnTo>
                    <a:pt x="3832504" y="3810000"/>
                  </a:lnTo>
                  <a:lnTo>
                    <a:pt x="3887203" y="3784600"/>
                  </a:lnTo>
                  <a:lnTo>
                    <a:pt x="3942130" y="3771900"/>
                  </a:lnTo>
                  <a:lnTo>
                    <a:pt x="4052663" y="3721100"/>
                  </a:lnTo>
                  <a:lnTo>
                    <a:pt x="4108269" y="3708400"/>
                  </a:lnTo>
                  <a:lnTo>
                    <a:pt x="4164103" y="3683000"/>
                  </a:lnTo>
                  <a:lnTo>
                    <a:pt x="4220163" y="3670300"/>
                  </a:lnTo>
                  <a:lnTo>
                    <a:pt x="4276450" y="3644900"/>
                  </a:lnTo>
                  <a:lnTo>
                    <a:pt x="4332964" y="3632200"/>
                  </a:lnTo>
                  <a:lnTo>
                    <a:pt x="4389704" y="3606800"/>
                  </a:lnTo>
                  <a:lnTo>
                    <a:pt x="4446671" y="3594100"/>
                  </a:lnTo>
                  <a:lnTo>
                    <a:pt x="4503865" y="3568700"/>
                  </a:lnTo>
                  <a:lnTo>
                    <a:pt x="4618933" y="3543300"/>
                  </a:lnTo>
                  <a:lnTo>
                    <a:pt x="4676807" y="3517900"/>
                  </a:lnTo>
                  <a:lnTo>
                    <a:pt x="4734908" y="3505200"/>
                  </a:lnTo>
                  <a:lnTo>
                    <a:pt x="4793236" y="3479800"/>
                  </a:lnTo>
                  <a:lnTo>
                    <a:pt x="4851790" y="3467100"/>
                  </a:lnTo>
                  <a:lnTo>
                    <a:pt x="4910572" y="3441700"/>
                  </a:lnTo>
                  <a:lnTo>
                    <a:pt x="5028814" y="3416300"/>
                  </a:lnTo>
                  <a:lnTo>
                    <a:pt x="5088276" y="3390900"/>
                  </a:lnTo>
                  <a:lnTo>
                    <a:pt x="5207879" y="3365500"/>
                  </a:lnTo>
                  <a:lnTo>
                    <a:pt x="5268021" y="3340100"/>
                  </a:lnTo>
                  <a:lnTo>
                    <a:pt x="5449806" y="3302000"/>
                  </a:lnTo>
                  <a:lnTo>
                    <a:pt x="5510855" y="3276600"/>
                  </a:lnTo>
                  <a:lnTo>
                    <a:pt x="5695361" y="3238500"/>
                  </a:lnTo>
                  <a:lnTo>
                    <a:pt x="5757317" y="3213100"/>
                  </a:lnTo>
                  <a:lnTo>
                    <a:pt x="6133813" y="3136900"/>
                  </a:lnTo>
                  <a:lnTo>
                    <a:pt x="6197356" y="3111500"/>
                  </a:lnTo>
                  <a:lnTo>
                    <a:pt x="7379904" y="2882900"/>
                  </a:lnTo>
                  <a:lnTo>
                    <a:pt x="7447756" y="2882900"/>
                  </a:lnTo>
                  <a:lnTo>
                    <a:pt x="7859625" y="2806700"/>
                  </a:lnTo>
                  <a:lnTo>
                    <a:pt x="7929064" y="2806700"/>
                  </a:lnTo>
                  <a:lnTo>
                    <a:pt x="8138740" y="2768600"/>
                  </a:lnTo>
                  <a:lnTo>
                    <a:pt x="8209085" y="2768600"/>
                  </a:lnTo>
                  <a:lnTo>
                    <a:pt x="8421483" y="2730500"/>
                  </a:lnTo>
                  <a:lnTo>
                    <a:pt x="8492735" y="2730500"/>
                  </a:lnTo>
                  <a:lnTo>
                    <a:pt x="8635920" y="2705100"/>
                  </a:lnTo>
                  <a:lnTo>
                    <a:pt x="8707853" y="2705100"/>
                  </a:lnTo>
                  <a:lnTo>
                    <a:pt x="8852399" y="2679700"/>
                  </a:lnTo>
                  <a:lnTo>
                    <a:pt x="8925012" y="2679700"/>
                  </a:lnTo>
                  <a:lnTo>
                    <a:pt x="8997852" y="2667000"/>
                  </a:lnTo>
                  <a:lnTo>
                    <a:pt x="9070919" y="2667000"/>
                  </a:lnTo>
                  <a:lnTo>
                    <a:pt x="9144212" y="2654300"/>
                  </a:lnTo>
                  <a:lnTo>
                    <a:pt x="9217732" y="2654300"/>
                  </a:lnTo>
                  <a:lnTo>
                    <a:pt x="9365452" y="2628900"/>
                  </a:lnTo>
                  <a:lnTo>
                    <a:pt x="9439653" y="2628900"/>
                  </a:lnTo>
                  <a:lnTo>
                    <a:pt x="9514080" y="2616200"/>
                  </a:lnTo>
                  <a:lnTo>
                    <a:pt x="9588734" y="2616200"/>
                  </a:lnTo>
                  <a:lnTo>
                    <a:pt x="9663614" y="2603500"/>
                  </a:lnTo>
                  <a:lnTo>
                    <a:pt x="9738722" y="2603500"/>
                  </a:lnTo>
                  <a:lnTo>
                    <a:pt x="9814056" y="2590800"/>
                  </a:lnTo>
                  <a:lnTo>
                    <a:pt x="10584330" y="2590800"/>
                  </a:lnTo>
                  <a:lnTo>
                    <a:pt x="11419332" y="1384300"/>
                  </a:lnTo>
                  <a:lnTo>
                    <a:pt x="9598152" y="0"/>
                  </a:lnTo>
                  <a:close/>
                </a:path>
                <a:path w="11419840" h="6121400">
                  <a:moveTo>
                    <a:pt x="10584330" y="2590800"/>
                  </a:moveTo>
                  <a:lnTo>
                    <a:pt x="9889617" y="2590800"/>
                  </a:lnTo>
                  <a:lnTo>
                    <a:pt x="9986645" y="3454400"/>
                  </a:lnTo>
                  <a:lnTo>
                    <a:pt x="10584330" y="2590800"/>
                  </a:lnTo>
                  <a:close/>
                </a:path>
              </a:pathLst>
            </a:custGeom>
            <a:solidFill>
              <a:srgbClr val="F7D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/>
            <p:cNvSpPr/>
            <p:nvPr/>
          </p:nvSpPr>
          <p:spPr>
            <a:xfrm>
              <a:off x="926188" y="4576604"/>
              <a:ext cx="295910" cy="273050"/>
            </a:xfrm>
            <a:custGeom>
              <a:avLst/>
              <a:gdLst/>
              <a:ahLst/>
              <a:cxnLst/>
              <a:rect l="l" t="t" r="r" b="b"/>
              <a:pathLst>
                <a:path w="295909" h="273050">
                  <a:moveTo>
                    <a:pt x="147828" y="0"/>
                  </a:moveTo>
                  <a:lnTo>
                    <a:pt x="101100" y="6955"/>
                  </a:lnTo>
                  <a:lnTo>
                    <a:pt x="60520" y="26322"/>
                  </a:lnTo>
                  <a:lnTo>
                    <a:pt x="28520" y="55851"/>
                  </a:lnTo>
                  <a:lnTo>
                    <a:pt x="7535" y="93293"/>
                  </a:lnTo>
                  <a:lnTo>
                    <a:pt x="0" y="136398"/>
                  </a:lnTo>
                  <a:lnTo>
                    <a:pt x="7535" y="179502"/>
                  </a:lnTo>
                  <a:lnTo>
                    <a:pt x="28520" y="216944"/>
                  </a:lnTo>
                  <a:lnTo>
                    <a:pt x="60520" y="246473"/>
                  </a:lnTo>
                  <a:lnTo>
                    <a:pt x="101100" y="265840"/>
                  </a:lnTo>
                  <a:lnTo>
                    <a:pt x="147828" y="272795"/>
                  </a:lnTo>
                  <a:lnTo>
                    <a:pt x="194555" y="265840"/>
                  </a:lnTo>
                  <a:lnTo>
                    <a:pt x="235135" y="246473"/>
                  </a:lnTo>
                  <a:lnTo>
                    <a:pt x="267135" y="216944"/>
                  </a:lnTo>
                  <a:lnTo>
                    <a:pt x="288120" y="179502"/>
                  </a:lnTo>
                  <a:lnTo>
                    <a:pt x="295656" y="136398"/>
                  </a:lnTo>
                  <a:lnTo>
                    <a:pt x="288120" y="93293"/>
                  </a:lnTo>
                  <a:lnTo>
                    <a:pt x="267135" y="55851"/>
                  </a:lnTo>
                  <a:lnTo>
                    <a:pt x="235135" y="26322"/>
                  </a:lnTo>
                  <a:lnTo>
                    <a:pt x="194555" y="6955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EB7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/>
            <p:cNvSpPr/>
            <p:nvPr/>
          </p:nvSpPr>
          <p:spPr>
            <a:xfrm>
              <a:off x="2453975" y="3746809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39" h="281939">
                  <a:moveTo>
                    <a:pt x="140969" y="0"/>
                  </a:moveTo>
                  <a:lnTo>
                    <a:pt x="96414" y="7187"/>
                  </a:lnTo>
                  <a:lnTo>
                    <a:pt x="57716" y="27200"/>
                  </a:lnTo>
                  <a:lnTo>
                    <a:pt x="27200" y="57716"/>
                  </a:lnTo>
                  <a:lnTo>
                    <a:pt x="7187" y="96414"/>
                  </a:lnTo>
                  <a:lnTo>
                    <a:pt x="0" y="140969"/>
                  </a:lnTo>
                  <a:lnTo>
                    <a:pt x="7187" y="185525"/>
                  </a:lnTo>
                  <a:lnTo>
                    <a:pt x="27200" y="224223"/>
                  </a:lnTo>
                  <a:lnTo>
                    <a:pt x="57716" y="254739"/>
                  </a:lnTo>
                  <a:lnTo>
                    <a:pt x="96414" y="274752"/>
                  </a:lnTo>
                  <a:lnTo>
                    <a:pt x="140969" y="281939"/>
                  </a:lnTo>
                  <a:lnTo>
                    <a:pt x="185525" y="274752"/>
                  </a:lnTo>
                  <a:lnTo>
                    <a:pt x="224223" y="254739"/>
                  </a:lnTo>
                  <a:lnTo>
                    <a:pt x="254739" y="224223"/>
                  </a:lnTo>
                  <a:lnTo>
                    <a:pt x="274752" y="185525"/>
                  </a:lnTo>
                  <a:lnTo>
                    <a:pt x="281940" y="140969"/>
                  </a:lnTo>
                  <a:lnTo>
                    <a:pt x="274752" y="96414"/>
                  </a:lnTo>
                  <a:lnTo>
                    <a:pt x="254739" y="57716"/>
                  </a:lnTo>
                  <a:lnTo>
                    <a:pt x="224223" y="27200"/>
                  </a:lnTo>
                  <a:lnTo>
                    <a:pt x="185525" y="7187"/>
                  </a:lnTo>
                  <a:lnTo>
                    <a:pt x="140969" y="0"/>
                  </a:lnTo>
                  <a:close/>
                </a:path>
              </a:pathLst>
            </a:custGeom>
            <a:solidFill>
              <a:srgbClr val="EBB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12"/>
          <p:cNvSpPr/>
          <p:nvPr/>
        </p:nvSpPr>
        <p:spPr>
          <a:xfrm>
            <a:off x="4571914" y="3171059"/>
            <a:ext cx="413384" cy="410209"/>
          </a:xfrm>
          <a:custGeom>
            <a:avLst/>
            <a:gdLst/>
            <a:ahLst/>
            <a:cxnLst/>
            <a:rect l="l" t="t" r="r" b="b"/>
            <a:pathLst>
              <a:path w="413385" h="410210">
                <a:moveTo>
                  <a:pt x="206501" y="0"/>
                </a:moveTo>
                <a:lnTo>
                  <a:pt x="159153" y="5416"/>
                </a:lnTo>
                <a:lnTo>
                  <a:pt x="115688" y="20842"/>
                </a:lnTo>
                <a:lnTo>
                  <a:pt x="77346" y="45046"/>
                </a:lnTo>
                <a:lnTo>
                  <a:pt x="45366" y="76795"/>
                </a:lnTo>
                <a:lnTo>
                  <a:pt x="20989" y="114855"/>
                </a:lnTo>
                <a:lnTo>
                  <a:pt x="5453" y="157993"/>
                </a:lnTo>
                <a:lnTo>
                  <a:pt x="0" y="204977"/>
                </a:lnTo>
                <a:lnTo>
                  <a:pt x="5453" y="251962"/>
                </a:lnTo>
                <a:lnTo>
                  <a:pt x="20989" y="295100"/>
                </a:lnTo>
                <a:lnTo>
                  <a:pt x="45366" y="333160"/>
                </a:lnTo>
                <a:lnTo>
                  <a:pt x="77346" y="364909"/>
                </a:lnTo>
                <a:lnTo>
                  <a:pt x="115688" y="389113"/>
                </a:lnTo>
                <a:lnTo>
                  <a:pt x="159153" y="404539"/>
                </a:lnTo>
                <a:lnTo>
                  <a:pt x="206501" y="409956"/>
                </a:lnTo>
                <a:lnTo>
                  <a:pt x="253850" y="404539"/>
                </a:lnTo>
                <a:lnTo>
                  <a:pt x="297315" y="389113"/>
                </a:lnTo>
                <a:lnTo>
                  <a:pt x="335657" y="364909"/>
                </a:lnTo>
                <a:lnTo>
                  <a:pt x="367637" y="333160"/>
                </a:lnTo>
                <a:lnTo>
                  <a:pt x="392014" y="295100"/>
                </a:lnTo>
                <a:lnTo>
                  <a:pt x="407550" y="251962"/>
                </a:lnTo>
                <a:lnTo>
                  <a:pt x="413003" y="204977"/>
                </a:lnTo>
                <a:lnTo>
                  <a:pt x="407550" y="157993"/>
                </a:lnTo>
                <a:lnTo>
                  <a:pt x="392014" y="114855"/>
                </a:lnTo>
                <a:lnTo>
                  <a:pt x="367637" y="76795"/>
                </a:lnTo>
                <a:lnTo>
                  <a:pt x="335657" y="45046"/>
                </a:lnTo>
                <a:lnTo>
                  <a:pt x="297315" y="20842"/>
                </a:lnTo>
                <a:lnTo>
                  <a:pt x="253850" y="5416"/>
                </a:lnTo>
                <a:lnTo>
                  <a:pt x="206501" y="0"/>
                </a:lnTo>
                <a:close/>
              </a:path>
            </a:pathLst>
          </a:custGeom>
          <a:solidFill>
            <a:srgbClr val="92C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4"/>
          <p:cNvSpPr/>
          <p:nvPr/>
        </p:nvSpPr>
        <p:spPr>
          <a:xfrm>
            <a:off x="7313379" y="2359897"/>
            <a:ext cx="454659" cy="477520"/>
          </a:xfrm>
          <a:custGeom>
            <a:avLst/>
            <a:gdLst/>
            <a:ahLst/>
            <a:cxnLst/>
            <a:rect l="l" t="t" r="r" b="b"/>
            <a:pathLst>
              <a:path w="454660" h="477519">
                <a:moveTo>
                  <a:pt x="227075" y="0"/>
                </a:moveTo>
                <a:lnTo>
                  <a:pt x="181329" y="4846"/>
                </a:lnTo>
                <a:lnTo>
                  <a:pt x="138713" y="18746"/>
                </a:lnTo>
                <a:lnTo>
                  <a:pt x="100142" y="40739"/>
                </a:lnTo>
                <a:lnTo>
                  <a:pt x="66532" y="69865"/>
                </a:lnTo>
                <a:lnTo>
                  <a:pt x="38797" y="105165"/>
                </a:lnTo>
                <a:lnTo>
                  <a:pt x="17853" y="145678"/>
                </a:lnTo>
                <a:lnTo>
                  <a:pt x="4615" y="190445"/>
                </a:lnTo>
                <a:lnTo>
                  <a:pt x="0" y="238506"/>
                </a:lnTo>
                <a:lnTo>
                  <a:pt x="4615" y="286566"/>
                </a:lnTo>
                <a:lnTo>
                  <a:pt x="17853" y="331333"/>
                </a:lnTo>
                <a:lnTo>
                  <a:pt x="38797" y="371846"/>
                </a:lnTo>
                <a:lnTo>
                  <a:pt x="66532" y="407146"/>
                </a:lnTo>
                <a:lnTo>
                  <a:pt x="100142" y="436272"/>
                </a:lnTo>
                <a:lnTo>
                  <a:pt x="138713" y="458265"/>
                </a:lnTo>
                <a:lnTo>
                  <a:pt x="181329" y="472165"/>
                </a:lnTo>
                <a:lnTo>
                  <a:pt x="227075" y="477012"/>
                </a:lnTo>
                <a:lnTo>
                  <a:pt x="272822" y="472165"/>
                </a:lnTo>
                <a:lnTo>
                  <a:pt x="315438" y="458265"/>
                </a:lnTo>
                <a:lnTo>
                  <a:pt x="354009" y="436272"/>
                </a:lnTo>
                <a:lnTo>
                  <a:pt x="387619" y="407146"/>
                </a:lnTo>
                <a:lnTo>
                  <a:pt x="415354" y="371846"/>
                </a:lnTo>
                <a:lnTo>
                  <a:pt x="436298" y="331333"/>
                </a:lnTo>
                <a:lnTo>
                  <a:pt x="449536" y="286566"/>
                </a:lnTo>
                <a:lnTo>
                  <a:pt x="454151" y="238506"/>
                </a:lnTo>
                <a:lnTo>
                  <a:pt x="449536" y="190445"/>
                </a:lnTo>
                <a:lnTo>
                  <a:pt x="436298" y="145678"/>
                </a:lnTo>
                <a:lnTo>
                  <a:pt x="415354" y="105165"/>
                </a:lnTo>
                <a:lnTo>
                  <a:pt x="387619" y="69865"/>
                </a:lnTo>
                <a:lnTo>
                  <a:pt x="354009" y="40739"/>
                </a:lnTo>
                <a:lnTo>
                  <a:pt x="315438" y="18746"/>
                </a:lnTo>
                <a:lnTo>
                  <a:pt x="272822" y="4846"/>
                </a:lnTo>
                <a:lnTo>
                  <a:pt x="227075" y="0"/>
                </a:lnTo>
                <a:close/>
              </a:path>
            </a:pathLst>
          </a:custGeom>
          <a:solidFill>
            <a:srgbClr val="50C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1542" y="1973221"/>
            <a:ext cx="579120" cy="54863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58143" y="5251264"/>
            <a:ext cx="2311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Посещение открытых уроков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23794" y="4437285"/>
            <a:ext cx="2766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Акция «Добрая Суббота!»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78606" y="3792156"/>
            <a:ext cx="2762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Пробег «Дороги Памяти!»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481209" y="2934937"/>
            <a:ext cx="4560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Разработка индивидуальных маршрутов учащимся, с рисками учебной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неуспешности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59358" y="737145"/>
            <a:ext cx="4326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Заседание родительского клуба «Семейный очаг» на тему: «Школа любящих родителей».</a:t>
            </a:r>
          </a:p>
        </p:txBody>
      </p:sp>
      <p:pic>
        <p:nvPicPr>
          <p:cNvPr id="4097" name="Picture 1" descr="E:\выступление\500+ новая\реализация программ\3 риск\добрая суббота\IMG-20220506-WA0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542" y="3526197"/>
            <a:ext cx="2457549" cy="327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выступление\500+ новая\реализация программ\3 риск\Пробег Дороги Памяти\20220506_1324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348399" cy="259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выступление\500+ новая\реализация программ\3 риск\школа любящих родителей\WhatsApp Image 2022-05-18 at 12.56.4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151" y="4216339"/>
            <a:ext cx="1916413" cy="264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18" y="161029"/>
            <a:ext cx="288925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23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Базовый перечень показателей </a:t>
            </a:r>
            <a:r>
              <a:rPr lang="ru-RU" sz="3200"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результативности </a:t>
            </a:r>
            <a:br>
              <a:rPr lang="ru-RU" sz="3200"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pc="-484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март</a:t>
            </a:r>
            <a:r>
              <a:rPr lang="ru-RU" sz="3200" spc="-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май,</a:t>
            </a:r>
            <a:r>
              <a:rPr lang="ru-RU" sz="3200" spc="-2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pc="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sz="3200" spc="-2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pc="-3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200" dirty="0"/>
          </a:p>
        </p:txBody>
      </p:sp>
      <p:graphicFrame>
        <p:nvGraphicFramePr>
          <p:cNvPr id="4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609747"/>
              </p:ext>
            </p:extLst>
          </p:nvPr>
        </p:nvGraphicFramePr>
        <p:xfrm>
          <a:off x="0" y="1132203"/>
          <a:ext cx="12192000" cy="5765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22078"/>
                <a:gridCol w="4769922"/>
              </a:tblGrid>
              <a:tr h="638145">
                <a:tc>
                  <a:txBody>
                    <a:bodyPr/>
                    <a:lstStyle/>
                    <a:p>
                      <a:pPr algn="ctr">
                        <a:lnSpc>
                          <a:spcPts val="2335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Показатель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210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3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Исполнение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210D"/>
                    </a:solidFill>
                  </a:tcPr>
                </a:tc>
              </a:tr>
              <a:tr h="1086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1.Увеличение количества родителей (законных представителей), заинтересованных в обучении и воспитании ребенка - не менее 90%.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421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90%  (всего – 240 родителей; заинтересованы в обучении и воспитании – 216.)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CCCC"/>
                    </a:solidFill>
                  </a:tcPr>
                </a:tc>
              </a:tr>
              <a:tr h="926604">
                <a:tc>
                  <a:txBody>
                    <a:bodyPr/>
                    <a:lstStyle/>
                    <a:p>
                      <a:pPr marR="4508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65275" algn="l"/>
                          <a:tab pos="2194560" algn="l"/>
                          <a:tab pos="3223895" algn="l"/>
                          <a:tab pos="3691255" algn="l"/>
                          <a:tab pos="5168900" algn="l"/>
                          <a:tab pos="5407025" algn="l"/>
                          <a:tab pos="6664960" algn="l"/>
                          <a:tab pos="7618730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2.Участие родителей (законных представителей) в проведении школьных мероприятий: «Школа любящих родителей», «Я и мой ребёнок: поиск взаимопонимания», «Социальные сети: друг или враг»  - не менее 40%.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21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60%  (всего – 240 родителей; приняли участие в проведении школьных мероприятий – 97 родителей.)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CCC"/>
                    </a:solidFill>
                  </a:tcPr>
                </a:tc>
              </a:tr>
              <a:tr h="1517355">
                <a:tc>
                  <a:txBody>
                    <a:bodyPr/>
                    <a:lstStyle/>
                    <a:p>
                      <a:pPr marR="4508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65275" algn="l"/>
                          <a:tab pos="2194560" algn="l"/>
                          <a:tab pos="3223895" algn="l"/>
                          <a:tab pos="3691255" algn="l"/>
                          <a:tab pos="5168900" algn="l"/>
                          <a:tab pos="5407025" algn="l"/>
                          <a:tab pos="6664960" algn="l"/>
                          <a:tab pos="7618730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3.Участие родителей (законных представителей) в решении вопросов по организации обучения и отдыха обучающихся - не менее 70%.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421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70% (всего – 240 родителей; приняли участие – 168.)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E7"/>
                    </a:solidFill>
                  </a:tcPr>
                </a:tc>
              </a:tr>
              <a:tr h="1509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4.Посещение родителями (законными представителями) родительских собраний – до 90 %.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421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Листы регистрации на родительские собрания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https://189131.selcdn.ru/leonardo/uploadsForSiteId/143458/content/893ca34a-318e-441a-9b7c-ba5b39a4bf62.pdf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30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-2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spc="-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ПРОЕКТЕ</a:t>
            </a:r>
            <a:r>
              <a:rPr lang="ru-RU" spc="-2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500+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350" y="1896146"/>
            <a:ext cx="4509389" cy="220662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0427" y="1420658"/>
            <a:ext cx="6752717" cy="3157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90427" y="1885050"/>
            <a:ext cx="6096000" cy="22288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4785" indent="-172720">
              <a:lnSpc>
                <a:spcPts val="1789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lang="ru-RU" spc="-5" dirty="0">
                <a:latin typeface="Times New Roman"/>
                <a:cs typeface="Times New Roman"/>
              </a:rPr>
              <a:t>вовремя</a:t>
            </a:r>
            <a:r>
              <a:rPr lang="ru-RU" spc="22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завершили</a:t>
            </a:r>
            <a:r>
              <a:rPr lang="ru-RU" spc="23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анкетирование</a:t>
            </a:r>
            <a:r>
              <a:rPr lang="ru-RU" spc="229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педагогов,</a:t>
            </a:r>
            <a:r>
              <a:rPr lang="ru-RU" spc="220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обучающихся,</a:t>
            </a:r>
            <a:endParaRPr lang="ru-RU" dirty="0">
              <a:latin typeface="Times New Roman"/>
              <a:cs typeface="Times New Roman"/>
            </a:endParaRPr>
          </a:p>
          <a:p>
            <a:pPr marL="184785">
              <a:lnSpc>
                <a:spcPts val="1789"/>
              </a:lnSpc>
            </a:pPr>
            <a:r>
              <a:rPr lang="ru-RU" spc="-10" dirty="0">
                <a:latin typeface="Times New Roman"/>
                <a:cs typeface="Times New Roman"/>
              </a:rPr>
              <a:t>родителей;</a:t>
            </a:r>
            <a:endParaRPr lang="ru-RU" dirty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5"/>
              </a:spcBef>
              <a:buChar char="•"/>
              <a:tabLst>
                <a:tab pos="185420" algn="l"/>
              </a:tabLst>
            </a:pPr>
            <a:r>
              <a:rPr lang="ru-RU" spc="-5" dirty="0">
                <a:latin typeface="Times New Roman"/>
                <a:cs typeface="Times New Roman"/>
              </a:rPr>
              <a:t>разместили</a:t>
            </a:r>
            <a:r>
              <a:rPr lang="ru-RU" spc="30" dirty="0">
                <a:latin typeface="Times New Roman"/>
                <a:cs typeface="Times New Roman"/>
              </a:rPr>
              <a:t> </a:t>
            </a:r>
            <a:r>
              <a:rPr lang="ru-RU" spc="-20" dirty="0">
                <a:latin typeface="Times New Roman"/>
                <a:cs typeface="Times New Roman"/>
              </a:rPr>
              <a:t>рисковые</a:t>
            </a:r>
            <a:r>
              <a:rPr lang="ru-RU" spc="-5" dirty="0">
                <a:latin typeface="Times New Roman"/>
                <a:cs typeface="Times New Roman"/>
              </a:rPr>
              <a:t> профили</a:t>
            </a:r>
            <a:r>
              <a:rPr lang="ru-RU" spc="2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в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ИС</a:t>
            </a:r>
            <a:r>
              <a:rPr lang="ru-RU" spc="10" dirty="0">
                <a:latin typeface="Times New Roman"/>
                <a:cs typeface="Times New Roman"/>
              </a:rPr>
              <a:t> </a:t>
            </a:r>
            <a:r>
              <a:rPr lang="ru-RU" spc="-35" dirty="0">
                <a:latin typeface="Times New Roman"/>
                <a:cs typeface="Times New Roman"/>
              </a:rPr>
              <a:t>МЭДК;</a:t>
            </a:r>
            <a:endParaRPr lang="ru-RU" dirty="0">
              <a:latin typeface="Times New Roman"/>
              <a:cs typeface="Times New Roman"/>
            </a:endParaRPr>
          </a:p>
          <a:p>
            <a:pPr marL="184785" marR="5080" indent="-172720">
              <a:lnSpc>
                <a:spcPts val="1660"/>
              </a:lnSpc>
              <a:spcBef>
                <a:spcPts val="284"/>
              </a:spcBef>
              <a:buChar char="•"/>
              <a:tabLst>
                <a:tab pos="185420" algn="l"/>
              </a:tabLst>
            </a:pPr>
            <a:r>
              <a:rPr lang="ru-RU" spc="-5" dirty="0">
                <a:latin typeface="Times New Roman"/>
                <a:cs typeface="Times New Roman"/>
              </a:rPr>
              <a:t>приняли</a:t>
            </a:r>
            <a:r>
              <a:rPr lang="ru-RU" spc="1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участие</a:t>
            </a:r>
            <a:r>
              <a:rPr lang="ru-RU" spc="2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в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еженедельных</a:t>
            </a:r>
            <a:r>
              <a:rPr lang="ru-RU" spc="4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методических</a:t>
            </a:r>
            <a:r>
              <a:rPr lang="ru-RU" spc="25" dirty="0">
                <a:latin typeface="Times New Roman"/>
                <a:cs typeface="Times New Roman"/>
              </a:rPr>
              <a:t> </a:t>
            </a:r>
            <a:r>
              <a:rPr lang="ru-RU" spc="-5" dirty="0" err="1">
                <a:latin typeface="Times New Roman"/>
                <a:cs typeface="Times New Roman"/>
              </a:rPr>
              <a:t>вебинарах</a:t>
            </a:r>
            <a:r>
              <a:rPr lang="ru-RU" spc="3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на </a:t>
            </a:r>
            <a:r>
              <a:rPr lang="ru-RU" spc="-385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ФИОКО</a:t>
            </a:r>
            <a:endParaRPr lang="ru-RU" dirty="0">
              <a:latin typeface="Times New Roman"/>
              <a:cs typeface="Times New Roman"/>
            </a:endParaRPr>
          </a:p>
          <a:p>
            <a:pPr marL="184785" marR="5080" indent="-172720" algn="just">
              <a:lnSpc>
                <a:spcPts val="1660"/>
              </a:lnSpc>
              <a:spcBef>
                <a:spcPts val="265"/>
              </a:spcBef>
              <a:buChar char="•"/>
              <a:tabLst>
                <a:tab pos="185420" algn="l"/>
              </a:tabLst>
            </a:pPr>
            <a:r>
              <a:rPr lang="ru-RU" dirty="0">
                <a:latin typeface="Times New Roman"/>
                <a:cs typeface="Times New Roman"/>
              </a:rPr>
              <a:t>посещение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20" dirty="0">
                <a:latin typeface="Times New Roman"/>
                <a:cs typeface="Times New Roman"/>
              </a:rPr>
              <a:t>координатором,</a:t>
            </a:r>
            <a:r>
              <a:rPr lang="ru-RU" spc="-15" dirty="0">
                <a:latin typeface="Times New Roman"/>
                <a:cs typeface="Times New Roman"/>
              </a:rPr>
              <a:t> куратором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СОШ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№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30, </a:t>
            </a:r>
            <a:r>
              <a:rPr lang="ru-RU" spc="5" dirty="0" smtClean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верификация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рисковых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профилей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25" dirty="0">
                <a:latin typeface="Times New Roman"/>
                <a:cs typeface="Times New Roman"/>
              </a:rPr>
              <a:t>школ,</a:t>
            </a:r>
            <a:r>
              <a:rPr lang="ru-RU" spc="-2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внесение 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соответствующих</a:t>
            </a:r>
            <a:r>
              <a:rPr lang="ru-RU" spc="3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отметок</a:t>
            </a:r>
            <a:r>
              <a:rPr lang="ru-RU" spc="1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в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ИС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40" dirty="0">
                <a:latin typeface="Times New Roman"/>
                <a:cs typeface="Times New Roman"/>
              </a:rPr>
              <a:t>МЭДК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8363" y="2295900"/>
            <a:ext cx="4297362" cy="1407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ctr">
              <a:lnSpc>
                <a:spcPct val="89000"/>
              </a:lnSpc>
              <a:spcBef>
                <a:spcPts val="545"/>
              </a:spcBef>
            </a:pPr>
            <a:r>
              <a:rPr lang="ru-RU"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lang="ru-RU"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плану </a:t>
            </a:r>
            <a:r>
              <a:rPr lang="ru-RU" sz="3200" dirty="0">
                <a:solidFill>
                  <a:srgbClr val="FFFFFF"/>
                </a:solidFill>
                <a:latin typeface="Times New Roman"/>
                <a:cs typeface="Times New Roman"/>
              </a:rPr>
              <a:t>реализации </a:t>
            </a:r>
            <a:r>
              <a:rPr lang="ru-RU" sz="3200" spc="-8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дорожной</a:t>
            </a:r>
            <a:r>
              <a:rPr lang="ru-RU"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карты </a:t>
            </a:r>
            <a:r>
              <a:rPr lang="ru-RU"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школы</a:t>
            </a:r>
            <a:endParaRPr lang="ru-RU" sz="3200" dirty="0">
              <a:latin typeface="Times New Roman"/>
              <a:cs typeface="Times New Roman"/>
            </a:endParaRPr>
          </a:p>
        </p:txBody>
      </p:sp>
      <p:pic>
        <p:nvPicPr>
          <p:cNvPr id="8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2350" y="4237448"/>
            <a:ext cx="4513961" cy="2208149"/>
          </a:xfrm>
          <a:prstGeom prst="rect">
            <a:avLst/>
          </a:prstGeom>
        </p:spPr>
      </p:pic>
      <p:pic>
        <p:nvPicPr>
          <p:cNvPr id="9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82004" y="4343773"/>
            <a:ext cx="6760336" cy="220814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82004" y="4777343"/>
            <a:ext cx="6096000" cy="13410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4785" marR="6350" indent="-172720" algn="just">
              <a:lnSpc>
                <a:spcPts val="1860"/>
              </a:lnSpc>
              <a:spcBef>
                <a:spcPts val="409"/>
              </a:spcBef>
              <a:buChar char="•"/>
              <a:tabLst>
                <a:tab pos="185420" algn="l"/>
              </a:tabLst>
            </a:pPr>
            <a:r>
              <a:rPr lang="ru-RU" spc="-5" dirty="0">
                <a:latin typeface="Times New Roman"/>
                <a:cs typeface="Times New Roman"/>
              </a:rPr>
              <a:t>размещение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концептуальных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документов: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Концепция </a:t>
            </a:r>
            <a:r>
              <a:rPr lang="ru-RU" spc="-434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развития,</a:t>
            </a:r>
            <a:r>
              <a:rPr lang="ru-RU" spc="-10" dirty="0">
                <a:latin typeface="Times New Roman"/>
                <a:cs typeface="Times New Roman"/>
              </a:rPr>
              <a:t> дорожная</a:t>
            </a:r>
            <a:r>
              <a:rPr lang="ru-RU" spc="-5" dirty="0">
                <a:latin typeface="Times New Roman"/>
                <a:cs typeface="Times New Roman"/>
              </a:rPr>
              <a:t> карта;</a:t>
            </a:r>
            <a:endParaRPr lang="ru-RU" dirty="0">
              <a:latin typeface="Times New Roman"/>
              <a:cs typeface="Times New Roman"/>
            </a:endParaRPr>
          </a:p>
          <a:p>
            <a:pPr marL="184785" marR="5080" indent="-172720" algn="just">
              <a:lnSpc>
                <a:spcPct val="86500"/>
              </a:lnSpc>
              <a:spcBef>
                <a:spcPts val="290"/>
              </a:spcBef>
              <a:buChar char="•"/>
              <a:tabLst>
                <a:tab pos="185420" algn="l"/>
              </a:tabLst>
            </a:pPr>
            <a:r>
              <a:rPr lang="ru-RU" spc="-5" dirty="0">
                <a:latin typeface="Times New Roman"/>
                <a:cs typeface="Times New Roman"/>
              </a:rPr>
              <a:t>размещены </a:t>
            </a:r>
            <a:r>
              <a:rPr lang="ru-RU" dirty="0">
                <a:latin typeface="Times New Roman"/>
                <a:cs typeface="Times New Roman"/>
              </a:rPr>
              <a:t>все </a:t>
            </a:r>
            <a:r>
              <a:rPr lang="ru-RU" spc="-10" dirty="0">
                <a:latin typeface="Times New Roman"/>
                <a:cs typeface="Times New Roman"/>
              </a:rPr>
              <a:t>подтверждающие документы </a:t>
            </a:r>
            <a:r>
              <a:rPr lang="ru-RU" dirty="0">
                <a:latin typeface="Times New Roman"/>
                <a:cs typeface="Times New Roman"/>
              </a:rPr>
              <a:t>1 </a:t>
            </a:r>
            <a:r>
              <a:rPr lang="ru-RU" dirty="0" smtClean="0">
                <a:latin typeface="Times New Roman"/>
                <a:cs typeface="Times New Roman"/>
              </a:rPr>
              <a:t>этапа, реализации</a:t>
            </a:r>
            <a:r>
              <a:rPr lang="ru-RU" spc="5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программ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10" dirty="0" err="1">
                <a:latin typeface="Times New Roman"/>
                <a:cs typeface="Times New Roman"/>
              </a:rPr>
              <a:t>антирисковых</a:t>
            </a:r>
            <a:r>
              <a:rPr lang="ru-RU" spc="-5" dirty="0">
                <a:latin typeface="Times New Roman"/>
                <a:cs typeface="Times New Roman"/>
              </a:rPr>
              <a:t> профилей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по 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направлениям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3267" y="4923459"/>
            <a:ext cx="4127553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085" marR="5080" indent="-160020">
              <a:lnSpc>
                <a:spcPts val="2890"/>
              </a:lnSpc>
              <a:spcBef>
                <a:spcPts val="585"/>
              </a:spcBef>
            </a:pPr>
            <a:r>
              <a:rPr lang="ru-RU"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Отчет </a:t>
            </a:r>
            <a:r>
              <a:rPr lang="ru-RU"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lang="ru-RU"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выполнению </a:t>
            </a:r>
            <a:r>
              <a:rPr lang="ru-RU" sz="32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дорожной</a:t>
            </a:r>
            <a:r>
              <a:rPr lang="ru-RU"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карты</a:t>
            </a:r>
            <a:r>
              <a:rPr lang="ru-RU"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ИС</a:t>
            </a:r>
            <a:endParaRPr lang="ru-RU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966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/>
          <p:cNvSpPr txBox="1">
            <a:spLocks noGrp="1"/>
          </p:cNvSpPr>
          <p:nvPr>
            <p:ph type="title"/>
          </p:nvPr>
        </p:nvSpPr>
        <p:spPr>
          <a:xfrm>
            <a:off x="497958" y="243324"/>
            <a:ext cx="105156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НОРМАТИВНОЕ</a:t>
            </a:r>
            <a:r>
              <a:rPr sz="3200" b="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ОБЕСПЕЧЕНИЕ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5123" name="Picture 3" descr="C:\Users\Пользователь\Desktop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03" y="753250"/>
            <a:ext cx="4532533" cy="223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45" y="3269765"/>
            <a:ext cx="3922591" cy="318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60" y="693581"/>
            <a:ext cx="5182780" cy="270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78" y="3829365"/>
            <a:ext cx="4189918" cy="263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41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49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https://school16.mostobr.ru/item/1210017</a:t>
            </a:r>
            <a:endParaRPr lang="ru-RU" sz="3600" dirty="0"/>
          </a:p>
        </p:txBody>
      </p:sp>
      <p:pic>
        <p:nvPicPr>
          <p:cNvPr id="10242" name="Picture 2" descr="D:\Рабочий стол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6" y="974869"/>
            <a:ext cx="11288378" cy="22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5326" y="3686842"/>
            <a:ext cx="1756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95" dirty="0">
                <a:solidFill>
                  <a:srgbClr val="C00000"/>
                </a:solidFill>
                <a:latin typeface="Tahoma"/>
                <a:cs typeface="Tahoma"/>
              </a:rPr>
              <a:t>Контакты:</a:t>
            </a:r>
            <a:endParaRPr lang="ru-RU" sz="2400" dirty="0">
              <a:latin typeface="Tahoma"/>
              <a:cs typeface="Tahom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6325" y="3779176"/>
            <a:ext cx="4048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https://school16.mostobr.ru/item/1183271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0884" y="4385119"/>
            <a:ext cx="267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mostschool16@gmail.com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5547" y="4911138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8(86192)6-43-80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Рабочий стол\IMG_7911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319" y="3587789"/>
            <a:ext cx="5130227" cy="2884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10.23.251.3\администрация\Документы\qr-cod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87" y="4754451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18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СОШ №16 имени Ф.И. Кравченко села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Унароково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Мостовский район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15470" y="1695611"/>
            <a:ext cx="5082363" cy="2323495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 классов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комплектов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239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учащихся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Средняя наполняемость классов – 22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Средний возраст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47 лет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редний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опыт работы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25 лет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чий стол\IMG_7911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50" y="2073490"/>
            <a:ext cx="5960517" cy="3351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867" y="3855421"/>
            <a:ext cx="4369868" cy="2878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12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Анкетирование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сбор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сведений об образовательной ситуации в школе, ставшей участницей проекта 500+) учащихся 6,9-хклассов и их родителей (законных представителей), учителей школы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45" y="1852863"/>
            <a:ext cx="6610674" cy="454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40949" y="2916961"/>
            <a:ext cx="298704" cy="391667"/>
          </a:xfrm>
          <a:prstGeom prst="rect">
            <a:avLst/>
          </a:prstGeom>
        </p:spPr>
      </p:pic>
      <p:pic>
        <p:nvPicPr>
          <p:cNvPr id="5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789" y="3360028"/>
            <a:ext cx="298704" cy="391667"/>
          </a:xfrm>
          <a:prstGeom prst="rect">
            <a:avLst/>
          </a:prstGeom>
        </p:spPr>
      </p:pic>
      <p:pic>
        <p:nvPicPr>
          <p:cNvPr id="6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6566" y="6099955"/>
            <a:ext cx="298704" cy="3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191"/>
          </a:xfrm>
        </p:spPr>
        <p:txBody>
          <a:bodyPr>
            <a:normAutofit/>
          </a:bodyPr>
          <a:lstStyle/>
          <a:p>
            <a:pPr algn="ctr"/>
            <a:r>
              <a:rPr lang="ru-RU" sz="3200" kern="0" spc="-15" dirty="0">
                <a:solidFill>
                  <a:srgbClr val="000000"/>
                </a:solidFill>
                <a:latin typeface="Times New Roman"/>
                <a:cs typeface="Times New Roman"/>
              </a:rPr>
              <a:t>Направления</a:t>
            </a:r>
            <a:r>
              <a:rPr lang="ru-RU" sz="3200" kern="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3200" kern="0" spc="-25" dirty="0">
                <a:solidFill>
                  <a:srgbClr val="000000"/>
                </a:solidFill>
                <a:latin typeface="Times New Roman"/>
                <a:cs typeface="Times New Roman"/>
              </a:rPr>
              <a:t>рискового</a:t>
            </a:r>
            <a:r>
              <a:rPr lang="ru-RU" sz="3200" kern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3200" kern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профиля</a:t>
            </a:r>
            <a:r>
              <a:rPr lang="ru-RU" sz="3200" kern="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3200" kern="0" dirty="0">
                <a:solidFill>
                  <a:srgbClr val="000000"/>
                </a:solidFill>
                <a:latin typeface="Times New Roman"/>
                <a:cs typeface="Times New Roman"/>
              </a:rPr>
              <a:t>для </a:t>
            </a:r>
            <a:r>
              <a:rPr lang="ru-RU" sz="3200" kern="0" spc="-20" dirty="0">
                <a:solidFill>
                  <a:srgbClr val="000000"/>
                </a:solidFill>
                <a:latin typeface="Times New Roman"/>
                <a:cs typeface="Times New Roman"/>
              </a:rPr>
              <a:t>работы</a:t>
            </a:r>
            <a:endParaRPr lang="ru-RU" sz="5400" dirty="0"/>
          </a:p>
        </p:txBody>
      </p:sp>
      <p:sp>
        <p:nvSpPr>
          <p:cNvPr id="4" name="object 2"/>
          <p:cNvSpPr txBox="1"/>
          <p:nvPr/>
        </p:nvSpPr>
        <p:spPr>
          <a:xfrm>
            <a:off x="928443" y="1115666"/>
            <a:ext cx="6182220" cy="5115503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30"/>
              </a:spcBef>
              <a:buClr>
                <a:srgbClr val="000000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800" spc="-5" dirty="0" err="1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EA5A0C"/>
                  </a:solidFill>
                </a:uFill>
                <a:latin typeface="Times New Roman"/>
                <a:cs typeface="Times New Roman"/>
                <a:hlinkClick r:id="rId2"/>
              </a:rPr>
              <a:t>Самодиагностика</a:t>
            </a:r>
            <a:r>
              <a:rPr sz="2800" spc="-15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EA5A0C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lang="ru-RU" sz="2800" spc="-65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EA5A0C"/>
                  </a:solidFill>
                </a:uFill>
                <a:latin typeface="Times New Roman"/>
                <a:cs typeface="Times New Roman"/>
              </a:rPr>
              <a:t>МБОУ СОШ №16 имени Ф.И. Кравченко села </a:t>
            </a:r>
            <a:r>
              <a:rPr lang="ru-RU" sz="2800" spc="-65" dirty="0" err="1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EA5A0C"/>
                  </a:solidFill>
                </a:uFill>
                <a:latin typeface="Times New Roman"/>
                <a:cs typeface="Times New Roman"/>
              </a:rPr>
              <a:t>Унароково</a:t>
            </a:r>
            <a:endParaRPr sz="28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Clr>
                <a:srgbClr val="000000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800" spc="-20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EA5A0C"/>
                  </a:solidFill>
                </a:uFill>
                <a:latin typeface="Times New Roman"/>
                <a:cs typeface="Times New Roman"/>
              </a:rPr>
              <a:t>Концепция</a:t>
            </a:r>
            <a:r>
              <a:rPr sz="2800" spc="-25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EA5A0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EA5A0C"/>
                  </a:solidFill>
                </a:uFill>
                <a:latin typeface="Times New Roman"/>
                <a:cs typeface="Times New Roman"/>
              </a:rPr>
              <a:t>развития</a:t>
            </a:r>
            <a:r>
              <a:rPr sz="2800" spc="15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EA5A0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EA5A0C"/>
                  </a:solidFill>
                </a:uFill>
                <a:latin typeface="Times New Roman"/>
                <a:cs typeface="Times New Roman"/>
              </a:rPr>
              <a:t>школы</a:t>
            </a:r>
            <a:endParaRPr sz="28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Clr>
                <a:srgbClr val="000000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800" spc="-5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EA5A0C"/>
                  </a:solidFill>
                </a:uFill>
                <a:latin typeface="Times New Roman"/>
                <a:cs typeface="Times New Roman"/>
              </a:rPr>
              <a:t>Среднесрочная программа</a:t>
            </a:r>
            <a:r>
              <a:rPr sz="2800" spc="-30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EA5A0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EA5A0C"/>
                  </a:solidFill>
                </a:uFill>
                <a:latin typeface="Times New Roman"/>
                <a:cs typeface="Times New Roman"/>
              </a:rPr>
              <a:t>развития</a:t>
            </a:r>
            <a:r>
              <a:rPr sz="2800" spc="25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EA5A0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EA5A0C"/>
                  </a:solidFill>
                </a:uFill>
                <a:latin typeface="Times New Roman"/>
                <a:cs typeface="Times New Roman"/>
              </a:rPr>
              <a:t>школы</a:t>
            </a:r>
            <a:endParaRPr sz="28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800" b="1" spc="-5" dirty="0">
                <a:latin typeface="Times New Roman"/>
                <a:cs typeface="Times New Roman"/>
              </a:rPr>
              <a:t>Программы </a:t>
            </a:r>
            <a:r>
              <a:rPr sz="2800" b="1" spc="-25" dirty="0">
                <a:latin typeface="Times New Roman"/>
                <a:cs typeface="Times New Roman"/>
              </a:rPr>
              <a:t>рискового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профиля:</a:t>
            </a:r>
            <a:endParaRPr sz="28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Font typeface="Wingdings"/>
              <a:buChar char=""/>
              <a:tabLst>
                <a:tab pos="241300" algn="l"/>
              </a:tabLst>
            </a:pPr>
            <a:r>
              <a:rPr sz="2400" i="1" spc="-10" dirty="0">
                <a:latin typeface="Times New Roman"/>
                <a:cs typeface="Times New Roman"/>
              </a:rPr>
              <a:t>"Недостаточная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предметная</a:t>
            </a:r>
            <a:r>
              <a:rPr sz="2400" i="1" spc="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и</a:t>
            </a:r>
            <a:r>
              <a:rPr sz="2400" i="1" spc="1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методическая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Times New Roman"/>
                <a:cs typeface="Times New Roman"/>
              </a:rPr>
              <a:t>компетентность</a:t>
            </a:r>
            <a:r>
              <a:rPr sz="2400" i="1" spc="1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педагогов"</a:t>
            </a:r>
            <a:endParaRPr sz="2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Font typeface="Wingdings"/>
              <a:buChar char=""/>
              <a:tabLst>
                <a:tab pos="241300" algn="l"/>
              </a:tabLst>
            </a:pPr>
            <a:r>
              <a:rPr sz="2400" i="1" spc="-15" dirty="0" smtClean="0">
                <a:latin typeface="Times New Roman"/>
                <a:cs typeface="Times New Roman"/>
              </a:rPr>
              <a:t>"</a:t>
            </a:r>
            <a:r>
              <a:rPr lang="ru-RU" sz="2400" i="1" spc="-15" dirty="0" smtClean="0">
                <a:latin typeface="Times New Roman"/>
                <a:cs typeface="Times New Roman"/>
              </a:rPr>
              <a:t>Риски низкой адаптивности учебного процесса»</a:t>
            </a: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Font typeface="Wingdings"/>
              <a:buChar char=""/>
              <a:tabLst>
                <a:tab pos="241300" algn="l"/>
              </a:tabLst>
            </a:pPr>
            <a:r>
              <a:rPr sz="2400" i="1" spc="-5" dirty="0" smtClean="0">
                <a:latin typeface="Times New Roman"/>
                <a:cs typeface="Times New Roman"/>
              </a:rPr>
              <a:t>"</a:t>
            </a:r>
            <a:r>
              <a:rPr sz="2400" i="1" spc="-5" dirty="0" err="1" smtClean="0">
                <a:latin typeface="Times New Roman"/>
                <a:cs typeface="Times New Roman"/>
              </a:rPr>
              <a:t>Низкий</a:t>
            </a:r>
            <a:r>
              <a:rPr sz="2400" i="1" spc="-40" dirty="0" smtClean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уровень</a:t>
            </a:r>
            <a:r>
              <a:rPr sz="2400" i="1" spc="1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вовлеченности</a:t>
            </a:r>
            <a:r>
              <a:rPr sz="2400" i="1" spc="1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родителей»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027" name="Picture 3" descr="C:\Users\Пользователь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410" y="1168750"/>
            <a:ext cx="4828628" cy="500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88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6497" y="1962403"/>
            <a:ext cx="1612264" cy="3852418"/>
          </a:xfrm>
          <a:prstGeom prst="rect">
            <a:avLst/>
          </a:prstGeom>
        </p:spPr>
      </p:pic>
      <p:grpSp>
        <p:nvGrpSpPr>
          <p:cNvPr id="4" name="object 7"/>
          <p:cNvGrpSpPr/>
          <p:nvPr/>
        </p:nvGrpSpPr>
        <p:grpSpPr>
          <a:xfrm>
            <a:off x="5257968" y="1962911"/>
            <a:ext cx="3095625" cy="3852545"/>
            <a:chOff x="5545835" y="1734311"/>
            <a:chExt cx="3095625" cy="3852545"/>
          </a:xfrm>
        </p:grpSpPr>
        <p:pic>
          <p:nvPicPr>
            <p:cNvPr id="5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5835" y="1962911"/>
              <a:ext cx="1298320" cy="1298321"/>
            </a:xfrm>
            <a:prstGeom prst="rect">
              <a:avLst/>
            </a:prstGeom>
          </p:spPr>
        </p:pic>
        <p:pic>
          <p:nvPicPr>
            <p:cNvPr id="6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7163" y="1734311"/>
              <a:ext cx="1613788" cy="385241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2700" lvl="0" algn="ctr">
              <a:lnSpc>
                <a:spcPct val="100000"/>
              </a:lnSpc>
              <a:spcBef>
                <a:spcPts val="105"/>
              </a:spcBef>
            </a:pPr>
            <a:r>
              <a:rPr lang="ru-RU" sz="28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ru-RU" sz="28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sz="2800" kern="0" dirty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ru-RU" sz="2800" kern="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sz="28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Программа</a:t>
            </a:r>
            <a:r>
              <a:rPr lang="ru-RU" sz="2800" kern="0" spc="-4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800" kern="0" spc="-10" dirty="0" err="1">
                <a:solidFill>
                  <a:srgbClr val="000000"/>
                </a:solidFill>
                <a:latin typeface="Times New Roman"/>
                <a:cs typeface="Times New Roman"/>
              </a:rPr>
              <a:t>антирисковых</a:t>
            </a:r>
            <a:r>
              <a:rPr lang="ru-RU" sz="2800" kern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  <a:cs typeface="Times New Roman"/>
              </a:rPr>
              <a:t>мер</a:t>
            </a:r>
            <a:r>
              <a:rPr lang="ru-RU" sz="2800" kern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lang="ru-RU" sz="2800" kern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800" kern="0" spc="-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направлению </a:t>
            </a:r>
            <a:r>
              <a:rPr lang="ru-RU" sz="2800" spc="-10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«Недостаточная</a:t>
            </a:r>
            <a:r>
              <a:rPr lang="ru-RU" sz="2800" spc="-25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ru-RU" sz="2800" spc="-10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предметная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и</a:t>
            </a:r>
            <a:r>
              <a:rPr lang="ru-RU" sz="2800" spc="5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ru-RU" sz="2800" spc="-10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методическая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ru-RU" sz="2800" spc="-10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компетентность</a:t>
            </a:r>
            <a:r>
              <a:rPr lang="ru-RU" sz="2800" spc="10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ru-RU" sz="2800" spc="-5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педагогических</a:t>
            </a:r>
            <a:r>
              <a:rPr lang="ru-RU" sz="2800" spc="-30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ru-RU" sz="2800" spc="-15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работников»</a:t>
            </a:r>
            <a:r>
              <a:rPr lang="ru-RU" sz="2800" b="0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2800" b="0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</a:br>
            <a:endParaRPr lang="ru-RU" sz="5400" dirty="0"/>
          </a:p>
        </p:txBody>
      </p:sp>
      <p:grpSp>
        <p:nvGrpSpPr>
          <p:cNvPr id="10" name="object 11"/>
          <p:cNvGrpSpPr/>
          <p:nvPr/>
        </p:nvGrpSpPr>
        <p:grpSpPr>
          <a:xfrm>
            <a:off x="6905237" y="1962403"/>
            <a:ext cx="3108960" cy="3852545"/>
            <a:chOff x="7185659" y="1734311"/>
            <a:chExt cx="3108960" cy="3852545"/>
          </a:xfrm>
        </p:grpSpPr>
        <p:pic>
          <p:nvPicPr>
            <p:cNvPr id="11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85659" y="1962911"/>
              <a:ext cx="1296797" cy="1298321"/>
            </a:xfrm>
            <a:prstGeom prst="rect">
              <a:avLst/>
            </a:prstGeom>
          </p:spPr>
        </p:pic>
        <p:pic>
          <p:nvPicPr>
            <p:cNvPr id="12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82227" y="1734311"/>
              <a:ext cx="1612264" cy="3852418"/>
            </a:xfrm>
            <a:prstGeom prst="rect">
              <a:avLst/>
            </a:prstGeom>
          </p:spPr>
        </p:pic>
      </p:grpSp>
      <p:grpSp>
        <p:nvGrpSpPr>
          <p:cNvPr id="7" name="object 15"/>
          <p:cNvGrpSpPr/>
          <p:nvPr/>
        </p:nvGrpSpPr>
        <p:grpSpPr>
          <a:xfrm>
            <a:off x="8620058" y="1962911"/>
            <a:ext cx="3093720" cy="3852545"/>
            <a:chOff x="8823959" y="1734311"/>
            <a:chExt cx="3093720" cy="3852545"/>
          </a:xfrm>
        </p:grpSpPr>
        <p:pic>
          <p:nvPicPr>
            <p:cNvPr id="8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3959" y="1962911"/>
              <a:ext cx="1298321" cy="1298321"/>
            </a:xfrm>
            <a:prstGeom prst="rect">
              <a:avLst/>
            </a:prstGeom>
          </p:spPr>
        </p:pic>
        <p:pic>
          <p:nvPicPr>
            <p:cNvPr id="9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05287" y="1734311"/>
              <a:ext cx="1612264" cy="3852418"/>
            </a:xfrm>
            <a:prstGeom prst="rect">
              <a:avLst/>
            </a:prstGeom>
          </p:spPr>
        </p:pic>
      </p:grpSp>
      <p:sp>
        <p:nvSpPr>
          <p:cNvPr id="15" name="object 6"/>
          <p:cNvSpPr txBox="1"/>
          <p:nvPr/>
        </p:nvSpPr>
        <p:spPr>
          <a:xfrm>
            <a:off x="5170636" y="3553331"/>
            <a:ext cx="1403985" cy="187102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0" marR="31750" indent="-85725" algn="ctr">
              <a:lnSpc>
                <a:spcPts val="1140"/>
              </a:lnSpc>
              <a:spcBef>
                <a:spcPts val="290"/>
              </a:spcBef>
            </a:pPr>
            <a:r>
              <a:rPr lang="ru-RU" sz="1200" spc="-5" dirty="0" smtClean="0">
                <a:latin typeface="Times New Roman"/>
                <a:cs typeface="Times New Roman"/>
              </a:rPr>
              <a:t>Содействовать </a:t>
            </a:r>
            <a:r>
              <a:rPr lang="ru-RU" sz="1200" spc="-5" dirty="0">
                <a:latin typeface="Times New Roman"/>
                <a:cs typeface="Times New Roman"/>
              </a:rPr>
              <a:t>созданию системы непрерывного профессионального развития и роста профессиональной компетентности педагогических кадров, обеспечивающих повышение качества образования.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6" name="object 10"/>
          <p:cNvSpPr txBox="1"/>
          <p:nvPr/>
        </p:nvSpPr>
        <p:spPr>
          <a:xfrm>
            <a:off x="6921492" y="3808759"/>
            <a:ext cx="1264285" cy="121539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indent="635" algn="ctr">
              <a:lnSpc>
                <a:spcPct val="86400"/>
              </a:lnSpc>
              <a:spcBef>
                <a:spcPts val="280"/>
              </a:spcBef>
            </a:pPr>
            <a:r>
              <a:rPr sz="1100" dirty="0">
                <a:latin typeface="Times New Roman"/>
                <a:cs typeface="Times New Roman"/>
              </a:rPr>
              <a:t>организовать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</a:t>
            </a:r>
            <a:r>
              <a:rPr sz="1100" dirty="0">
                <a:latin typeface="Times New Roman"/>
                <a:cs typeface="Times New Roman"/>
              </a:rPr>
              <a:t>ро</a:t>
            </a:r>
            <a:r>
              <a:rPr sz="1100" spc="-5" dirty="0">
                <a:latin typeface="Times New Roman"/>
                <a:cs typeface="Times New Roman"/>
              </a:rPr>
              <a:t>х</a:t>
            </a:r>
            <a:r>
              <a:rPr sz="1100" dirty="0">
                <a:latin typeface="Times New Roman"/>
                <a:cs typeface="Times New Roman"/>
              </a:rPr>
              <a:t>ожде</a:t>
            </a:r>
            <a:r>
              <a:rPr sz="1100" spc="-5" dirty="0">
                <a:latin typeface="Times New Roman"/>
                <a:cs typeface="Times New Roman"/>
              </a:rPr>
              <a:t>ни</a:t>
            </a:r>
            <a:r>
              <a:rPr sz="1100" dirty="0">
                <a:latin typeface="Times New Roman"/>
                <a:cs typeface="Times New Roman"/>
              </a:rPr>
              <a:t>я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к</a:t>
            </a:r>
            <a:r>
              <a:rPr sz="1100" spc="-15" dirty="0">
                <a:latin typeface="Times New Roman"/>
                <a:cs typeface="Times New Roman"/>
              </a:rPr>
              <a:t>у</a:t>
            </a:r>
            <a:r>
              <a:rPr sz="1100" dirty="0">
                <a:latin typeface="Times New Roman"/>
                <a:cs typeface="Times New Roman"/>
              </a:rPr>
              <a:t>рсов  </a:t>
            </a:r>
            <a:r>
              <a:rPr sz="1100" spc="-5" dirty="0">
                <a:latin typeface="Times New Roman"/>
                <a:cs typeface="Times New Roman"/>
              </a:rPr>
              <a:t>повышения</a:t>
            </a:r>
            <a:endParaRPr sz="1100" dirty="0">
              <a:latin typeface="Times New Roman"/>
              <a:cs typeface="Times New Roman"/>
            </a:endParaRPr>
          </a:p>
          <a:p>
            <a:pPr marL="68580" marR="61594" indent="-1270" algn="ctr">
              <a:lnSpc>
                <a:spcPct val="85900"/>
              </a:lnSpc>
              <a:spcBef>
                <a:spcPts val="10"/>
              </a:spcBef>
            </a:pPr>
            <a:r>
              <a:rPr sz="1100" spc="-5" dirty="0">
                <a:latin typeface="Times New Roman"/>
                <a:cs typeface="Times New Roman"/>
              </a:rPr>
              <a:t>квалификации по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в</a:t>
            </a:r>
            <a:r>
              <a:rPr sz="1100" dirty="0">
                <a:latin typeface="Times New Roman"/>
                <a:cs typeface="Times New Roman"/>
              </a:rPr>
              <a:t>опросам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раз</a:t>
            </a:r>
            <a:r>
              <a:rPr sz="1100" spc="-10" dirty="0">
                <a:latin typeface="Times New Roman"/>
                <a:cs typeface="Times New Roman"/>
              </a:rPr>
              <a:t>в</a:t>
            </a:r>
            <a:r>
              <a:rPr sz="1100" spc="-5" dirty="0">
                <a:latin typeface="Times New Roman"/>
                <a:cs typeface="Times New Roman"/>
              </a:rPr>
              <a:t>и</a:t>
            </a:r>
            <a:r>
              <a:rPr sz="1100" spc="-10" dirty="0">
                <a:latin typeface="Times New Roman"/>
                <a:cs typeface="Times New Roman"/>
              </a:rPr>
              <a:t>т</a:t>
            </a:r>
            <a:r>
              <a:rPr sz="1100" spc="-5" dirty="0">
                <a:latin typeface="Times New Roman"/>
                <a:cs typeface="Times New Roman"/>
              </a:rPr>
              <a:t>ия  предметной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и</a:t>
            </a:r>
          </a:p>
          <a:p>
            <a:pPr marL="635" algn="ctr">
              <a:lnSpc>
                <a:spcPts val="1085"/>
              </a:lnSpc>
            </a:pPr>
            <a:r>
              <a:rPr sz="1100" dirty="0">
                <a:latin typeface="Times New Roman"/>
                <a:cs typeface="Times New Roman"/>
              </a:rPr>
              <a:t>методической</a:t>
            </a:r>
          </a:p>
          <a:p>
            <a:pPr algn="ctr">
              <a:lnSpc>
                <a:spcPts val="1265"/>
              </a:lnSpc>
            </a:pPr>
            <a:r>
              <a:rPr sz="1100" spc="-5" dirty="0">
                <a:latin typeface="Times New Roman"/>
                <a:cs typeface="Times New Roman"/>
              </a:rPr>
              <a:t>компетентности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7" name="object 14"/>
          <p:cNvSpPr txBox="1"/>
          <p:nvPr/>
        </p:nvSpPr>
        <p:spPr>
          <a:xfrm>
            <a:off x="8482449" y="3881149"/>
            <a:ext cx="1450975" cy="1070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3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организовать</a:t>
            </a:r>
          </a:p>
          <a:p>
            <a:pPr marL="12700" marR="5080" algn="ctr">
              <a:lnSpc>
                <a:spcPct val="86100"/>
              </a:lnSpc>
              <a:spcBef>
                <a:spcPts val="95"/>
              </a:spcBef>
            </a:pPr>
            <a:r>
              <a:rPr sz="1100" spc="-5" dirty="0">
                <a:latin typeface="Times New Roman"/>
                <a:cs typeface="Times New Roman"/>
              </a:rPr>
              <a:t>мероприятия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обмену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опытом, в том </a:t>
            </a:r>
            <a:r>
              <a:rPr sz="1100" spc="-5" dirty="0">
                <a:latin typeface="Times New Roman"/>
                <a:cs typeface="Times New Roman"/>
              </a:rPr>
              <a:t>числе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взаимопосещения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уроков </a:t>
            </a:r>
            <a:r>
              <a:rPr sz="1100" dirty="0">
                <a:latin typeface="Times New Roman"/>
                <a:cs typeface="Times New Roman"/>
              </a:rPr>
              <a:t>с </a:t>
            </a:r>
            <a:r>
              <a:rPr sz="1100" spc="-5" dirty="0">
                <a:latin typeface="Times New Roman"/>
                <a:cs typeface="Times New Roman"/>
              </a:rPr>
              <a:t>последующим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самоанализом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и</a:t>
            </a:r>
          </a:p>
          <a:p>
            <a:pPr algn="ctr">
              <a:lnSpc>
                <a:spcPts val="1210"/>
              </a:lnSpc>
            </a:pPr>
            <a:r>
              <a:rPr sz="1100" dirty="0">
                <a:latin typeface="Times New Roman"/>
                <a:cs typeface="Times New Roman"/>
              </a:rPr>
              <a:t>анализом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240654" y="3808759"/>
            <a:ext cx="1394460" cy="136017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algn="ctr">
              <a:lnSpc>
                <a:spcPts val="1140"/>
              </a:lnSpc>
              <a:spcBef>
                <a:spcPts val="290"/>
              </a:spcBef>
            </a:pPr>
            <a:r>
              <a:rPr sz="1100" spc="-5" dirty="0">
                <a:latin typeface="Times New Roman"/>
                <a:cs typeface="Times New Roman"/>
              </a:rPr>
              <a:t>активизировать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работу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педагогами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</a:t>
            </a:r>
            <a:endParaRPr sz="1100" dirty="0">
              <a:latin typeface="Times New Roman"/>
              <a:cs typeface="Times New Roman"/>
            </a:endParaRPr>
          </a:p>
          <a:p>
            <a:pPr algn="ctr">
              <a:lnSpc>
                <a:spcPts val="1040"/>
              </a:lnSpc>
            </a:pPr>
            <a:r>
              <a:rPr sz="1100" spc="-5" dirty="0">
                <a:latin typeface="Times New Roman"/>
                <a:cs typeface="Times New Roman"/>
              </a:rPr>
              <a:t>повышению</a:t>
            </a:r>
            <a:endParaRPr sz="1100" dirty="0">
              <a:latin typeface="Times New Roman"/>
              <a:cs typeface="Times New Roman"/>
            </a:endParaRPr>
          </a:p>
          <a:p>
            <a:pPr marL="254635" marR="250190" indent="22860" algn="just">
              <a:lnSpc>
                <a:spcPct val="86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</a:rPr>
              <a:t>методических </a:t>
            </a:r>
            <a:r>
              <a:rPr sz="1100" spc="-2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компетенций,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исп</a:t>
            </a:r>
            <a:r>
              <a:rPr sz="1100" dirty="0">
                <a:latin typeface="Times New Roman"/>
                <a:cs typeface="Times New Roman"/>
              </a:rPr>
              <a:t>ользо</a:t>
            </a:r>
            <a:r>
              <a:rPr sz="1100" spc="-10" dirty="0">
                <a:latin typeface="Times New Roman"/>
                <a:cs typeface="Times New Roman"/>
              </a:rPr>
              <a:t>в</a:t>
            </a:r>
            <a:r>
              <a:rPr sz="1100" dirty="0">
                <a:latin typeface="Times New Roman"/>
                <a:cs typeface="Times New Roman"/>
              </a:rPr>
              <a:t>ан</a:t>
            </a:r>
            <a:r>
              <a:rPr sz="1100" spc="-5" dirty="0">
                <a:latin typeface="Times New Roman"/>
                <a:cs typeface="Times New Roman"/>
              </a:rPr>
              <a:t>и</a:t>
            </a:r>
            <a:r>
              <a:rPr sz="1100" dirty="0">
                <a:latin typeface="Times New Roman"/>
                <a:cs typeface="Times New Roman"/>
              </a:rPr>
              <a:t>е</a:t>
            </a:r>
          </a:p>
          <a:p>
            <a:pPr marL="32384" marR="28575" algn="ctr">
              <a:lnSpc>
                <a:spcPts val="1140"/>
              </a:lnSpc>
              <a:spcBef>
                <a:spcPts val="10"/>
              </a:spcBef>
            </a:pPr>
            <a:r>
              <a:rPr sz="1100" spc="-5" dirty="0">
                <a:latin typeface="Times New Roman"/>
                <a:cs typeface="Times New Roman"/>
              </a:rPr>
              <a:t>эффективных практик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совместной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работы</a:t>
            </a:r>
          </a:p>
          <a:p>
            <a:pPr algn="ctr">
              <a:lnSpc>
                <a:spcPts val="1205"/>
              </a:lnSpc>
            </a:pPr>
            <a:r>
              <a:rPr sz="1100" spc="-5" dirty="0">
                <a:latin typeface="Times New Roman"/>
                <a:cs typeface="Times New Roman"/>
              </a:rPr>
              <a:t>учителей</a:t>
            </a:r>
            <a:endParaRPr sz="1100" dirty="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539861" y="2191511"/>
            <a:ext cx="6112636" cy="3895713"/>
            <a:chOff x="5647944" y="1962911"/>
            <a:chExt cx="6112636" cy="3895713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62259" y="1962911"/>
              <a:ext cx="1298321" cy="129832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47944" y="5261343"/>
              <a:ext cx="6012053" cy="597281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/>
        </p:nvSpPr>
        <p:spPr>
          <a:xfrm>
            <a:off x="7683819" y="5603917"/>
            <a:ext cx="1435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latin typeface="Times New Roman"/>
                <a:cs typeface="Times New Roman"/>
              </a:rPr>
              <a:t>З</a:t>
            </a:r>
            <a:r>
              <a:rPr lang="ru-RU" b="1" spc="-2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А</a:t>
            </a:r>
            <a:r>
              <a:rPr lang="ru-RU" b="1" spc="-2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Д</a:t>
            </a:r>
            <a:r>
              <a:rPr lang="ru-RU" b="1" spc="-1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А</a:t>
            </a:r>
            <a:r>
              <a:rPr lang="ru-RU" b="1" spc="-1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Ч</a:t>
            </a:r>
            <a:r>
              <a:rPr lang="ru-RU" b="1" spc="-3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И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23" name="object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9646" y="2033922"/>
            <a:ext cx="4527259" cy="44754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354" y="1952974"/>
            <a:ext cx="3997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Диагностика с использованием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гугл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-формы (цель: определение ключевых точек работы педагогов (максимум – 100 баллов)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22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ts val="2160"/>
              </a:lnSpc>
              <a:spcBef>
                <a:spcPts val="105"/>
              </a:spcBef>
            </a:pPr>
            <a:r>
              <a:rPr lang="ru-RU" sz="2800" kern="0" dirty="0">
                <a:solidFill>
                  <a:srgbClr val="000000"/>
                </a:solidFill>
                <a:latin typeface="Times New Roman"/>
                <a:cs typeface="Times New Roman"/>
              </a:rPr>
              <a:t>Участие</a:t>
            </a:r>
            <a:r>
              <a:rPr lang="ru-RU" sz="2800" kern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lang="ru-RU" sz="2800" kern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800" kern="0" spc="-10" dirty="0">
                <a:solidFill>
                  <a:srgbClr val="000000"/>
                </a:solidFill>
                <a:latin typeface="Times New Roman"/>
                <a:cs typeface="Times New Roman"/>
              </a:rPr>
              <a:t>диагностике компетенций</a:t>
            </a:r>
            <a:r>
              <a:rPr lang="ru-RU" sz="2800" kern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800" kern="0" spc="-20" dirty="0">
                <a:solidFill>
                  <a:srgbClr val="000000"/>
                </a:solidFill>
                <a:latin typeface="Times New Roman"/>
                <a:cs typeface="Times New Roman"/>
              </a:rPr>
              <a:t>педагогов</a:t>
            </a:r>
            <a:r>
              <a:rPr lang="ru-RU" sz="2800" kern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800" kern="0" dirty="0" err="1">
                <a:solidFill>
                  <a:srgbClr val="000000"/>
                </a:solidFill>
                <a:latin typeface="Times New Roman"/>
                <a:cs typeface="Times New Roman"/>
              </a:rPr>
              <a:t>Интенсив</a:t>
            </a:r>
            <a:r>
              <a:rPr lang="ru-RU" sz="2800" kern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  <a:cs typeface="Times New Roman"/>
              </a:rPr>
              <a:t>«Я</a:t>
            </a:r>
            <a:r>
              <a:rPr lang="ru-RU" sz="2800" kern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  <a:cs typeface="Times New Roman"/>
              </a:rPr>
              <a:t>Учитель 3.0»</a:t>
            </a:r>
            <a:r>
              <a:rPr lang="ru-RU" sz="2800" kern="0" dirty="0">
                <a:solidFill>
                  <a:srgbClr val="921809"/>
                </a:solidFill>
                <a:latin typeface="Times New Roman"/>
                <a:cs typeface="Times New Roman"/>
              </a:rPr>
              <a:t/>
            </a:r>
            <a:br>
              <a:rPr lang="ru-RU" sz="2800" kern="0" dirty="0">
                <a:solidFill>
                  <a:srgbClr val="921809"/>
                </a:solidFill>
                <a:latin typeface="Times New Roman"/>
                <a:cs typeface="Times New Roman"/>
              </a:rPr>
            </a:br>
            <a:r>
              <a:rPr lang="ru-RU" sz="2800" b="0" i="1" kern="0" spc="-10" dirty="0">
                <a:solidFill>
                  <a:srgbClr val="000000"/>
                </a:solidFill>
                <a:latin typeface="Times New Roman"/>
                <a:cs typeface="Times New Roman"/>
              </a:rPr>
              <a:t>(март-апрель</a:t>
            </a:r>
            <a:r>
              <a:rPr lang="ru-RU" sz="2800" b="0" i="1" kern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800" b="0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2022</a:t>
            </a:r>
            <a:r>
              <a:rPr lang="ru-RU" sz="2800" b="0" i="1" kern="0" spc="-3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800" b="0" i="1" kern="0" spc="-10" dirty="0">
                <a:solidFill>
                  <a:srgbClr val="000000"/>
                </a:solidFill>
                <a:latin typeface="Times New Roman"/>
                <a:cs typeface="Times New Roman"/>
              </a:rPr>
              <a:t>г.)</a:t>
            </a:r>
            <a:endParaRPr lang="ru-RU" sz="54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12640605"/>
              </p:ext>
            </p:extLst>
          </p:nvPr>
        </p:nvGraphicFramePr>
        <p:xfrm>
          <a:off x="967563" y="1488558"/>
          <a:ext cx="4639340" cy="276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27380806"/>
              </p:ext>
            </p:extLst>
          </p:nvPr>
        </p:nvGraphicFramePr>
        <p:xfrm>
          <a:off x="6188148" y="1594883"/>
          <a:ext cx="5011479" cy="2966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00185217"/>
              </p:ext>
            </p:extLst>
          </p:nvPr>
        </p:nvGraphicFramePr>
        <p:xfrm>
          <a:off x="1589530" y="3976576"/>
          <a:ext cx="646112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5906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599" y="15085"/>
            <a:ext cx="10515600" cy="886159"/>
          </a:xfrm>
        </p:spPr>
        <p:txBody>
          <a:bodyPr>
            <a:normAutofit/>
          </a:bodyPr>
          <a:lstStyle/>
          <a:p>
            <a:pPr algn="ctr"/>
            <a:r>
              <a:rPr lang="ru-RU" sz="3200" kern="0" spc="-15" dirty="0">
                <a:solidFill>
                  <a:srgbClr val="000000"/>
                </a:solidFill>
                <a:latin typeface="Times New Roman"/>
                <a:cs typeface="Times New Roman"/>
              </a:rPr>
              <a:t>Совершенствование</a:t>
            </a:r>
            <a:r>
              <a:rPr lang="ru-RU" sz="3200" kern="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3200" kern="0" spc="-5" dirty="0">
                <a:solidFill>
                  <a:srgbClr val="000000"/>
                </a:solidFill>
                <a:latin typeface="Times New Roman"/>
                <a:cs typeface="Times New Roman"/>
              </a:rPr>
              <a:t>профессиональных</a:t>
            </a:r>
            <a:r>
              <a:rPr lang="ru-RU" sz="3200" kern="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3200" kern="0" spc="-15" dirty="0">
                <a:solidFill>
                  <a:srgbClr val="000000"/>
                </a:solidFill>
                <a:latin typeface="Times New Roman"/>
                <a:cs typeface="Times New Roman"/>
              </a:rPr>
              <a:t>компетенций</a:t>
            </a:r>
            <a:endParaRPr lang="ru-RU" sz="5400" dirty="0"/>
          </a:p>
        </p:txBody>
      </p:sp>
      <p:pic>
        <p:nvPicPr>
          <p:cNvPr id="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8587" y="901244"/>
            <a:ext cx="3288665" cy="3072257"/>
          </a:xfrm>
          <a:prstGeom prst="rect">
            <a:avLst/>
          </a:prstGeom>
        </p:spPr>
      </p:pic>
      <p:grpSp>
        <p:nvGrpSpPr>
          <p:cNvPr id="5" name="object 8"/>
          <p:cNvGrpSpPr/>
          <p:nvPr/>
        </p:nvGrpSpPr>
        <p:grpSpPr>
          <a:xfrm>
            <a:off x="820782" y="1091496"/>
            <a:ext cx="10815609" cy="4622305"/>
            <a:chOff x="0" y="621791"/>
            <a:chExt cx="11338433" cy="6088203"/>
          </a:xfrm>
        </p:grpSpPr>
        <p:pic>
          <p:nvPicPr>
            <p:cNvPr id="6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6256" y="3017469"/>
              <a:ext cx="2432177" cy="3692525"/>
            </a:xfrm>
            <a:prstGeom prst="rect">
              <a:avLst/>
            </a:prstGeom>
          </p:spPr>
        </p:pic>
        <p:pic>
          <p:nvPicPr>
            <p:cNvPr id="7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7259" y="2285999"/>
              <a:ext cx="1225143" cy="1761617"/>
            </a:xfrm>
            <a:prstGeom prst="rect">
              <a:avLst/>
            </a:prstGeom>
          </p:spPr>
        </p:pic>
        <p:pic>
          <p:nvPicPr>
            <p:cNvPr id="8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5435" y="876300"/>
              <a:ext cx="760323" cy="1426337"/>
            </a:xfrm>
            <a:prstGeom prst="rect">
              <a:avLst/>
            </a:prstGeom>
          </p:spPr>
        </p:pic>
        <p:pic>
          <p:nvPicPr>
            <p:cNvPr id="9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21791"/>
              <a:ext cx="5001895" cy="3540252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707" y="3032228"/>
            <a:ext cx="3017838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object 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51538" y="3452850"/>
            <a:ext cx="3494521" cy="34051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096971" y="1884097"/>
            <a:ext cx="1941147" cy="1045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marR="5080" indent="-32384" algn="ctr">
              <a:lnSpc>
                <a:spcPct val="86300"/>
              </a:lnSpc>
              <a:spcBef>
                <a:spcPts val="359"/>
              </a:spcBef>
            </a:pPr>
            <a:r>
              <a:rPr lang="ru-RU" spc="-10" dirty="0">
                <a:latin typeface="Times New Roman"/>
                <a:cs typeface="Times New Roman"/>
              </a:rPr>
              <a:t>Пл</a:t>
            </a:r>
            <a:r>
              <a:rPr lang="ru-RU" spc="-15" dirty="0">
                <a:latin typeface="Times New Roman"/>
                <a:cs typeface="Times New Roman"/>
              </a:rPr>
              <a:t>а</a:t>
            </a:r>
            <a:r>
              <a:rPr lang="ru-RU" spc="-10" dirty="0">
                <a:latin typeface="Times New Roman"/>
                <a:cs typeface="Times New Roman"/>
              </a:rPr>
              <a:t>нир</a:t>
            </a:r>
            <a:r>
              <a:rPr lang="ru-RU" dirty="0">
                <a:latin typeface="Times New Roman"/>
                <a:cs typeface="Times New Roman"/>
              </a:rPr>
              <a:t>о</a:t>
            </a:r>
            <a:r>
              <a:rPr lang="ru-RU" spc="-30" dirty="0">
                <a:latin typeface="Times New Roman"/>
                <a:cs typeface="Times New Roman"/>
              </a:rPr>
              <a:t>в</a:t>
            </a:r>
            <a:r>
              <a:rPr lang="ru-RU" spc="-5" dirty="0">
                <a:latin typeface="Times New Roman"/>
                <a:cs typeface="Times New Roman"/>
              </a:rPr>
              <a:t>ание  </a:t>
            </a:r>
            <a:r>
              <a:rPr lang="ru-RU" spc="-10" dirty="0">
                <a:latin typeface="Times New Roman"/>
                <a:cs typeface="Times New Roman"/>
              </a:rPr>
              <a:t>курсов </a:t>
            </a:r>
            <a:r>
              <a:rPr lang="ru-RU" spc="-5" dirty="0">
                <a:latin typeface="Times New Roman"/>
                <a:cs typeface="Times New Roman"/>
              </a:rPr>
              <a:t>ПК </a:t>
            </a:r>
            <a:r>
              <a:rPr lang="ru-RU" spc="-10" dirty="0">
                <a:latin typeface="Times New Roman"/>
                <a:cs typeface="Times New Roman"/>
              </a:rPr>
              <a:t>по </a:t>
            </a:r>
            <a:r>
              <a:rPr lang="ru-RU" spc="-38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выявленным 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дефицитам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10392" y="3704716"/>
            <a:ext cx="194114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ctr">
              <a:lnSpc>
                <a:spcPts val="1440"/>
              </a:lnSpc>
              <a:spcBef>
                <a:spcPts val="350"/>
              </a:spcBef>
            </a:pPr>
            <a:r>
              <a:rPr lang="ru-RU" spc="-5" dirty="0">
                <a:latin typeface="Times New Roman"/>
                <a:cs typeface="Times New Roman"/>
              </a:rPr>
              <a:t>Процедура</a:t>
            </a:r>
            <a:r>
              <a:rPr lang="ru-RU" spc="-8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оценки </a:t>
            </a:r>
            <a:r>
              <a:rPr lang="ru-RU" spc="-3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предметных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</a:p>
          <a:p>
            <a:pPr marL="4445" algn="ctr">
              <a:lnSpc>
                <a:spcPts val="1330"/>
              </a:lnSpc>
            </a:pPr>
            <a:r>
              <a:rPr lang="ru-RU" dirty="0">
                <a:latin typeface="Times New Roman"/>
                <a:cs typeface="Times New Roman"/>
              </a:rPr>
              <a:t>методических</a:t>
            </a:r>
          </a:p>
          <a:p>
            <a:pPr marL="224154" marR="213360" algn="ctr">
              <a:lnSpc>
                <a:spcPts val="1450"/>
              </a:lnSpc>
              <a:spcBef>
                <a:spcPts val="130"/>
              </a:spcBef>
            </a:pPr>
            <a:r>
              <a:rPr lang="ru-RU" spc="-70" dirty="0">
                <a:latin typeface="Times New Roman"/>
                <a:cs typeface="Times New Roman"/>
              </a:rPr>
              <a:t>к</a:t>
            </a:r>
            <a:r>
              <a:rPr lang="ru-RU" spc="-20" dirty="0">
                <a:latin typeface="Times New Roman"/>
                <a:cs typeface="Times New Roman"/>
              </a:rPr>
              <a:t>о</a:t>
            </a:r>
            <a:r>
              <a:rPr lang="ru-RU" dirty="0">
                <a:latin typeface="Times New Roman"/>
                <a:cs typeface="Times New Roman"/>
              </a:rPr>
              <a:t>мпетен</a:t>
            </a:r>
            <a:r>
              <a:rPr lang="ru-RU" spc="5" dirty="0">
                <a:latin typeface="Times New Roman"/>
                <a:cs typeface="Times New Roman"/>
              </a:rPr>
              <a:t>ц</a:t>
            </a:r>
            <a:r>
              <a:rPr lang="ru-RU" spc="-10" dirty="0">
                <a:latin typeface="Times New Roman"/>
                <a:cs typeface="Times New Roman"/>
              </a:rPr>
              <a:t>и</a:t>
            </a:r>
            <a:r>
              <a:rPr lang="ru-RU" dirty="0">
                <a:latin typeface="Times New Roman"/>
                <a:cs typeface="Times New Roman"/>
              </a:rPr>
              <a:t>й  </a:t>
            </a:r>
            <a:r>
              <a:rPr lang="ru-RU" spc="-5" dirty="0">
                <a:latin typeface="Times New Roman"/>
                <a:cs typeface="Times New Roman"/>
              </a:rPr>
              <a:t>учителей</a:t>
            </a:r>
            <a:endParaRPr lang="ru-RU" dirty="0">
              <a:latin typeface="Times New Roman"/>
              <a:cs typeface="Times New Roman"/>
            </a:endParaRPr>
          </a:p>
          <a:p>
            <a:pPr marL="2540" algn="ctr">
              <a:lnSpc>
                <a:spcPts val="1430"/>
              </a:lnSpc>
            </a:pPr>
            <a:r>
              <a:rPr lang="ru-RU" dirty="0">
                <a:latin typeface="Times New Roman"/>
                <a:cs typeface="Times New Roman"/>
              </a:rPr>
              <a:t>(</a:t>
            </a:r>
            <a:r>
              <a:rPr lang="ru-RU" dirty="0" smtClean="0">
                <a:latin typeface="Times New Roman"/>
                <a:cs typeface="Times New Roman"/>
              </a:rPr>
              <a:t>обществознание, русский язык)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67389" y="4970759"/>
            <a:ext cx="186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20" dirty="0" smtClean="0">
                <a:latin typeface="Times New Roman"/>
                <a:cs typeface="Times New Roman"/>
              </a:rPr>
              <a:t>Командные КПК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3949160"/>
            <a:ext cx="5078742" cy="125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ctr">
              <a:lnSpc>
                <a:spcPct val="150000"/>
              </a:lnSpc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EA5A0C"/>
                  </a:solidFill>
                </a:uFill>
                <a:latin typeface="Times New Roman" pitchFamily="18" charset="0"/>
                <a:cs typeface="Times New Roman" pitchFamily="18" charset="0"/>
              </a:rPr>
              <a:t>План прохождения курсов повышения квалификации педагогических работников </a:t>
            </a:r>
          </a:p>
          <a:p>
            <a:pPr marL="114300" algn="ctr">
              <a:lnSpc>
                <a:spcPts val="1295"/>
              </a:lnSpc>
            </a:pPr>
            <a:endParaRPr lang="ru-RU" spc="40" dirty="0" smtClean="0">
              <a:solidFill>
                <a:schemeClr val="accent6">
                  <a:lumMod val="75000"/>
                </a:schemeClr>
              </a:solidFill>
              <a:uFill>
                <a:solidFill>
                  <a:srgbClr val="EA5A0C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14300" algn="ctr">
              <a:lnSpc>
                <a:spcPts val="1295"/>
              </a:lnSpc>
            </a:pPr>
            <a:r>
              <a:rPr lang="ru-RU" spc="40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EA5A0C"/>
                  </a:solidFill>
                </a:u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pc="140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EA5A0C"/>
                  </a:solidFill>
                </a:u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pc="-5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EA5A0C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EA5A0C"/>
                  </a:solidFill>
                </a:uFill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spc="20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EA5A0C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30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EA5A0C"/>
                  </a:solidFill>
                </a:u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0421" y="5364176"/>
            <a:ext cx="38228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sz="2400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r>
              <a:rPr lang="ru-RU" sz="2400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lang="ru-RU" sz="2400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курсах повышения квалификации!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01" y="818611"/>
            <a:ext cx="4453918" cy="315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5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79169" y="28429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b="1" spc="-15" dirty="0">
                <a:latin typeface="Times New Roman"/>
                <a:cs typeface="Times New Roman"/>
              </a:rPr>
              <a:t>График</a:t>
            </a:r>
            <a:r>
              <a:rPr lang="ru-RU" b="1" spc="-40" dirty="0">
                <a:latin typeface="Times New Roman"/>
                <a:cs typeface="Times New Roman"/>
              </a:rPr>
              <a:t> </a:t>
            </a:r>
            <a:r>
              <a:rPr lang="ru-RU" b="1" spc="-5" dirty="0">
                <a:latin typeface="Times New Roman"/>
                <a:cs typeface="Times New Roman"/>
              </a:rPr>
              <a:t>открытых</a:t>
            </a:r>
            <a:r>
              <a:rPr lang="ru-RU" b="1" spc="-55" dirty="0">
                <a:latin typeface="Times New Roman"/>
                <a:cs typeface="Times New Roman"/>
              </a:rPr>
              <a:t> </a:t>
            </a:r>
            <a:r>
              <a:rPr lang="ru-RU" b="1" spc="-10" dirty="0">
                <a:latin typeface="Times New Roman"/>
                <a:cs typeface="Times New Roman"/>
              </a:rPr>
              <a:t>уроков</a:t>
            </a:r>
            <a:endParaRPr lang="ru-RU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МБОУ СОШ №16 имени Ф.И. Кравченко села </a:t>
            </a:r>
            <a:r>
              <a:rPr lang="ru-RU" b="1" dirty="0" err="1" smtClean="0">
                <a:latin typeface="Times New Roman"/>
                <a:cs typeface="Times New Roman"/>
              </a:rPr>
              <a:t>Унароково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2051" name="Picture 3" descr="C:\Users\Пользователь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144" y="1178836"/>
            <a:ext cx="6020049" cy="56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выступление\500+ новая\реализация программ\1 риск\4 открытые уроки\Романенко С.В\20220413_1109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923" y="284293"/>
            <a:ext cx="4275221" cy="207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выступление\500+ новая\реализация программ\1 риск\4 открытые уроки\Котова Т.Н\20220412_1142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4272"/>
            <a:ext cx="4515852" cy="21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выступление\500+ новая\реализация программ\1 риск\4 открытые уроки\Воронин И.В\20220419_0954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54" y="4567292"/>
            <a:ext cx="4708358" cy="229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1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1308</Words>
  <Application>Microsoft Office PowerPoint</Application>
  <PresentationFormat>Произвольный</PresentationFormat>
  <Paragraphs>167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Опыт работы МБОУ СОШ №16 имени Ф.И. Кравченко села Унароково в проекте  Министерства просвещения РФ по оказанию адресной методической помощи "500+"</vt:lpstr>
      <vt:lpstr>НОРМАТИВНОЕ ОБЕСПЕЧЕНИЕ</vt:lpstr>
      <vt:lpstr>МБОУ СОШ №16 имени Ф.И. Кравченко села Унароково Мостовский район</vt:lpstr>
      <vt:lpstr>Анкетирование  (сбор сведений об образовательной ситуации в школе, ставшей участницей проекта 500+) учащихся 6,9-хклассов и их родителей (законных представителей), учителей школы </vt:lpstr>
      <vt:lpstr>Направления рискового профиля для работы</vt:lpstr>
      <vt:lpstr>  Программа антирисковых мер по направлению «Недостаточная предметная и методическая компетентность педагогических работников» </vt:lpstr>
      <vt:lpstr>Участие в диагностике компетенций педагогов Интенсив «Я Учитель 3.0» (март-апрель 2022 г.)</vt:lpstr>
      <vt:lpstr>Совершенствование профессиональных компетенций</vt:lpstr>
      <vt:lpstr>Презентация PowerPoint</vt:lpstr>
      <vt:lpstr>Презентация PowerPoint</vt:lpstr>
      <vt:lpstr>Базовый перечень показателей результативности   март - май, 2022 год</vt:lpstr>
      <vt:lpstr>Программа антирисковых мер по направлению  «Риски низкой адаптивности учебного процесса»</vt:lpstr>
      <vt:lpstr>Презентация PowerPoint</vt:lpstr>
      <vt:lpstr>Базовый перечень показателей результативности   март - май, 2022 год</vt:lpstr>
      <vt:lpstr>Презентация PowerPoint</vt:lpstr>
      <vt:lpstr>Презентация PowerPoint</vt:lpstr>
      <vt:lpstr>Презентация PowerPoint</vt:lpstr>
      <vt:lpstr>Базовый перечень показателей результативности   март - май, 2022 год</vt:lpstr>
      <vt:lpstr>УЧАСТИЕ В ПРОЕКТЕ 500+</vt:lpstr>
      <vt:lpstr>https://school16.mostobr.ru/item/1210017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Школа 16</cp:lastModifiedBy>
  <cp:revision>52</cp:revision>
  <dcterms:created xsi:type="dcterms:W3CDTF">2021-12-09T11:10:51Z</dcterms:created>
  <dcterms:modified xsi:type="dcterms:W3CDTF">2022-08-30T07:22:17Z</dcterms:modified>
</cp:coreProperties>
</file>