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75" r:id="rId4"/>
    <p:sldId id="273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458B-A383-4988-B0F2-64C554160B75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9E86F-4884-47DB-97B1-9A0B6FF8BE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2A120-492C-4BEF-8BCE-E314FDE9EB4A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DA7AF-73F7-423A-8321-4AB909BAE7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2A120-492C-4BEF-8BCE-E314FDE9EB4A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DA7AF-73F7-423A-8321-4AB909BAE78F}" type="slidenum">
              <a:rPr lang="ru-RU" smtClean="0"/>
              <a:t>‹#›</a:t>
            </a:fld>
            <a:endParaRPr lang="ru-RU"/>
          </a:p>
        </p:txBody>
      </p:sp>
      <p:pic>
        <p:nvPicPr>
          <p:cNvPr id="9" name="Рисунок 8" descr="5.jp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44000" cy="688394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8458B-A383-4988-B0F2-64C554160B75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9E86F-4884-47DB-97B1-9A0B6FF8BEC1}" type="slidenum">
              <a:rPr lang="ru-RU" smtClean="0"/>
              <a:t>‹#›</a:t>
            </a:fld>
            <a:endParaRPr lang="ru-RU"/>
          </a:p>
        </p:txBody>
      </p:sp>
      <p:pic>
        <p:nvPicPr>
          <p:cNvPr id="9" name="Рисунок 8" descr="6.jp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44000" cy="688394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642918"/>
            <a:ext cx="1857388" cy="612793"/>
          </a:xfrm>
        </p:spPr>
        <p:txBody>
          <a:bodyPr>
            <a:normAutofit/>
          </a:bodyPr>
          <a:lstStyle/>
          <a:p>
            <a:endParaRPr lang="ru-RU" sz="1800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475656" y="2132856"/>
            <a:ext cx="6876256" cy="14847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«АНАЛИЗ И САМОАНАЛИЗ УРОКА -СРЕДСТВО ПОВЫШЕНИЯ МЕТОДИЧЕСКОГО МАСТЕРСТВА УЧИТЕЛЯ» 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408822" y="188640"/>
            <a:ext cx="6400800" cy="1752600"/>
          </a:xfrm>
        </p:spPr>
        <p:txBody>
          <a:bodyPr>
            <a:normAutofit fontScale="77500" lnSpcReduction="20000"/>
          </a:bodyPr>
          <a:lstStyle/>
          <a:p>
            <a:r>
              <a:rPr lang="ru-RU" sz="2600" dirty="0"/>
              <a:t>МУНИЦИПАЛЬНОЕ БЮДЖЕТНОЕ ОБЩЕОБРАЗОВАТЕЛЬНОЕ </a:t>
            </a:r>
          </a:p>
          <a:p>
            <a:r>
              <a:rPr lang="ru-RU" sz="2600" dirty="0"/>
              <a:t>УЧРЕЖДЕНИЕ СРЕДНЯЯ ОБЩЕОБРАЗОВАТЕЛЬНАЯ ШКОЛА №16 ИМЕНИ ФЕДОРА ИОСИФОВИЧА КРАВЧЕНКО СЕЛА УНАРОКОВО МУНИЦИПАЛЬНОГО ОБРАЗОВАНИЯ МОСТОВСКИЙ РАЙОН </a:t>
            </a:r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5877272"/>
            <a:ext cx="33303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математики 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Воронин Иван Владимирович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1930226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Обстоятельства, которые необходимо учитывать при анализе урока: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i="1" dirty="0" smtClean="0"/>
              <a:t>а</a:t>
            </a:r>
            <a:r>
              <a:rPr lang="ru-RU" i="1" dirty="0"/>
              <a:t>) особенности темы; </a:t>
            </a:r>
            <a:endParaRPr lang="ru-RU" dirty="0"/>
          </a:p>
          <a:p>
            <a:r>
              <a:rPr lang="ru-RU" dirty="0"/>
              <a:t>б)</a:t>
            </a:r>
            <a:r>
              <a:rPr lang="ru-RU" i="1" dirty="0"/>
              <a:t>возможности школы, наличие кабинетов, технических средств, наглядных пособий, нужных книг в библиотеке,</a:t>
            </a:r>
            <a:r>
              <a:rPr lang="uk-UA" i="1" dirty="0" err="1"/>
              <a:t>др</a:t>
            </a:r>
            <a:r>
              <a:rPr lang="ru-RU" i="1" dirty="0"/>
              <a:t>; </a:t>
            </a:r>
            <a:endParaRPr lang="ru-RU" dirty="0"/>
          </a:p>
          <a:p>
            <a:r>
              <a:rPr lang="ru-RU" dirty="0"/>
              <a:t>в)  </a:t>
            </a:r>
            <a:r>
              <a:rPr lang="ru-RU" i="1" dirty="0"/>
              <a:t>состав данного класса, уровень развития и способностей учеников; </a:t>
            </a:r>
            <a:endParaRPr lang="ru-RU" dirty="0"/>
          </a:p>
          <a:p>
            <a:r>
              <a:rPr lang="ru-RU" dirty="0"/>
              <a:t>г)  </a:t>
            </a:r>
            <a:r>
              <a:rPr lang="ru-RU" i="1" dirty="0"/>
              <a:t>индивидуальность учителя, уровень подготовки, особенности характера, состояние здоровья, прежние результаты работы.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06575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При анализе урока, как правило</a:t>
            </a:r>
            <a:r>
              <a:rPr lang="ru-RU" dirty="0"/>
              <a:t>: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3600" dirty="0" smtClean="0"/>
              <a:t>Оцениваются </a:t>
            </a:r>
            <a:r>
              <a:rPr lang="ru-RU" sz="3600" dirty="0"/>
              <a:t>методы, способы активизации школьников. </a:t>
            </a:r>
          </a:p>
          <a:p>
            <a:pPr lvl="0"/>
            <a:r>
              <a:rPr lang="ru-RU" sz="3600" dirty="0"/>
              <a:t>Эффективность освоения материала. </a:t>
            </a:r>
          </a:p>
          <a:p>
            <a:pPr lvl="0"/>
            <a:r>
              <a:rPr lang="ru-RU" sz="3600" dirty="0"/>
              <a:t>Крайне редко урок анализируется с физиолого-гигиенических позиций, с точки зрения педагогики здоровья.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17585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r>
              <a:rPr lang="ru-RU" b="1" dirty="0"/>
              <a:t>С</a:t>
            </a:r>
            <a:r>
              <a:rPr lang="ru-RU" b="1" dirty="0" smtClean="0"/>
              <a:t>амоанализ </a:t>
            </a:r>
            <a:r>
              <a:rPr lang="ru-RU" dirty="0"/>
              <a:t>–рефлексия, позволяющая оценить свои сильные и слабые стороны, определить нереализуемые резервы, уточнить отдельные моменты индивидуального стиля деятельности</a:t>
            </a:r>
            <a:r>
              <a:rPr lang="ru-RU" b="1" i="1" dirty="0"/>
              <a:t>, </a:t>
            </a:r>
            <a:r>
              <a:rPr lang="ru-RU" dirty="0"/>
              <a:t>показатель профессионализма учителя, степени его осмысления задач образования, а не только целей и задач одного урока. </a:t>
            </a:r>
          </a:p>
        </p:txBody>
      </p:sp>
    </p:spTree>
    <p:extLst>
      <p:ext uri="{BB962C8B-B14F-4D97-AF65-F5344CB8AC3E}">
        <p14:creationId xmlns:p14="http://schemas.microsoft.com/office/powerpoint/2010/main" val="27968175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При </a:t>
            </a:r>
            <a:r>
              <a:rPr lang="ru-RU" b="1" dirty="0"/>
              <a:t>самоанализе урока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учитель </a:t>
            </a:r>
            <a:r>
              <a:rPr lang="ru-RU" b="1" dirty="0"/>
              <a:t>дает: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>
                <a:sym typeface="Symbol" panose="05050102010706020507" pitchFamily="18" charset="2"/>
              </a:rPr>
              <a:t></a:t>
            </a:r>
            <a:r>
              <a:rPr lang="ru-RU" dirty="0"/>
              <a:t>  краткую характеристику целям, которые ставил и анализирует их достижение;</a:t>
            </a:r>
          </a:p>
          <a:p>
            <a:r>
              <a:rPr lang="ru-RU" dirty="0">
                <a:sym typeface="Symbol" panose="05050102010706020507" pitchFamily="18" charset="2"/>
              </a:rPr>
              <a:t></a:t>
            </a:r>
            <a:r>
              <a:rPr lang="ru-RU" dirty="0"/>
              <a:t>  информацию об объеме материала и качестве его усвоения учащимися;</a:t>
            </a:r>
          </a:p>
          <a:p>
            <a:r>
              <a:rPr lang="ru-RU" dirty="0">
                <a:sym typeface="Symbol" panose="05050102010706020507" pitchFamily="18" charset="2"/>
              </a:rPr>
              <a:t></a:t>
            </a:r>
            <a:r>
              <a:rPr lang="ru-RU" dirty="0"/>
              <a:t>  характеристику применяемых методов работы с учащимися и оценивает их;</a:t>
            </a:r>
          </a:p>
          <a:p>
            <a:r>
              <a:rPr lang="ru-RU" dirty="0">
                <a:sym typeface="Symbol" panose="05050102010706020507" pitchFamily="18" charset="2"/>
              </a:rPr>
              <a:t></a:t>
            </a:r>
            <a:r>
              <a:rPr lang="ru-RU" dirty="0"/>
              <a:t>  оценку активности учащихся и обосновывает использованные приемы организации их труда;</a:t>
            </a:r>
          </a:p>
          <a:p>
            <a:r>
              <a:rPr lang="ru-RU" dirty="0">
                <a:sym typeface="Symbol" panose="05050102010706020507" pitchFamily="18" charset="2"/>
              </a:rPr>
              <a:t></a:t>
            </a:r>
            <a:r>
              <a:rPr lang="ru-RU" dirty="0"/>
              <a:t>  самооценку отдельных аспектов своей деятельности (речь, логика, характер отношений с учениками).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4819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Мы </a:t>
            </a:r>
            <a:r>
              <a:rPr lang="ru-RU" b="1" dirty="0"/>
              <a:t>можем </a:t>
            </a:r>
            <a:r>
              <a:rPr lang="ru-RU" b="1" dirty="0" smtClean="0"/>
              <a:t>проанализировать: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3600" dirty="0" smtClean="0"/>
              <a:t>само </a:t>
            </a:r>
            <a:r>
              <a:rPr lang="ru-RU" sz="3600" dirty="0"/>
              <a:t>построение учебного процесса на уроке,</a:t>
            </a:r>
          </a:p>
          <a:p>
            <a:pPr lvl="0"/>
            <a:r>
              <a:rPr lang="ru-RU" sz="3600" dirty="0"/>
              <a:t>выявить оптимальность задач,</a:t>
            </a:r>
          </a:p>
          <a:p>
            <a:pPr lvl="0"/>
            <a:r>
              <a:rPr lang="ru-RU" sz="3600" dirty="0"/>
              <a:t>рациональность избранного учителем содержания урока, форм и методов обучения.</a:t>
            </a:r>
          </a:p>
        </p:txBody>
      </p:sp>
    </p:spTree>
    <p:extLst>
      <p:ext uri="{BB962C8B-B14F-4D97-AF65-F5344CB8AC3E}">
        <p14:creationId xmlns:p14="http://schemas.microsoft.com/office/powerpoint/2010/main" val="23575539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360040"/>
          </a:xfrm>
        </p:spPr>
        <p:txBody>
          <a:bodyPr>
            <a:normAutofit fontScale="90000"/>
          </a:bodyPr>
          <a:lstStyle/>
          <a:p>
            <a:r>
              <a:rPr lang="ru-RU" b="1" i="1" u="sng" dirty="0"/>
              <a:t>УРОВНИ ПРОВЕДЕНИЯ УРОКА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7016" y="1196752"/>
            <a:ext cx="8856984" cy="4597971"/>
          </a:xfrm>
        </p:spPr>
        <p:txBody>
          <a:bodyPr>
            <a:noAutofit/>
          </a:bodyPr>
          <a:lstStyle/>
          <a:p>
            <a:pPr lvl="0"/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Высший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прогнозирование способов перевода школьников к заданному целями обучения результату на основе обратной связи и преодоления возможных затруднений в работе с учащимися. </a:t>
            </a:r>
          </a:p>
          <a:p>
            <a:pPr lvl="0"/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Высокий: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включение учащихся в разрешение гипотезы, предусмотренной задачам урока. </a:t>
            </a:r>
          </a:p>
          <a:p>
            <a:pPr lvl="0"/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Средний: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выявление знаний и умений учащихся и сообщение информации соответственно теме и задачам урока.</a:t>
            </a:r>
          </a:p>
          <a:p>
            <a:pPr lvl="0"/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Низкий: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опроса школьников и объяснение нового материала по заранее составленному плану без активизации познавательной деятельности учащихся, направленной на получение положительного результата.</a:t>
            </a:r>
          </a:p>
        </p:txBody>
      </p:sp>
    </p:spTree>
    <p:extLst>
      <p:ext uri="{BB962C8B-B14F-4D97-AF65-F5344CB8AC3E}">
        <p14:creationId xmlns:p14="http://schemas.microsoft.com/office/powerpoint/2010/main" val="21011071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216024"/>
          </a:xfrm>
        </p:spPr>
        <p:txBody>
          <a:bodyPr>
            <a:normAutofit fontScale="90000"/>
          </a:bodyPr>
          <a:lstStyle/>
          <a:p>
            <a:r>
              <a:rPr lang="ru-RU" sz="3600" b="1" i="1" dirty="0"/>
              <a:t>ВИДЫ АНАЛИЗА И САМОАНАЛИЗА УРОКА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836712"/>
            <a:ext cx="8640960" cy="5904656"/>
          </a:xfrm>
        </p:spPr>
        <p:txBody>
          <a:bodyPr>
            <a:noAutofit/>
          </a:bodyPr>
          <a:lstStyle/>
          <a:p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краткий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(оценочный) анализ – это общая оценка учебно-воспитательной функции урока,  достижение основных целей и задач;</a:t>
            </a:r>
          </a:p>
          <a:p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– структурный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поэтапный) анализ – это выявление и оценка доминирующих структур (элементов) урока, их целесообразность, обеспечивающая развитие познавательных способностей учащихся;</a:t>
            </a:r>
          </a:p>
          <a:p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– системный анализ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 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рассмотрение урока как единой системы с точки зрения решения главной дидактической задачи и одновременного решения развивающих задач урока, обеспечение формирования знаний, умений и навыков учащихся, усвоения ими способов обучения;</a:t>
            </a:r>
          </a:p>
          <a:p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– полный анализ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это система аспектных анализов, включающих оценку реализации задач урока, 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проводится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целью изучения и разбора всех аспектов урока;</a:t>
            </a:r>
          </a:p>
          <a:p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– структурно-временной анализ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это оценка использования времени урока по каждому его этапу;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7142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62500" lnSpcReduction="20000"/>
          </a:bodyPr>
          <a:lstStyle/>
          <a:p>
            <a:r>
              <a:rPr lang="ru-RU" sz="3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– комбинированный анализ </a:t>
            </a:r>
            <a:r>
              <a:rPr lang="ru-RU" sz="3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это оценка (одновременная) основной дидактической цели урока и структурных элементов;</a:t>
            </a:r>
          </a:p>
          <a:p>
            <a:r>
              <a:rPr lang="ru-RU" sz="3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– психологический анализ 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изучение выполнения психологических требований к уроку (обеспечение познавательной деятельности учащихся развивающего типа);</a:t>
            </a:r>
          </a:p>
          <a:p>
            <a:r>
              <a:rPr lang="ru-RU" sz="3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– дидактический анализ</a:t>
            </a:r>
            <a:r>
              <a:rPr lang="ru-RU" sz="3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это анализ основных дидактических категорий (реализация принципов дидактики, отбор методов, приемов и средств обучения и учения школьников, дидактическая обработка учебного материала урока, педагогическое руководство самостоятельной познавательной деятельностью учащихся и т.п.);</a:t>
            </a:r>
          </a:p>
          <a:p>
            <a:r>
              <a:rPr lang="ru-RU" sz="3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 – аспектный анализ</a:t>
            </a:r>
            <a:r>
              <a:rPr lang="ru-RU" sz="3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это рассмотрение отдельных элементов урока с точки зрения какой-либо стороны или отдельной цели урока во взаимосвязи с результатами деятельности учащихся;</a:t>
            </a:r>
          </a:p>
          <a:p>
            <a:r>
              <a:rPr lang="ru-RU" sz="3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10-  комплексный анализ</a:t>
            </a:r>
            <a:r>
              <a:rPr lang="ru-RU" sz="3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 единстве и взаимосвязи целей, содержания, форм и методов организации урока.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0074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91880" y="274638"/>
            <a:ext cx="5194920" cy="922114"/>
          </a:xfrm>
        </p:spPr>
        <p:txBody>
          <a:bodyPr>
            <a:normAutofit fontScale="90000"/>
          </a:bodyPr>
          <a:lstStyle/>
          <a:p>
            <a:pPr algn="r"/>
            <a:r>
              <a:rPr lang="ru-RU" sz="2800" dirty="0"/>
              <a:t>И</a:t>
            </a:r>
            <a:r>
              <a:rPr lang="uk-UA" sz="2800" dirty="0"/>
              <a:t>ван Павлович </a:t>
            </a:r>
            <a:r>
              <a:rPr lang="ru-RU" sz="2800" dirty="0" err="1"/>
              <a:t>Подласый</a:t>
            </a:r>
            <a:r>
              <a:rPr lang="ru-RU" sz="2800" dirty="0"/>
              <a:t>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uk-UA" sz="2800" dirty="0" smtClean="0"/>
              <a:t>(</a:t>
            </a:r>
            <a:r>
              <a:rPr lang="uk-UA" sz="2800" dirty="0"/>
              <a:t>доктор </a:t>
            </a:r>
            <a:r>
              <a:rPr lang="uk-UA" sz="2800" dirty="0" err="1" smtClean="0"/>
              <a:t>пед.наук</a:t>
            </a:r>
            <a:r>
              <a:rPr lang="uk-UA" sz="2800" dirty="0"/>
              <a:t>)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417638"/>
            <a:ext cx="5122912" cy="47085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законченный в смысловом, временном, организационном отношении отрезок (этап, звено, элемент) учебного процесса, основная форма обучения с триединой целью: обучить, воспитать, развить.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5" y="620688"/>
            <a:ext cx="3338929" cy="4968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0141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uk-UA" dirty="0"/>
              <a:t>Шалва </a:t>
            </a:r>
            <a:r>
              <a:rPr lang="uk-UA" dirty="0" err="1"/>
              <a:t>Александрович</a:t>
            </a:r>
            <a:r>
              <a:rPr lang="ru-RU" dirty="0"/>
              <a:t> </a:t>
            </a:r>
            <a:r>
              <a:rPr lang="ru-RU" dirty="0" err="1"/>
              <a:t>Амонашвили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80728"/>
            <a:ext cx="8579296" cy="5145435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	Если, </a:t>
            </a:r>
            <a:r>
              <a:rPr lang="ru-RU" dirty="0"/>
              <a:t>ученик – это душа, </a:t>
            </a:r>
            <a:r>
              <a:rPr lang="ru-RU" dirty="0" smtClean="0"/>
              <a:t>ищущая </a:t>
            </a:r>
            <a:r>
              <a:rPr lang="ru-RU" dirty="0"/>
              <a:t>свет, а учитель – носитель света, то Урок – это пространство и время, в которых происходит их слияние,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единение.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2492896"/>
            <a:ext cx="7400108" cy="4162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3410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Количество </a:t>
            </a:r>
            <a:r>
              <a:rPr lang="ru-RU" dirty="0"/>
              <a:t>посещенных уроков за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 полугодие 2021-2022 </a:t>
            </a:r>
            <a:r>
              <a:rPr lang="ru-RU" dirty="0" err="1"/>
              <a:t>у.г</a:t>
            </a:r>
            <a:r>
              <a:rPr lang="ru-RU" dirty="0" smtClean="0"/>
              <a:t>.: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директором – 16;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заместителями директора по УР и ВР – 25;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руководителями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ШМО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16;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педагогами –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9709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асилий</a:t>
            </a: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Александрович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Сухомлинский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«Сильным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опытным </a:t>
            </a:r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становится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педагог, </a:t>
            </a:r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который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умеет </a:t>
            </a:r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анализировать </a:t>
            </a:r>
          </a:p>
          <a:p>
            <a:pPr marL="0" indent="0">
              <a:buNone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свой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...» 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6231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28596" y="1700807"/>
            <a:ext cx="8391876" cy="792089"/>
          </a:xfrm>
        </p:spPr>
        <p:txBody>
          <a:bodyPr/>
          <a:lstStyle/>
          <a:p>
            <a:r>
              <a:rPr lang="ru-RU" sz="3600" b="1" i="1" dirty="0"/>
              <a:t>Нужен ли анализ урока педагогу?</a:t>
            </a:r>
            <a:endParaRPr lang="ru-RU" sz="36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55576" y="2492897"/>
            <a:ext cx="7632848" cy="3600400"/>
          </a:xfrm>
        </p:spPr>
        <p:txBody>
          <a:bodyPr>
            <a:normAutofit fontScale="92500"/>
          </a:bodyPr>
          <a:lstStyle/>
          <a:p>
            <a:pPr algn="l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1.Необходим для повышения методологической грамотности педагога и качества обучения учащихся. </a:t>
            </a:r>
          </a:p>
          <a:p>
            <a:pPr algn="l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Настраивает" мышление и "подсказывает" экономный, быстрый и точный выбор метода, технологии, типа, формы урока. </a:t>
            </a:r>
          </a:p>
          <a:p>
            <a:endParaRPr lang="ru-RU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28596" y="357166"/>
            <a:ext cx="1857388" cy="6127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412776"/>
            <a:ext cx="7931224" cy="4741987"/>
          </a:xfrm>
        </p:spPr>
        <p:txBody>
          <a:bodyPr>
            <a:normAutofit/>
          </a:bodyPr>
          <a:lstStyle/>
          <a:p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Анализ</a:t>
            </a:r>
            <a:r>
              <a:rPr lang="ru-RU" dirty="0" smtClean="0"/>
              <a:t> </a:t>
            </a:r>
            <a:r>
              <a:rPr lang="ru-RU" dirty="0"/>
              <a:t>- логический прием познания, представляющий собою мысленное разложение предмета (явления, процесса) на части, элементы или признаки, их сопоставление и последовательное изучение с целью выявления существенных, т.е. необходимых и определенных качеств и свойств. 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7684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ru-RU" dirty="0"/>
              <a:t>Цели анализа урока: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1.Контроль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качеством преподавания, качеством знаний, умений и навыков учащихся.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Контроль, за состоянием учебно-воспитательного процесса.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Инструктирование педагога.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Помощь в овладении более высоким педагогическим  мастерством.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Выяснение причин успехов и неудач учителя, преодоление недостатков в его работе.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6.Выявление системы работы учителя и др.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8117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/>
              <a:t>Что дает анализ урока педагогу?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Учит </a:t>
            </a:r>
            <a:r>
              <a:rPr lang="ru-RU" dirty="0"/>
              <a:t>обобщать и делать научно обоснованные выводы</a:t>
            </a:r>
          </a:p>
          <a:p>
            <a:pPr lvl="0"/>
            <a:r>
              <a:rPr lang="ru-RU" dirty="0"/>
              <a:t>Формирует умение проводить наблюдения за педагогическими явлениями</a:t>
            </a:r>
          </a:p>
          <a:p>
            <a:pPr lvl="0"/>
            <a:r>
              <a:rPr lang="ru-RU" dirty="0"/>
              <a:t>Определяет необходимость изучения проблем обучения и воспитания </a:t>
            </a:r>
          </a:p>
          <a:p>
            <a:pPr lvl="0"/>
            <a:r>
              <a:rPr lang="ru-RU" dirty="0"/>
              <a:t>Развивает интерес к обучающему  процессу</a:t>
            </a:r>
          </a:p>
          <a:p>
            <a:pPr lvl="0"/>
            <a:r>
              <a:rPr lang="ru-RU" dirty="0"/>
              <a:t>Формирует аналитические способности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6170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Схема </a:t>
            </a:r>
            <a:r>
              <a:rPr lang="ru-RU" b="1" dirty="0"/>
              <a:t>разбора</a:t>
            </a:r>
            <a:r>
              <a:rPr lang="uk-UA" b="1" dirty="0"/>
              <a:t> </a:t>
            </a:r>
            <a:r>
              <a:rPr lang="uk-UA" b="1" dirty="0" err="1" smtClean="0"/>
              <a:t>урока</a:t>
            </a:r>
            <a:r>
              <a:rPr lang="uk-UA" b="1" dirty="0" smtClean="0"/>
              <a:t>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а) сам педагог рассказывает о своем уроке, о том, что ему, по его мнению, удалось, что нет;</a:t>
            </a:r>
          </a:p>
          <a:p>
            <a:r>
              <a:rPr lang="ru-RU" dirty="0"/>
              <a:t>б) затем присутствующий анализирует положительные стороны урока;</a:t>
            </a:r>
          </a:p>
          <a:p>
            <a:r>
              <a:rPr lang="ru-RU" dirty="0"/>
              <a:t>в) только после этого следует разбор отрицательных моментов;</a:t>
            </a:r>
          </a:p>
          <a:p>
            <a:r>
              <a:rPr lang="ru-RU" dirty="0"/>
              <a:t>г) наконец, делаются предложения, как избавиться от </a:t>
            </a:r>
            <a:r>
              <a:rPr lang="ru-RU" dirty="0" smtClean="0"/>
              <a:t>недостатков.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7441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Для выбора схемы анализа урока учителю достаточно знать:</a:t>
            </a:r>
            <a:r>
              <a:rPr lang="ru-RU" dirty="0"/>
              <a:t>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44824"/>
            <a:ext cx="8496944" cy="4281339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sz="4000" dirty="0" smtClean="0"/>
              <a:t>современные </a:t>
            </a:r>
            <a:r>
              <a:rPr lang="ru-RU" sz="4000" dirty="0"/>
              <a:t>критерии качества образованности учащихся, </a:t>
            </a:r>
          </a:p>
          <a:p>
            <a:pPr lvl="0"/>
            <a:r>
              <a:rPr lang="ru-RU" sz="4000" dirty="0"/>
              <a:t>владеть умениями </a:t>
            </a:r>
            <a:r>
              <a:rPr lang="ru-RU" sz="4000" dirty="0" err="1"/>
              <a:t>смыслопоисковой</a:t>
            </a:r>
            <a:r>
              <a:rPr lang="ru-RU" sz="4000" dirty="0"/>
              <a:t> деятельности по определению и преодолению кризисных узлов в обучении и воспитании, перестройки имеющихся знаний, конструирования культурных и гуманных смыслов педагогической деятельности, </a:t>
            </a:r>
          </a:p>
          <a:p>
            <a:pPr lvl="0"/>
            <a:r>
              <a:rPr lang="ru-RU" sz="4000" dirty="0"/>
              <a:t>владеть умениями отбора и перестройки содержания изучаемых знаний, моделирования и конструирования условий и средств, поддерживающих и развивающих личностные структуры сознания учащихся, как основу их личностной самоорганизации.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91127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694</Words>
  <Application>Microsoft Office PowerPoint</Application>
  <PresentationFormat>Экран (4:3)</PresentationFormat>
  <Paragraphs>86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Тема Office</vt:lpstr>
      <vt:lpstr>Специальное оформление</vt:lpstr>
      <vt:lpstr>Презентация PowerPoint</vt:lpstr>
      <vt:lpstr>Количество посещенных уроков за  1 полугодие 2021-2022 у.г.:</vt:lpstr>
      <vt:lpstr>Василий Александрович Сухомлинский </vt:lpstr>
      <vt:lpstr>Нужен ли анализ урока педагогу?</vt:lpstr>
      <vt:lpstr>Презентация PowerPoint</vt:lpstr>
      <vt:lpstr>Цели анализа урока: </vt:lpstr>
      <vt:lpstr>Что дает анализ урока педагогу? </vt:lpstr>
      <vt:lpstr>Схема разбора урока: </vt:lpstr>
      <vt:lpstr>Для выбора схемы анализа урока учителю достаточно знать:  </vt:lpstr>
      <vt:lpstr>Обстоятельства, которые необходимо учитывать при анализе урока: </vt:lpstr>
      <vt:lpstr>При анализе урока, как правило:  </vt:lpstr>
      <vt:lpstr>Презентация PowerPoint</vt:lpstr>
      <vt:lpstr>При самоанализе урока  учитель дает: </vt:lpstr>
      <vt:lpstr>Мы можем проанализировать:</vt:lpstr>
      <vt:lpstr>УРОВНИ ПРОВЕДЕНИЯ УРОКА </vt:lpstr>
      <vt:lpstr>ВИДЫ АНАЛИЗА И САМОАНАЛИЗА УРОКА </vt:lpstr>
      <vt:lpstr>Презентация PowerPoint</vt:lpstr>
      <vt:lpstr>Иван Павлович Подласый  (доктор пед.наук) </vt:lpstr>
      <vt:lpstr>Шалва Александрович Амонашвили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Логотип </dc:title>
  <cp:lastModifiedBy>Школа</cp:lastModifiedBy>
  <cp:revision>47</cp:revision>
  <dcterms:created xsi:type="dcterms:W3CDTF">2011-12-13T19:04:59Z</dcterms:created>
  <dcterms:modified xsi:type="dcterms:W3CDTF">2022-04-29T09:35:06Z</dcterms:modified>
</cp:coreProperties>
</file>