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8" r:id="rId2"/>
    <p:sldId id="259" r:id="rId3"/>
    <p:sldId id="260" r:id="rId4"/>
    <p:sldId id="262" r:id="rId5"/>
    <p:sldId id="263" r:id="rId6"/>
    <p:sldId id="266" r:id="rId7"/>
    <p:sldId id="267" r:id="rId8"/>
    <p:sldId id="268" r:id="rId9"/>
    <p:sldId id="261" r:id="rId10"/>
    <p:sldId id="269" r:id="rId11"/>
    <p:sldId id="264" r:id="rId12"/>
    <p:sldId id="265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9E2AF-C8F6-496B-ACDC-C34DA4CFC0F8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96F1-6B83-495F-8C6A-F8F2E9CC0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96F1-6B83-495F-8C6A-F8F2E9CC084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7"/>
          <p:cNvSpPr>
            <a:spLocks noGrp="1" noChangeArrowheads="1"/>
          </p:cNvSpPr>
          <p:nvPr>
            <p:ph type="ctrTitle"/>
          </p:nvPr>
        </p:nvSpPr>
        <p:spPr bwMode="white">
          <a:xfrm>
            <a:off x="-15521" y="2780928"/>
            <a:ext cx="6989763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500" b="0" dirty="0" smtClean="0"/>
              <a:t/>
            </a:r>
            <a:br>
              <a:rPr lang="ru-RU" sz="2500" b="0" dirty="0" smtClean="0"/>
            </a:br>
            <a:r>
              <a:rPr lang="ru-RU" sz="2500" b="0" dirty="0"/>
              <a:t/>
            </a:r>
            <a:br>
              <a:rPr lang="ru-RU" sz="2500" b="0" dirty="0"/>
            </a:br>
            <a:r>
              <a:rPr lang="ru-RU" sz="2500" b="0" dirty="0" smtClean="0"/>
              <a:t>Доклад </a:t>
            </a:r>
            <a:r>
              <a:rPr lang="ru-RU" sz="2500" b="0" dirty="0" smtClean="0"/>
              <a:t>по теме:</a:t>
            </a:r>
            <a:r>
              <a:rPr lang="en-US" sz="2500" dirty="0" smtClean="0"/>
              <a:t>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Формирующее оценивание на уроках физики и математики» </a:t>
            </a:r>
            <a:endParaRPr lang="en-US" dirty="0" smtClean="0"/>
          </a:p>
        </p:txBody>
      </p:sp>
      <p:sp>
        <p:nvSpPr>
          <p:cNvPr id="40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4357694"/>
            <a:ext cx="6072230" cy="1571636"/>
          </a:xfrm>
        </p:spPr>
        <p:txBody>
          <a:bodyPr>
            <a:normAutofit fontScale="25000" lnSpcReduction="20000"/>
          </a:bodyPr>
          <a:lstStyle/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sz="11200" dirty="0" smtClean="0">
                <a:solidFill>
                  <a:schemeClr val="tx1">
                    <a:lumMod val="95000"/>
                  </a:schemeClr>
                </a:solidFill>
              </a:rPr>
              <a:t>Романенко С.В. , МБОУ СОШ №16</a:t>
            </a:r>
          </a:p>
          <a:p>
            <a:pPr algn="ctr" eaLnBrk="1" hangingPunct="1"/>
            <a:r>
              <a:rPr lang="ru-RU" sz="11200" dirty="0" smtClean="0">
                <a:solidFill>
                  <a:schemeClr val="tx1">
                    <a:lumMod val="95000"/>
                  </a:schemeClr>
                </a:solidFill>
              </a:rPr>
              <a:t> им. Ф.И. Кравченко </a:t>
            </a:r>
          </a:p>
          <a:p>
            <a:pPr algn="ctr" eaLnBrk="1" hangingPunct="1"/>
            <a:r>
              <a:rPr lang="ru-RU" sz="11200" dirty="0" smtClean="0">
                <a:solidFill>
                  <a:schemeClr val="tx1">
                    <a:lumMod val="95000"/>
                  </a:schemeClr>
                </a:solidFill>
              </a:rPr>
              <a:t>села </a:t>
            </a:r>
            <a:r>
              <a:rPr lang="ru-RU" sz="11200" dirty="0" err="1" smtClean="0">
                <a:solidFill>
                  <a:schemeClr val="tx1">
                    <a:lumMod val="95000"/>
                  </a:schemeClr>
                </a:solidFill>
              </a:rPr>
              <a:t>Унароково</a:t>
            </a:r>
            <a:endParaRPr lang="ru-RU" sz="11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100" name="Picture 8" descr="Картинки по запросу &quot;ребенок который сидит на леснице карти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-349250"/>
            <a:ext cx="2951152" cy="46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693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</a:t>
            </a:r>
          </a:p>
          <a:p>
            <a:pPr algn="ctr"/>
            <a:r>
              <a:rPr lang="ru-RU" dirty="0"/>
              <a:t>УЧРЕЖДЕНИЕ СРЕДНЯЯ ОБЩЕОБРАЗОВАТЕЛЬНАЯ ШКОЛА №16 ИМЕНИ ФЕДОРА ИОСИФОВИЧА КРАВЧЕНКО СЕЛА УНАРОКОВО МУНИЦИПАЛЬНОГО ОБРАЗОВАНИЯ МОСТОВСКИЙ РАЙОН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Оценочный лист 9 класс физика </a:t>
            </a:r>
            <a:endParaRPr lang="ru-RU" dirty="0"/>
          </a:p>
        </p:txBody>
      </p:sp>
      <p:pic>
        <p:nvPicPr>
          <p:cNvPr id="5" name="Содержимое 4" descr="20220421_0925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114800" cy="4572032"/>
          </a:xfrm>
        </p:spPr>
      </p:pic>
      <p:pic>
        <p:nvPicPr>
          <p:cNvPr id="6" name="Содержимое 5" descr="20220421_0925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95151" y="2166335"/>
            <a:ext cx="4500591" cy="34540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7200" b="1" i="1" u="sng" dirty="0" smtClean="0">
                <a:solidFill>
                  <a:srgbClr val="FF0000"/>
                </a:solidFill>
              </a:rPr>
              <a:t>Рефлексия деятельности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Древо знаний </a:t>
            </a:r>
            <a:endParaRPr lang="ru-RU" dirty="0"/>
          </a:p>
        </p:txBody>
      </p:sp>
      <p:pic>
        <p:nvPicPr>
          <p:cNvPr id="6" name="Содержимое 5" descr="kisspng-new-ways-in-teaching-reading-new-ways-in-teaching-explicit-knowledge-5b1cbe3a9060d6.53491844152861036259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68" y="1609725"/>
            <a:ext cx="5072063" cy="4846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Древо знаний 7 класс </a:t>
            </a:r>
            <a:br>
              <a:rPr lang="ru-RU" dirty="0" smtClean="0"/>
            </a:br>
            <a:r>
              <a:rPr lang="ru-RU" dirty="0" smtClean="0"/>
              <a:t>физика</a:t>
            </a:r>
            <a:endParaRPr lang="ru-RU" dirty="0"/>
          </a:p>
        </p:txBody>
      </p:sp>
      <p:pic>
        <p:nvPicPr>
          <p:cNvPr id="5" name="Содержимое 4" descr="20220421_115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3757610" cy="4000528"/>
          </a:xfrm>
        </p:spPr>
      </p:pic>
      <p:pic>
        <p:nvPicPr>
          <p:cNvPr id="6" name="Содержимое 5" descr="20220421_115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14488"/>
            <a:ext cx="3965600" cy="45005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Древо знаний </a:t>
            </a:r>
            <a:endParaRPr lang="ru-RU" dirty="0"/>
          </a:p>
        </p:txBody>
      </p:sp>
      <p:pic>
        <p:nvPicPr>
          <p:cNvPr id="4" name="Содержимое 3" descr="20220421_115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35897" y="1393005"/>
            <a:ext cx="5286388" cy="56436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3"/>
          <a:srcRect t="9003"/>
          <a:stretch/>
        </p:blipFill>
        <p:spPr bwMode="gray">
          <a:xfrm>
            <a:off x="0" y="3429000"/>
            <a:ext cx="8705850" cy="328614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06375" y="1063625"/>
            <a:ext cx="8964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Формирующее оценивание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позволяет  учителю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buSzPts val="1000"/>
              <a:buFont typeface="Symbol" pitchFamily="18" charset="2"/>
              <a:buChar char=""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четко сформулировать образовательный результат, подлежащий формированию и оценке в каждом конкретном случае, и организовать в соответствии с этим свою работу;</a:t>
            </a:r>
            <a:endParaRPr lang="ru-RU" sz="20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buSzPts val="1000"/>
              <a:buFont typeface="Symbol" pitchFamily="18" charset="2"/>
              <a:buChar char=""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сделать учащегося субъектом образовательной и оценочной деятельности.</a:t>
            </a:r>
            <a:endParaRPr lang="ru-RU" sz="20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179388" y="285750"/>
            <a:ext cx="93964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Заключение: </a:t>
            </a:r>
            <a:endParaRPr lang="ru-RU" sz="4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5541963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учиться на ошибках</a:t>
            </a:r>
            <a:endParaRPr lang="ru-RU" dirty="0"/>
          </a:p>
        </p:txBody>
      </p:sp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1835150" y="4786322"/>
            <a:ext cx="1152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понять, что важно</a:t>
            </a:r>
            <a:endParaRPr lang="ru-RU" dirty="0"/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179388" y="3108325"/>
            <a:ext cx="52562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Формирующее оценивание для </a:t>
            </a:r>
            <a:r>
              <a:rPr lang="ru-RU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обучающихся может помогать</a:t>
            </a:r>
            <a:endParaRPr lang="ru-RU" sz="2400" dirty="0">
              <a:solidFill>
                <a:srgbClr val="FFFF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3071802" y="4286256"/>
            <a:ext cx="1576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понять, что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у них получается</a:t>
            </a:r>
            <a:endParaRPr lang="ru-RU" dirty="0"/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4705350" y="3571877"/>
            <a:ext cx="1871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обнаруживать, что они не знают</a:t>
            </a:r>
            <a:endParaRPr lang="ru-RU" dirty="0"/>
          </a:p>
        </p:txBody>
      </p:sp>
      <p:sp>
        <p:nvSpPr>
          <p:cNvPr id="14346" name="Прямоугольник 12"/>
          <p:cNvSpPr>
            <a:spLocks noChangeArrowheads="1"/>
          </p:cNvSpPr>
          <p:nvPr/>
        </p:nvSpPr>
        <p:spPr bwMode="auto">
          <a:xfrm>
            <a:off x="6697663" y="3071810"/>
            <a:ext cx="1795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ts val="1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обнаруживать, что они </a:t>
            </a:r>
          </a:p>
          <a:p>
            <a:pPr algn="ctr">
              <a:buSzPts val="1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умеют делать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2"/>
          <p:cNvSpPr>
            <a:spLocks noChangeArrowheads="1"/>
          </p:cNvSpPr>
          <p:nvPr/>
        </p:nvSpPr>
        <p:spPr bwMode="auto">
          <a:xfrm>
            <a:off x="107950" y="1214422"/>
            <a:ext cx="8640763" cy="1341453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Формирующее оценивание предполагает оценивание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ходе обучения, когда можно оценить не только конечный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результат, но и процесс достижения результата.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7" name="Rectangle 23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500990" cy="92869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представляет собой формирующее оценивание 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250825" y="2924175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Целью </a:t>
            </a:r>
            <a:r>
              <a:rPr lang="ru-RU" sz="2400" dirty="0" err="1">
                <a:solidFill>
                  <a:srgbClr val="FF0000"/>
                </a:solidFill>
              </a:rPr>
              <a:t>формативного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оценивания -  </a:t>
            </a:r>
            <a:r>
              <a:rPr lang="ru-RU" sz="2400" dirty="0"/>
              <a:t>является корректировка деятельности учителя и </a:t>
            </a:r>
            <a:r>
              <a:rPr lang="ru-RU" sz="2400" dirty="0" smtClean="0"/>
              <a:t>учащихся в </a:t>
            </a:r>
            <a:r>
              <a:rPr lang="ru-RU" sz="2400" dirty="0"/>
              <a:t>процессе обучения на основе промежуточных результатов, полученных в процессе </a:t>
            </a:r>
            <a:r>
              <a:rPr lang="ru-RU" sz="2400" dirty="0" smtClean="0"/>
              <a:t>обучения. Корректировка </a:t>
            </a:r>
            <a:r>
              <a:rPr lang="ru-RU" sz="2400" dirty="0"/>
              <a:t>деятельности предполагает постановку задач учителем совместно с учащимися </a:t>
            </a:r>
            <a:r>
              <a:rPr lang="ru-RU" sz="2400" dirty="0" smtClean="0"/>
              <a:t>для улучшения </a:t>
            </a:r>
            <a:r>
              <a:rPr lang="ru-RU" sz="2400" dirty="0"/>
              <a:t>результатов обучения.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500174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>
                <a:solidFill>
                  <a:srgbClr val="C00000"/>
                </a:solidFill>
                <a:latin typeface="+mn-lt"/>
              </a:rPr>
              <a:t>Рефлексия </a:t>
            </a:r>
            <a:r>
              <a:rPr lang="ru-RU" sz="4000" i="1" u="sng" dirty="0" smtClean="0">
                <a:solidFill>
                  <a:srgbClr val="C00000"/>
                </a:solidFill>
                <a:latin typeface="+mn-lt"/>
              </a:rPr>
              <a:t>содержания</a:t>
            </a:r>
          </a:p>
          <a:p>
            <a:pPr algn="ctr"/>
            <a:endParaRPr lang="ru-RU" sz="4000" i="1" u="sng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4000" i="1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i="1" u="sng" dirty="0">
                <a:solidFill>
                  <a:srgbClr val="C00000"/>
                </a:solidFill>
                <a:latin typeface="+mn-lt"/>
              </a:rPr>
              <a:t>учебного предмета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Обратная связь это процесс сообщения и получения комментариев о конкретных действиях, ситуациях, спорных вопросах, которые ведут к достижению цели.</a:t>
            </a:r>
          </a:p>
          <a:p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3117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Обратная связь:</a:t>
            </a:r>
          </a:p>
          <a:p>
            <a:r>
              <a:rPr lang="ru-RU" sz="2800" dirty="0" smtClean="0"/>
              <a:t>. для ученика – это получение информации, помогающей осознать собственные достижения</a:t>
            </a:r>
          </a:p>
          <a:p>
            <a:r>
              <a:rPr lang="ru-RU" sz="2800" dirty="0" smtClean="0"/>
              <a:t>и пробелы в учении, и конкретные рекомендации для продвижения вперед;</a:t>
            </a:r>
          </a:p>
          <a:p>
            <a:r>
              <a:rPr lang="ru-RU" sz="2800" dirty="0" smtClean="0"/>
              <a:t>. для учителя – это получение информации, помогающей осознать пробелы в обучении и внесения изменений в свою деятельность (подбор новых методов, техник обучения, внесение изменений в распределение времени урока и др.).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Обратная связь с использованием </a:t>
            </a:r>
            <a:r>
              <a:rPr lang="ru-RU" sz="2400" b="1" i="1" dirty="0" smtClean="0"/>
              <a:t>«Листа обратной связи».</a:t>
            </a:r>
          </a:p>
          <a:p>
            <a:r>
              <a:rPr lang="ru-RU" sz="2400" dirty="0" smtClean="0"/>
              <a:t>В конце урока учитель предлагает ученикам написать ответы на три следующих вопроса: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Все понимаю, все получается.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Понимаю, но нужно еще поработать….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Плохо понимаю новый материал….</a:t>
            </a:r>
          </a:p>
          <a:p>
            <a:pPr marL="342900" indent="-342900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 обратной связи</a:t>
            </a:r>
            <a:endParaRPr lang="ru-RU" dirty="0"/>
          </a:p>
        </p:txBody>
      </p:sp>
      <p:pic>
        <p:nvPicPr>
          <p:cNvPr id="6" name="Содержимое 5" descr="20220420_215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6311" y="1609725"/>
            <a:ext cx="3480777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Лист обратной связи 6 класс математика </a:t>
            </a:r>
            <a:endParaRPr lang="ru-RU" dirty="0"/>
          </a:p>
        </p:txBody>
      </p:sp>
      <p:pic>
        <p:nvPicPr>
          <p:cNvPr id="8" name="Содержимое 7" descr="20220421_0947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93337" y="2107398"/>
            <a:ext cx="4000530" cy="3357586"/>
          </a:xfrm>
        </p:spPr>
      </p:pic>
      <p:pic>
        <p:nvPicPr>
          <p:cNvPr id="7" name="Содержимое 6" descr="20220421_0947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5926"/>
            <a:ext cx="3543296" cy="40005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Лист обратной связи 6 класс математика </a:t>
            </a:r>
            <a:endParaRPr lang="ru-RU" dirty="0"/>
          </a:p>
        </p:txBody>
      </p:sp>
      <p:pic>
        <p:nvPicPr>
          <p:cNvPr id="5" name="Содержимое 4" descr="20220421_0948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7124" y="2107398"/>
            <a:ext cx="4429156" cy="3500460"/>
          </a:xfrm>
        </p:spPr>
      </p:pic>
      <p:pic>
        <p:nvPicPr>
          <p:cNvPr id="6" name="Содержимое 5" descr="20220421_0948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43305" y="2143120"/>
            <a:ext cx="4429155" cy="34290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758006" cy="680068"/>
          </a:xfrm>
        </p:spPr>
        <p:txBody>
          <a:bodyPr/>
          <a:lstStyle/>
          <a:p>
            <a:r>
              <a:rPr lang="ru-RU" dirty="0" smtClean="0"/>
              <a:t>Лист обратной связи</a:t>
            </a:r>
            <a:endParaRPr lang="ru-RU" dirty="0"/>
          </a:p>
        </p:txBody>
      </p:sp>
      <p:pic>
        <p:nvPicPr>
          <p:cNvPr id="4" name="Содержимое 3" descr="20220420_215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4857784" cy="5114948"/>
          </a:xfrm>
        </p:spPr>
      </p:pic>
      <p:pic>
        <p:nvPicPr>
          <p:cNvPr id="1026" name="Picture 2" descr="C:\Users\1\Desktop\фрмирующее оценивание\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339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 Доклад по теме:  «Формирующее оценивание на уроках физики и математики» </vt:lpstr>
      <vt:lpstr>Что представляет собой формирующее оценивание </vt:lpstr>
      <vt:lpstr>Презентация PowerPoint</vt:lpstr>
      <vt:lpstr>Презентация PowerPoint</vt:lpstr>
      <vt:lpstr>Презентация PowerPoint</vt:lpstr>
      <vt:lpstr>Лист обратной связи</vt:lpstr>
      <vt:lpstr>Лист обратной связи 6 класс математика </vt:lpstr>
      <vt:lpstr>Лист обратной связи 6 класс математика </vt:lpstr>
      <vt:lpstr>Лист обратной связи</vt:lpstr>
      <vt:lpstr>Оценочный лист 9 класс физика </vt:lpstr>
      <vt:lpstr>Рефлексия деятельности</vt:lpstr>
      <vt:lpstr>Древо знаний </vt:lpstr>
      <vt:lpstr>Древо знаний 7 класс  физика</vt:lpstr>
      <vt:lpstr>Древо знаний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«Возьми в свои руки                             контроль                                над своим обучением»</dc:title>
  <dc:creator>1</dc:creator>
  <cp:lastModifiedBy>Школа</cp:lastModifiedBy>
  <cp:revision>15</cp:revision>
  <dcterms:created xsi:type="dcterms:W3CDTF">2022-04-20T19:09:08Z</dcterms:created>
  <dcterms:modified xsi:type="dcterms:W3CDTF">2022-04-21T09:44:07Z</dcterms:modified>
</cp:coreProperties>
</file>