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91" r:id="rId2"/>
    <p:sldId id="303" r:id="rId3"/>
    <p:sldId id="308" r:id="rId4"/>
    <p:sldId id="304" r:id="rId5"/>
    <p:sldId id="302" r:id="rId6"/>
    <p:sldId id="306" r:id="rId7"/>
    <p:sldId id="281" r:id="rId8"/>
    <p:sldId id="309" r:id="rId9"/>
    <p:sldId id="310" r:id="rId10"/>
    <p:sldId id="312" r:id="rId11"/>
    <p:sldId id="257" r:id="rId12"/>
    <p:sldId id="315" r:id="rId13"/>
    <p:sldId id="316" r:id="rId14"/>
    <p:sldId id="314" r:id="rId15"/>
    <p:sldId id="317" r:id="rId16"/>
    <p:sldId id="313" r:id="rId17"/>
    <p:sldId id="318" r:id="rId18"/>
    <p:sldId id="301" r:id="rId19"/>
    <p:sldId id="256" r:id="rId20"/>
    <p:sldId id="307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47D0-572F-403E-A895-D30738E8120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2F33-ED86-4DAF-9140-321A16D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679" y="569821"/>
            <a:ext cx="761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809" y="1484784"/>
            <a:ext cx="7610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4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US" sz="14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Мастер- класс»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«Алгоритм проведения самоанализа урока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биологии 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соответствии с требованиями ФГОС»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en-US" sz="1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en-US" sz="16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500" y="7081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СРЕДНЯЯ ОБЩЕОБРАЗОВАТЕЛЬНАЯ ШКОЛА №16 ИМЕНИ ФЕДОРА ИОСИФОВИЧА КРАВЧЕНКО СЕЛА УНАРОКОВО МУНИЦИПАЛЬНОГО ОБРАЗОВАНИЯ МОСТОВСКИЙ РАЙОН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8123" y="5589240"/>
            <a:ext cx="769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биологии МБОУ СОШ №16 имени Ф.И. Кравченко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Унароково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Любовь Георгиевна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76" y="647753"/>
            <a:ext cx="785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Средства обучения, выбранные учителем: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</a:t>
            </a:r>
            <a:endParaRPr lang="ru-RU" sz="2800" b="1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Картинки по запросу картина шишкина три медвед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614257" cy="16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таблица цикл строения мх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5107" r="3277"/>
          <a:stretch/>
        </p:blipFill>
        <p:spPr bwMode="auto">
          <a:xfrm>
            <a:off x="940502" y="3412396"/>
            <a:ext cx="1759289" cy="15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красная книга росс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5858" r="6239" b="4370"/>
          <a:stretch/>
        </p:blipFill>
        <p:spPr bwMode="auto">
          <a:xfrm>
            <a:off x="4211960" y="1340768"/>
            <a:ext cx="1306398" cy="19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экологическая карта башкортоста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7443"/>
            <a:ext cx="1598496" cy="20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макет клетки растени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3777" r="10035" b="9072"/>
          <a:stretch/>
        </p:blipFill>
        <p:spPr bwMode="auto">
          <a:xfrm>
            <a:off x="6665720" y="3556292"/>
            <a:ext cx="1468582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Картинки по запросу фото микроскопа для школ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4145"/>
          <a:stretch/>
        </p:blipFill>
        <p:spPr bwMode="auto">
          <a:xfrm>
            <a:off x="4829381" y="3412396"/>
            <a:ext cx="1377954" cy="26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Похожее изображени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r="10053" b="8087"/>
          <a:stretch/>
        </p:blipFill>
        <p:spPr bwMode="auto">
          <a:xfrm>
            <a:off x="3113317" y="3598196"/>
            <a:ext cx="1521265" cy="13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325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Отражение </a:t>
            </a:r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на уроке </a:t>
            </a:r>
            <a:endParaRPr lang="ru-RU" sz="2800" b="1" i="1" u="sng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основных </a:t>
            </a:r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дидактических принципов: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325" y="155679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научности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последовательности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и систематичности;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доступности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прочности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сознательности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и активности;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наглядности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связи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теории и практики;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учета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возрастных особенностей и индивидуальных особенностей;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принцип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управляемого перехода от деятельности в учебной ситуации к деятельности в жизненной ситуации;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- принцип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управляемого перехода от совместной учебно-познавательной деятельности к самостоятельной деятельности;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6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Times New Roman"/>
              </a:rPr>
              <a:t>Какие именно личностные результаты и УУД формируются в процессе урока: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2787"/>
            <a:ext cx="5616623" cy="46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4" y="1628800"/>
            <a:ext cx="461665" cy="21602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933056"/>
            <a:ext cx="461665" cy="21602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1628800"/>
            <a:ext cx="461665" cy="180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3933056"/>
            <a:ext cx="461665" cy="15859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0405" y="585872"/>
            <a:ext cx="353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</a:rPr>
              <a:t>Работа с классом: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применение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диалоговых форм общения;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нестандартных ситуаций </a:t>
            </a: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использовании знаний учащихся;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осуществление обратной связи: ученик – </a:t>
            </a:r>
            <a:r>
              <a:rPr lang="ru-RU" sz="28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сочетание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фронтальной, групповой </a:t>
            </a: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индивидуальной работы;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наглядного материала: в качестве иллюстрирования, для эмоциональной поддержки, для решения обучающих задач;</a:t>
            </a:r>
            <a:endParaRPr lang="ru-RU" sz="28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оценивания достижений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учащихся: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самооценка </a:t>
            </a:r>
            <a:r>
              <a:rPr lang="ru-RU" sz="3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 на основе словесной характеристики;</a:t>
            </a:r>
          </a:p>
          <a:p>
            <a:pPr lvl="0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включение </a:t>
            </a:r>
            <a:r>
              <a:rPr lang="ru-RU" sz="3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учащихся в обсуждение ответа;</a:t>
            </a:r>
          </a:p>
          <a:p>
            <a:pPr lvl="0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выстраивание </a:t>
            </a:r>
            <a:r>
              <a:rPr lang="ru-RU" sz="3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своей траектории обучения на уроке, заявка на оценку.</a:t>
            </a:r>
            <a:endParaRPr lang="ru-RU" sz="3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19051"/>
          <a:stretch/>
        </p:blipFill>
        <p:spPr bwMode="auto">
          <a:xfrm>
            <a:off x="755576" y="4557455"/>
            <a:ext cx="2257849" cy="23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4508"/>
            <a:ext cx="1835696" cy="22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Психологические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основы урока:</a:t>
            </a:r>
            <a:endParaRPr lang="ru-RU" sz="2800" b="1" i="1" u="sng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развивающей функции обучения. </a:t>
            </a:r>
            <a:r>
              <a:rPr lang="ru-RU" sz="2800" b="1" i="1" u="sng" dirty="0">
                <a:solidFill>
                  <a:srgbClr val="FF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качеств:</a:t>
            </a:r>
            <a:r>
              <a:rPr lang="ru-RU" sz="2800" b="1" i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восприятия, внимания, воображения, памяти, мышления, речи;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ритмичность урока: чередование материала разной степени трудности, разнообразие видов учебной деятельности;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наличие психологических пауз и разрядки эмоциональной сферы урока;</a:t>
            </a:r>
            <a:endParaRPr lang="ru-RU" sz="28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наличие физкультминутки.</a:t>
            </a:r>
            <a:endParaRPr lang="ru-RU" sz="28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картинка физминутки на уро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" b="6003"/>
          <a:stretch/>
        </p:blipFill>
        <p:spPr bwMode="auto">
          <a:xfrm>
            <a:off x="5502676" y="4365104"/>
            <a:ext cx="3509738" cy="23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Домашнее </a:t>
            </a:r>
            <a: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объяснено и задано до звонка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оптимальный объем;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доступность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инструктажа.</a:t>
            </a:r>
            <a:endParaRPr lang="ru-RU" sz="36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картинка дом задания на уро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 b="8359"/>
          <a:stretch/>
        </p:blipFill>
        <p:spPr bwMode="auto">
          <a:xfrm>
            <a:off x="899592" y="3501008"/>
            <a:ext cx="3669784" cy="186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картинка дом задания на уро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08934"/>
            <a:ext cx="3274288" cy="28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Подведение итогов деятельности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3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читель выясняет у обучающихся, что они узнали, запомнили;</a:t>
            </a:r>
            <a:endParaRPr lang="ru-RU" sz="32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учитель организует рефлексию:</a:t>
            </a:r>
          </a:p>
          <a:p>
            <a:pPr lvl="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ученики высказываются по поводу результата урока;</a:t>
            </a:r>
            <a:endParaRPr lang="ru-RU" sz="3200" b="1" i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3200" b="1" i="1" smtClean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ученики </a:t>
            </a:r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оценивают результат и процесс 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</a:t>
            </a:r>
            <a:endParaRPr lang="ru-RU" sz="3200" b="1" i="1" dirty="0">
              <a:solidFill>
                <a:srgbClr val="8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45854"/>
            <a:ext cx="2987825" cy="22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31776"/>
            <a:ext cx="76925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не только признаёт право учащегося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собственное суждение, но и заинтересован в нём.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бщение с учащимися строится таким образом, чтобы подвести их к самостоятельным выводам, сделать соучастниками процесса подготовки, поиска и нахождения знаний и вариантов его использования.</a:t>
            </a: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строит вопросы к вводимому материалу и отвечает на них, вызывает вопросы у учащихся и стимулирует самостоятельный поиск ответов по  ходу урока. Добивается того, что ученик думает совместно с ним.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324" y="548680"/>
            <a:ext cx="76450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постулата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заложены в основание новой технологии урока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открытие истины, поиск истины и осмысление истины в совместной деятельности детей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часть жизни ребенка, и проживание этой жизни должно совершаться на уровне высокой общечеловеческой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37007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71606"/>
            <a:ext cx="76104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заложено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природе человека –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которого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отталкиваться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обучение.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Георгиевич Щедровицкий - философ </a:t>
            </a:r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зеркало общей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учителя.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 - педагог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Щедровицкий Пётр Георги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1603001" cy="19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фото Сухомлинск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03001" cy="21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286" y="1549257"/>
            <a:ext cx="75608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учим их; 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создаём условия, 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они учатся.</a:t>
            </a:r>
          </a:p>
          <a:p>
            <a:pPr algn="r"/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Сеймур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Паперт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программист, психолог и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 descr="Сеймур Паперт (Seymour Paper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9252"/>
            <a:ext cx="2192068" cy="26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итки уроки школ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2618" r="4917" b="2831"/>
          <a:stretch/>
        </p:blipFill>
        <p:spPr bwMode="auto">
          <a:xfrm>
            <a:off x="2572009" y="1916832"/>
            <a:ext cx="3685309" cy="36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950522"/>
            <a:ext cx="520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352" y="476672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анализа:</a:t>
            </a:r>
          </a:p>
          <a:p>
            <a:pPr algn="ctr"/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Место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данного урока в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теме.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5711"/>
            <a:ext cx="3347641" cy="34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6328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  <a:endParaRPr lang="en-US" sz="4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Мхи. 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характеристика. </a:t>
            </a:r>
          </a:p>
          <a:p>
            <a:pPr algn="just"/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7697" r="9436" b="5940"/>
          <a:stretch/>
        </p:blipFill>
        <p:spPr bwMode="auto">
          <a:xfrm>
            <a:off x="860522" y="1297309"/>
            <a:ext cx="2325247" cy="18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мхи картинки урок биологии 5 кла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82" y="1988840"/>
            <a:ext cx="2489035" cy="1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мхи картинки урок биологии 5 класс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10379" r="14398" b="8652"/>
          <a:stretch/>
        </p:blipFill>
        <p:spPr bwMode="auto">
          <a:xfrm>
            <a:off x="5965723" y="2932741"/>
            <a:ext cx="2376264" cy="18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осмысление знаний по теме «Мхи» и отработка умения осуществлять их перенос в новые условия.</a:t>
            </a:r>
            <a:endParaRPr lang="ru-RU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707396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урок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и применения знаний, совершенствование навыков и умений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9833" y="2067238"/>
            <a:ext cx="248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Мотивация: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843" y="2709943"/>
            <a:ext cx="8163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уровень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эмоциональная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доброжелательность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заинтересованность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учебным </a:t>
            </a: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материалом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664050"/>
            <a:ext cx="779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 уровень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эмоциональная, содержательная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интересные формы, нестандартный урок и др.)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843" y="4671272"/>
            <a:ext cx="752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 уровень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эмоциональная, содержательная,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социальная </a:t>
            </a: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ученик осознаёт, насколько важен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него учебный материал).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7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езентация на тему анализ урока по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347864" cy="311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96753"/>
            <a:ext cx="763284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добивается, чтобы учащиеся 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сформулировали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собственную учебную задачу, и создаёт 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ситуацию сотрудничества и 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«ситуацию успеха»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ученика.</a:t>
            </a:r>
          </a:p>
          <a:p>
            <a:pPr>
              <a:tabLst>
                <a:tab pos="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происходит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учебному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действию:</a:t>
            </a:r>
          </a:p>
          <a:p>
            <a:pPr>
              <a:tabLst>
                <a:tab pos="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«надо» - «могу» - «хочу»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75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542" y="543178"/>
            <a:ext cx="7592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Методы обучения, </a:t>
            </a:r>
            <a:endParaRPr lang="ru-RU" sz="2800" b="1" i="1" u="sng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выбранные </a:t>
            </a:r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для объяснения нового материала: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632" y="1844824"/>
            <a:ext cx="7622887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- объяснительно-иллюстративный 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рассказ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, </a:t>
            </a:r>
            <a:endParaRPr lang="ru-RU" sz="2800" i="1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беседа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, самостоятельная работа, описание;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680" y="2708920"/>
            <a:ext cx="7688580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1176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репродуктивный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(по образу) –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пересказ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sz="2800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списывание с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доски по образцу, работа с книгой;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632" y="3573016"/>
            <a:ext cx="774880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проблемный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объяснение с опорой на наглядность;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51" y="4411034"/>
            <a:ext cx="77488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исследовательский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работа с книгой по поиску 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информации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680" y="5216191"/>
            <a:ext cx="6903749" cy="556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1176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частично-поисковый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 с выводом;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55" y="5733256"/>
            <a:ext cx="493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- эвристический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(открытие).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3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972" y="692695"/>
            <a:ext cx="746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Формы обучения, выбранные учителем:</a:t>
            </a:r>
            <a:endParaRPr lang="ru-RU" sz="2800" b="1" i="1" u="sng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6217" y="1342962"/>
            <a:ext cx="586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научная лаборатория  «Эврика»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2361"/>
            <a:ext cx="1496678" cy="17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661603"/>
            <a:ext cx="313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в группах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423" y="5395332"/>
            <a:ext cx="282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у парах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Картинки по запросу фото работа в парах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0977"/>
            <a:ext cx="1968839" cy="14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23" y="1948104"/>
            <a:ext cx="4101180" cy="227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55" y="4470977"/>
            <a:ext cx="1856223" cy="16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1335</TotalTime>
  <Words>715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Закирова Эльмира Шамилевна</dc:creator>
  <cp:lastModifiedBy>Школа</cp:lastModifiedBy>
  <cp:revision>134</cp:revision>
  <dcterms:created xsi:type="dcterms:W3CDTF">2017-01-11T09:06:46Z</dcterms:created>
  <dcterms:modified xsi:type="dcterms:W3CDTF">2022-04-29T09:36:44Z</dcterms:modified>
</cp:coreProperties>
</file>