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6" r:id="rId7"/>
    <p:sldId id="263" r:id="rId8"/>
    <p:sldId id="265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E6C4A-727A-4563-BCC9-CEA64C7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1122363"/>
            <a:ext cx="6481823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EC8C5C-04A0-48F9-A3F7-80EFFB8E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92F4D7-7A2D-4B51-8D4D-EBE8C18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FCFE8-6A34-452F-AC4F-F65E9B2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63DEFE3-AC90-4A91-98DF-F60191B12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65700" cy="685800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5A77C4-ACBF-493A-9796-D990264C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02038"/>
            <a:ext cx="648182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32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C1443E-5C2C-46C5-A840-F4C3C0ED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57D9C0-0071-4E02-8160-5522886F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6CB3E3-E011-4ADA-AA25-FF287E3E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67D4FF-B00A-44AA-8920-8EB8BC67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8C2BCF-EFA8-43CB-AAE3-A2D3020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30D874-27D6-40F3-BF8C-9593851E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042AEC-7C5F-4C27-A3F8-B9C6FBC0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637483-9A5A-4C7F-B542-AFDDD354E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D7E7E7-9AC3-425F-AFE5-2D984D1F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ECFD37-1761-4E92-95E5-7612217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CDB354-AF56-4A3B-97D3-2CBCE32D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BCB6D7-119F-4E5C-93E2-1C0B397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A9B34C-0F74-40A1-95F6-F838A06F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48C5AA-80FD-4D7F-9FD6-BAA885F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CE6E9F-37E1-4786-A021-A81D6564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D27DE2-1EAB-45B7-B9E0-47E90AED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12367E-E8EA-4357-8330-6B9A36F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B9BDA3E-0158-40F6-9873-9798C5EE9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E2602E-1E1D-49CA-BF7D-35C567E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25FFA2-8519-40CD-A895-1F6CE5C0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9B3035-82D3-45A5-BF86-DE349CC0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9CDEC8-601B-4C55-BF7F-E1B1EAC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795A32-F50A-41B7-8370-1308BCD5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E2B0A2-8088-4206-BDC9-775EA5F2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5EA032-0756-4C24-968A-DDF30F02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6D4E1C-F2C4-481E-945F-36D9770C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287ED3-2DE1-4440-9BAE-C8EE7413422A}"/>
              </a:ext>
            </a:extLst>
          </p:cNvPr>
          <p:cNvSpPr/>
          <p:nvPr userDrawn="1"/>
        </p:nvSpPr>
        <p:spPr>
          <a:xfrm>
            <a:off x="0" y="2974694"/>
            <a:ext cx="12192000" cy="38833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14" y="365124"/>
            <a:ext cx="4849511" cy="61745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A9E456F4-DBB4-415C-AD65-9A75F2AF2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57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B447CB-72A5-4213-8DEA-D1F59BCA46AE}"/>
              </a:ext>
            </a:extLst>
          </p:cNvPr>
          <p:cNvSpPr/>
          <p:nvPr userDrawn="1"/>
        </p:nvSpPr>
        <p:spPr>
          <a:xfrm>
            <a:off x="7662441" y="0"/>
            <a:ext cx="4529560" cy="70489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8" y="3429000"/>
            <a:ext cx="10515601" cy="27518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563F5CE-457E-4C7E-871F-9A4FE29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2424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1D4CC8E-85DC-49A9-AEE0-B93132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44688"/>
            <a:ext cx="10515600" cy="13255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23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6AE17-89CC-436B-A559-479001BB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C02B9C-917A-4DAE-AC9D-808F57C5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724242-E50A-405A-856A-C6F0F923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B6758A-8786-4B02-8EBC-711F254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ED30EA-FF72-42A7-9EF2-3C9B61F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4194B-2A31-4D8D-8ACA-FE76C45F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45BAE8-9E59-4470-A65B-9ADF67392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3DEE03-612E-406D-9587-1F7A55B1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4AC6BB-5064-4021-ADD0-C7DC90FC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42DC05-DA4C-4D5F-898C-14246AE4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397521-B5E4-4383-BBCA-180ECE1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75011-A2D0-4284-ADB4-32205391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25D32F-86F1-4653-B724-7BEE9935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C739AB-944F-4035-9084-904C2FBB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B889B8-3F03-4BB0-A849-3EC4B22C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AF1E1-2134-412F-AD1C-67161DFB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8D1C0D-9DFC-412C-9D6A-F1F139C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CD8C20-6C8E-4C2E-B883-7D5631A9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ADA6FF-10CC-482D-8CFF-08142B3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BB886-A8B1-49F3-BAFC-8B87ED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6B2DB2F-56D6-4DD6-B51A-1E5D1EBA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E79796-68C4-49A1-B3AF-17E1FE6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CF920D-6621-4092-B980-CB4DD443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EF3B97-C29E-494A-9477-C8AD804E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8FCFC6-B52D-4E6B-AFAB-8B2B333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3D5148-E958-4CC7-9D5D-4531A7C8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4381E-2897-444E-AE51-4C41F44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98346B-E812-475F-A454-0C44E1F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FFA7FE-F892-41A2-8232-ACBF7E87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038E1C-9760-4B22-8F28-24AAC087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02B5DE-B073-4901-889E-7B1B8B74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F402B95D-1496-4CE2-9690-F5812D03F93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168" y="2048794"/>
            <a:ext cx="7110715" cy="2387600"/>
          </a:xfrm>
        </p:spPr>
        <p:txBody>
          <a:bodyPr>
            <a:noAutofit/>
          </a:bodyPr>
          <a:lstStyle/>
          <a:p>
            <a:r>
              <a:rPr lang="ru-RU" sz="3600" dirty="0"/>
              <a:t>«Метод «</a:t>
            </a:r>
            <a:r>
              <a:rPr lang="ru-RU" sz="3600" dirty="0" err="1"/>
              <a:t>Фишбоун</a:t>
            </a:r>
            <a:r>
              <a:rPr lang="ru-RU" sz="3600" dirty="0"/>
              <a:t>», как средство формирования </a:t>
            </a:r>
            <a:r>
              <a:rPr lang="ru-RU" sz="3600" dirty="0" err="1"/>
              <a:t>метапредметных</a:t>
            </a:r>
            <a:r>
              <a:rPr lang="ru-RU" sz="3600" dirty="0"/>
              <a:t> УУД на уроках географии.</a:t>
            </a:r>
            <a:endParaRPr lang="ru-RU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453" y="5105985"/>
            <a:ext cx="6481823" cy="1655762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географии МБОУ СОШ №16 имени Ф.И. Кравченко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Унароково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Волкова Луиза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EE5463A-8C35-4193-894B-F4D958DDCC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79" b="4079"/>
          <a:stretch>
            <a:fillRect/>
          </a:stretch>
        </p:blipFill>
        <p:spPr/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0820499-B68A-4838-BD6A-FE2469A6B89B}"/>
              </a:ext>
            </a:extLst>
          </p:cNvPr>
          <p:cNvCxnSpPr/>
          <p:nvPr/>
        </p:nvCxnSpPr>
        <p:spPr>
          <a:xfrm>
            <a:off x="5968678" y="1481559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932947" y="172674"/>
            <a:ext cx="7259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 СРЕДНЯЯ ОБЩЕОБРАЗОВАТЕЛЬНАЯ ШКОЛА №16 ИМЕНИ ФЕДОРА ИОСИФОВИЧА КРАВЧЕНКО СЕЛА УНАРОКОВО МУНИЦИПАЛЬНОГО ОБРАЗОВАНИЯ МОСТОВСКИЙ РАЙОН </a:t>
            </a:r>
          </a:p>
        </p:txBody>
      </p:sp>
    </p:spTree>
    <p:extLst>
      <p:ext uri="{BB962C8B-B14F-4D97-AF65-F5344CB8AC3E}">
        <p14:creationId xmlns:p14="http://schemas.microsoft.com/office/powerpoint/2010/main" val="29851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Примеры использования технологии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обучении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05" y="1788240"/>
            <a:ext cx="11069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Данный прием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я использовала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на уроках географии по следующим темам: </a:t>
            </a:r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«Западная Сибирь» для учащихся 9 класса;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«Проблема загрязнения окружающей среды» для учащихся 5 класса;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05" y="3230615"/>
            <a:ext cx="11261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например, доказывая 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Человечества, я предложила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применить технологию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Fishbone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для учащихся 5 класса.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«голове»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помещается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проблема – Причины загрязнения окружающей среды?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выдвигают предположения, и все они мною записываются на доске. Набирается разнообразие причин и появляется повод узнать настоящие причины.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ребята с большой охотой листают страницы учебника, используют дополнительную информацию. Возникают суждения, споры, формируется точка зрения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итоге получается схема, она может служить опорой для рассказа содержания темы.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одним привлекающим звеном стала полная свобода в оформлении схемы. Краски, цветные карандаши, ручки – использовался весь арсенал.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образом, благодаря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фишбоуну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мы получили опорный конспект, учились выделять события и их причины, делать краткие записи и работать в группе. География, как никакой другой предмет, имеет возможности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раскрытия проблем.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 нашей работы далее на слайдах.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177421"/>
            <a:ext cx="8129541" cy="401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43" y="3316405"/>
            <a:ext cx="6664657" cy="354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47528" y="1539403"/>
            <a:ext cx="2019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Соколова Полина,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ученица 5 класса.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4866" y="5010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Воровцова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Вероника,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ученица 5 класса.</a:t>
            </a:r>
          </a:p>
        </p:txBody>
      </p:sp>
    </p:spTree>
    <p:extLst>
      <p:ext uri="{BB962C8B-B14F-4D97-AF65-F5344CB8AC3E}">
        <p14:creationId xmlns:p14="http://schemas.microsoft.com/office/powerpoint/2010/main" val="7037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80" y="0"/>
            <a:ext cx="7848320" cy="39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7803"/>
            <a:ext cx="6100549" cy="38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5184" y="49429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Хруленко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Виталий,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 класса.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1337" y="1339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Зеленская Полина,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ученица 5 класса.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92" y="411143"/>
            <a:ext cx="10697079" cy="532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4825" y="54716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Чернышева Диана, ученица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5 класса.</a:t>
            </a:r>
          </a:p>
        </p:txBody>
      </p:sp>
    </p:spTree>
    <p:extLst>
      <p:ext uri="{BB962C8B-B14F-4D97-AF65-F5344CB8AC3E}">
        <p14:creationId xmlns:p14="http://schemas.microsoft.com/office/powerpoint/2010/main" val="26945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5" y="1266636"/>
            <a:ext cx="10031105" cy="53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3493" y="286800"/>
            <a:ext cx="596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Новиков Владимир, ученик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5 класса.</a:t>
            </a:r>
          </a:p>
        </p:txBody>
      </p:sp>
    </p:spTree>
    <p:extLst>
      <p:ext uri="{BB962C8B-B14F-4D97-AF65-F5344CB8AC3E}">
        <p14:creationId xmlns:p14="http://schemas.microsoft.com/office/powerpoint/2010/main" val="3583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используются ресурсы Западной Сибири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географии в 9 классе.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7" y="1700261"/>
            <a:ext cx="5663939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3082" y="22492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Лапшинова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Амалия,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класса.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89" y="3064865"/>
            <a:ext cx="6619711" cy="37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5678" y="541543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Деревягин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Андрей, ученик 9 класса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4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23304"/>
            <a:ext cx="77628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809875"/>
            <a:ext cx="8067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8162" y="10299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Кадыров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Азис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9 класса.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3917" y="49755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Огурцова Анастасия,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ученица 9 класса.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4BAF63-ED07-42B9-8EC9-F2B2755621DB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3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847CC863-09DE-41BD-84E0-7B11B3C168E3}"/>
              </a:ext>
            </a:extLst>
          </p:cNvPr>
          <p:cNvSpPr txBox="1">
            <a:spLocks/>
          </p:cNvSpPr>
          <p:nvPr/>
        </p:nvSpPr>
        <p:spPr>
          <a:xfrm>
            <a:off x="313900" y="109436"/>
            <a:ext cx="11300346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Учащиеся, овладевающие стратегией «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Fishbone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», приобретают такие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метапредметные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компетенции как: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79BA5493-EFAC-434A-B4A4-9B178F7F14C4}"/>
              </a:ext>
            </a:extLst>
          </p:cNvPr>
          <p:cNvSpPr txBox="1">
            <a:spLocks/>
          </p:cNvSpPr>
          <p:nvPr/>
        </p:nvSpPr>
        <p:spPr>
          <a:xfrm>
            <a:off x="1795045" y="1226456"/>
            <a:ext cx="8880656" cy="4405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критическое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мышление;</a:t>
            </a:r>
          </a:p>
          <a:p>
            <a:pPr lvl="0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в группах;</a:t>
            </a:r>
          </a:p>
          <a:p>
            <a:pPr lvl="0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 и осуществление исследовательской деятельности;</a:t>
            </a:r>
          </a:p>
          <a:p>
            <a:pPr lvl="0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истолкование прочитанного и формулирование своей позиции, адекватное понимание текста;</a:t>
            </a:r>
          </a:p>
          <a:p>
            <a:pPr lvl="0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осознанное чтение текстов вслух и про себя с извлечением необходимой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477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образом, использование технологии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развивает умения учащихся работать в группах, анализировать текст, выделять основные события и искать их причины, обобщать и делать выводы. Основная цель метода - стимулировать творческое и развивать критическое мышление детей, что отвечает главной задаче сегодняшней школы. Сначала, когда дети  узнали про новую технологию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встретили её с особой осторожностью, но со временим стали работать с большим желаниям.</a:t>
            </a:r>
          </a:p>
        </p:txBody>
      </p:sp>
      <p:pic>
        <p:nvPicPr>
          <p:cNvPr id="9218" name="Picture 2" descr="D:\Рабочий стол\Depositphotos_73146765_l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63" y="2773220"/>
            <a:ext cx="5759474" cy="39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природа, зелены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197FB91D-DC0A-4A3E-9350-29146655ED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08" b="30308"/>
          <a:stretch>
            <a:fillRect/>
          </a:stretch>
        </p:blipFill>
        <p:spPr>
          <a:xfrm>
            <a:off x="2550695" y="4700276"/>
            <a:ext cx="6577262" cy="1721238"/>
          </a:xfrm>
          <a:effectLst>
            <a:outerShdw blurRad="63500" sx="102000" sy="102000" algn="ctr" rotWithShape="0">
              <a:prstClr val="black">
                <a:alpha val="43000"/>
              </a:prstClr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Метод "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" (Рыбий скелет): что это такое, формы работы на уроке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53453" y="1944687"/>
            <a:ext cx="10800347" cy="27115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Monotype Corsiva" pitchFamily="66" charset="0"/>
                <a:cs typeface="Times New Roman" pitchFamily="18" charset="0"/>
              </a:rPr>
              <a:t>В основе </a:t>
            </a:r>
            <a:r>
              <a:rPr lang="ru-RU" dirty="0" err="1">
                <a:latin typeface="Monotype Corsiva" pitchFamily="66" charset="0"/>
                <a:cs typeface="Times New Roman" pitchFamily="18" charset="0"/>
              </a:rPr>
              <a:t>Фишбоуна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 - схематическая диаграмма в форме рыбьего скелета. В мире данная диаграмма широко известна под именем </a:t>
            </a:r>
            <a:r>
              <a:rPr lang="ru-RU" dirty="0" err="1">
                <a:latin typeface="Monotype Corsiva" pitchFamily="66" charset="0"/>
                <a:cs typeface="Times New Roman" pitchFamily="18" charset="0"/>
              </a:rPr>
              <a:t>Ишикавы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ru-RU" dirty="0" err="1">
                <a:latin typeface="Monotype Corsiva" pitchFamily="66" charset="0"/>
                <a:cs typeface="Times New Roman" pitchFamily="18" charset="0"/>
              </a:rPr>
              <a:t>Исикавы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) - японского профессора, который и изобрел метод структурного анализа </a:t>
            </a:r>
            <a:r>
              <a:rPr lang="ru-RU" dirty="0" err="1">
                <a:latin typeface="Monotype Corsiva" pitchFamily="66" charset="0"/>
                <a:cs typeface="Times New Roman" pitchFamily="18" charset="0"/>
              </a:rPr>
              <a:t>причинно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 - следственных связей. Схема </a:t>
            </a:r>
            <a:r>
              <a:rPr lang="ru-RU" dirty="0" err="1">
                <a:latin typeface="Monotype Corsiva" pitchFamily="66" charset="0"/>
                <a:cs typeface="Times New Roman" pitchFamily="18" charset="0"/>
              </a:rPr>
              <a:t>Фишбоун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 представляет собой графическое изображение, позволяющее наглядно продемонстрировать определенные в процессе анализа причины конкретных событий, явлений, проблем и соответствующие выводы или результаты обсуждения.</a:t>
            </a:r>
          </a:p>
        </p:txBody>
      </p:sp>
    </p:spTree>
    <p:extLst>
      <p:ext uri="{BB962C8B-B14F-4D97-AF65-F5344CB8AC3E}">
        <p14:creationId xmlns:p14="http://schemas.microsoft.com/office/powerpoint/2010/main" val="23737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8269"/>
            <a:ext cx="5257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Схемы </a:t>
            </a:r>
            <a:r>
              <a:rPr lang="ru-RU" b="1" dirty="0" err="1"/>
              <a:t>Фишбоун</a:t>
            </a:r>
            <a:r>
              <a:rPr lang="ru-RU" b="1" dirty="0"/>
              <a:t> дают возможность:</a:t>
            </a:r>
            <a:endParaRPr lang="ru-RU" b="1" dirty="0"/>
          </a:p>
        </p:txBody>
      </p:sp>
      <p:pic>
        <p:nvPicPr>
          <p:cNvPr id="8" name="Рисунок 7" descr="Изображение выглядит как человек, устройство, дат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F1DAABF-CEB6-4493-836A-3EEDB61296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8" r="23768"/>
          <a:stretch/>
        </p:blipFill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5343B07-F345-4F73-9683-FF5C41D16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429000"/>
            <a:ext cx="5690886" cy="1027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работу участников в парах или группах;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xmlns="" id="{A0353094-625A-4B2F-B1DF-2CE89D28D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82204" y="3428999"/>
            <a:ext cx="413796" cy="413796"/>
          </a:xfrm>
          <a:prstGeom prst="rect">
            <a:avLst/>
          </a:prstGeom>
        </p:spPr>
      </p:pic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39FC5A32-BB8A-49FF-8898-CA7E553DBEDD}"/>
              </a:ext>
            </a:extLst>
          </p:cNvPr>
          <p:cNvSpPr txBox="1">
            <a:spLocks/>
          </p:cNvSpPr>
          <p:nvPr/>
        </p:nvSpPr>
        <p:spPr>
          <a:xfrm>
            <a:off x="6096000" y="4553673"/>
            <a:ext cx="5690886" cy="102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FD28E1D3-833D-4320-81AB-AA9A48FFD13C}"/>
              </a:ext>
            </a:extLst>
          </p:cNvPr>
          <p:cNvSpPr txBox="1">
            <a:spLocks/>
          </p:cNvSpPr>
          <p:nvPr/>
        </p:nvSpPr>
        <p:spPr>
          <a:xfrm>
            <a:off x="6096000" y="5580927"/>
            <a:ext cx="5690886" cy="102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xmlns="" id="{A772974C-36A6-4C43-8D84-0E60FC811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82204" y="4556085"/>
            <a:ext cx="413796" cy="413796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xmlns="" id="{78127E9D-8B37-4A99-9327-D3F27A77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82204" y="5167131"/>
            <a:ext cx="413796" cy="413796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5DBF1CE9-F983-4CDF-9BDC-C6D0500B4C87}"/>
              </a:ext>
            </a:extLst>
          </p:cNvPr>
          <p:cNvCxnSpPr>
            <a:cxnSpLocks/>
          </p:cNvCxnSpPr>
          <p:nvPr/>
        </p:nvCxnSpPr>
        <p:spPr>
          <a:xfrm>
            <a:off x="7488820" y="2500131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96000" y="4445862"/>
            <a:ext cx="5550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критическое мышление;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0274" y="506730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визуализировать взаимосвязи между причинами и следствиями; ранжировать факторы по степени их значимости.</a:t>
            </a:r>
          </a:p>
        </p:txBody>
      </p:sp>
    </p:spTree>
    <p:extLst>
      <p:ext uri="{BB962C8B-B14F-4D97-AF65-F5344CB8AC3E}">
        <p14:creationId xmlns:p14="http://schemas.microsoft.com/office/powerpoint/2010/main" val="39421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itchFamily="66" charset="0"/>
              </a:rPr>
              <a:t>Составление схемы </a:t>
            </a:r>
            <a:r>
              <a:rPr lang="ru-RU" b="1" dirty="0" smtClean="0">
                <a:latin typeface="Monotype Corsiva" pitchFamily="66" charset="0"/>
              </a:rPr>
              <a:t>«</a:t>
            </a:r>
            <a:r>
              <a:rPr lang="ru-RU" b="1" dirty="0" err="1" smtClean="0">
                <a:latin typeface="Monotype Corsiva" pitchFamily="66" charset="0"/>
              </a:rPr>
              <a:t>Фишбоун</a:t>
            </a:r>
            <a:r>
              <a:rPr lang="ru-RU" b="1" dirty="0" smtClean="0">
                <a:latin typeface="Monotype Corsiva" pitchFamily="66" charset="0"/>
              </a:rPr>
              <a:t>»</a:t>
            </a:r>
            <a:endParaRPr lang="ru-RU" dirty="0"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C178696-48A6-4F44-BD35-7721911722EB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937549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3FEDDC-3F16-4B86-A955-AAB7E0F0D8F1}"/>
              </a:ext>
            </a:extLst>
          </p:cNvPr>
          <p:cNvSpPr txBox="1"/>
          <p:nvPr/>
        </p:nvSpPr>
        <p:spPr>
          <a:xfrm>
            <a:off x="943439" y="3034089"/>
            <a:ext cx="23917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может быть составлена заранее. С применением технических средств ее можно сделать в цвете. При их отсутствии используется обычный ватман либо ежедневный инструмент учителя - цветной мел.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1E91CD8-9324-421A-9CB7-963048DFB9BF}"/>
              </a:ext>
            </a:extLst>
          </p:cNvPr>
          <p:cNvSpPr/>
          <p:nvPr/>
        </p:nvSpPr>
        <p:spPr>
          <a:xfrm>
            <a:off x="3479858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6275B9-A6B1-44A3-90D6-8FF1A2463542}"/>
              </a:ext>
            </a:extLst>
          </p:cNvPr>
          <p:cNvSpPr txBox="1"/>
          <p:nvPr/>
        </p:nvSpPr>
        <p:spPr>
          <a:xfrm>
            <a:off x="3594389" y="3418352"/>
            <a:ext cx="20340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зависимости от возрастной категории учащихся, желания и фантазии учителя схема может иметь горизонтальный или вертикальный вид. 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8CABAE9-1B08-41F4-B3D9-D42011B645E0}"/>
              </a:ext>
            </a:extLst>
          </p:cNvPr>
          <p:cNvSpPr/>
          <p:nvPr/>
        </p:nvSpPr>
        <p:spPr>
          <a:xfrm>
            <a:off x="6022167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5B5AA7-549B-4514-8586-00994D4A05EF}"/>
              </a:ext>
            </a:extLst>
          </p:cNvPr>
          <p:cNvSpPr txBox="1"/>
          <p:nvPr/>
        </p:nvSpPr>
        <p:spPr>
          <a:xfrm>
            <a:off x="6136698" y="3418352"/>
            <a:ext cx="20340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младшего школьного возраста подойдет более естественная форма рыбы - горизонтальная.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F109CE4-F731-4D7F-B39D-0301C09B0EF5}"/>
              </a:ext>
            </a:extLst>
          </p:cNvPr>
          <p:cNvSpPr/>
          <p:nvPr/>
        </p:nvSpPr>
        <p:spPr>
          <a:xfrm>
            <a:off x="8561244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FFB58F-1862-4D03-BF86-D28EF451A31D}"/>
              </a:ext>
            </a:extLst>
          </p:cNvPr>
          <p:cNvSpPr txBox="1"/>
          <p:nvPr/>
        </p:nvSpPr>
        <p:spPr>
          <a:xfrm>
            <a:off x="8691246" y="3177720"/>
            <a:ext cx="203402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завершению ее заполнения вместе с ребятами можно изобразить фигуру вдоль скелета и загадать желание, чтобы золотая рыбка и в дальнейшем помогала решить любую жизненную проблему. 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09FDAB-3FB2-4F2D-9D55-BB2DB55FA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6868" y="2055103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92D134-8150-4AFA-9136-9CD49A2A9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03262" y="2057344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4EFC6D8-3898-42E1-90CE-85C1BB1CA8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60953" y="2057344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B10830C-2468-4DD0-9D6E-29F2FD134D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56349" y="2057344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90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309D7DA-21F0-44C2-BB66-3EB7A206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Схема включает в себя основные четыре блока, представленные в виде головы, хвоста, верхних и нижних косточек. </a:t>
            </a:r>
            <a:endParaRPr lang="ru-RU" sz="3200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90AD6CD-6529-49E5-A020-3DC57209745D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Рабочий стол\26374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86" y="2776287"/>
            <a:ext cx="544629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1934" y="17077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Верхние косточки </a:t>
            </a:r>
            <a:r>
              <a:rPr lang="ru-RU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(расположенные справа при вертикальной форме схемы или под углом 45 градусов сверху при горизонтальной) - на них фиксируются основные понятия темы, причины, которые привели к проблеме.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7074" y="52773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Нижние косточки 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(изображаются напротив) - факты, подтверждающие наличие сформулированных причин, или суть понятий, указанных на схеме.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46513" y="3433567"/>
            <a:ext cx="27361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Хвост-ответ </a:t>
            </a:r>
            <a:endParaRPr lang="ru-RU" b="1" i="1" u="sng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поставленный вопрос, </a:t>
            </a:r>
            <a:endParaRPr lang="ru-RU" i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i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обобщения</a:t>
            </a:r>
            <a:r>
              <a:rPr lang="ru-RU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4354" y="3472981"/>
            <a:ext cx="3212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Голова - проблема, </a:t>
            </a:r>
            <a:endParaRPr lang="ru-RU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тема,  </a:t>
            </a:r>
            <a:endParaRPr lang="ru-RU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подлежат анализу, </a:t>
            </a:r>
            <a:endParaRPr lang="ru-RU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сравнению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обсуждению.</a:t>
            </a:r>
          </a:p>
        </p:txBody>
      </p:sp>
    </p:spTree>
    <p:extLst>
      <p:ext uri="{BB962C8B-B14F-4D97-AF65-F5344CB8AC3E}">
        <p14:creationId xmlns:p14="http://schemas.microsoft.com/office/powerpoint/2010/main" val="20930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82974" y="252118"/>
            <a:ext cx="478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Процедура 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составления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схемы 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758" y="794936"/>
            <a:ext cx="11538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листе провести горизонтальную стрелку через середину листа; дать название главной стрелке. Это главная (хребтовая) кость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8195" y="1457234"/>
            <a:ext cx="1141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 главной кости нарисовать дополнительные «косточки» под углом 45 градусов, каждая из них посвящена одной проблеме или группе проблем, подписать каждую из «косточек»; добавить дополнительные «косточки»;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идеально, если разные части проблемы расположены так, что наиболее важная находится в голове рыбы. </a:t>
            </a:r>
          </a:p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63516" y="4596063"/>
            <a:ext cx="5606716" cy="3609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236495" y="3116179"/>
            <a:ext cx="998621" cy="116706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559968" y="3236495"/>
            <a:ext cx="926432" cy="104674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883442" y="3236495"/>
            <a:ext cx="866274" cy="104674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327232" y="3236495"/>
            <a:ext cx="770021" cy="113096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6495" y="4896853"/>
            <a:ext cx="1407694" cy="109487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4189" y="4896853"/>
            <a:ext cx="1432414" cy="109487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47179" y="4896853"/>
            <a:ext cx="1280053" cy="9384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27232" y="4896853"/>
            <a:ext cx="1600200" cy="9384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Месяц 31"/>
          <p:cNvSpPr/>
          <p:nvPr/>
        </p:nvSpPr>
        <p:spPr>
          <a:xfrm>
            <a:off x="9180095" y="3489158"/>
            <a:ext cx="1576137" cy="1955131"/>
          </a:xfrm>
          <a:prstGeom prst="moon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 rot="2316062">
            <a:off x="1409592" y="3167312"/>
            <a:ext cx="2261937" cy="259882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5A22F6-AA89-46AF-A942-D931AD46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Применение метода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уроках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837DFB4-4BD6-4D30-8A13-AD8E9573ECDD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37549" y="2136339"/>
            <a:ext cx="105165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8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может быть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качестве отдельно применяемого методического приема для анализа какой-либо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ситуации;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может выступать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стратегией целого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эффективнее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всего ее применять во время урока обобщения и систематизации знаний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когда материал по теме уже пройден и необходимо,  привести все изученные понятия в стройную систему, предусматривающую раскрытие и усвоение связей и отношений между ее элементами.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7968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64C7882-22BB-4E68-A369-A3277851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39" y="3983062"/>
            <a:ext cx="4740798" cy="22978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Фронтальная;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Индивидуальная.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04E5C3A5-8D30-4860-BCCD-83A1AB42E15A}"/>
              </a:ext>
            </a:extLst>
          </p:cNvPr>
          <p:cNvSpPr txBox="1">
            <a:spLocks/>
          </p:cNvSpPr>
          <p:nvPr/>
        </p:nvSpPr>
        <p:spPr>
          <a:xfrm>
            <a:off x="7451202" y="1131144"/>
            <a:ext cx="4740798" cy="2297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работы на уроке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9538" y="1775664"/>
            <a:ext cx="98057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ходе урока учитель самостоятельно определяет действия - предлагает либо и далее исследовать проблему, либо попытаться определить ее решение. В итоге получается схема, она может служить опорой для рассказа содержания темы. Таким образом, благодаря "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фишбоуну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” мы получили опорный конспект, учились выделять события и их причины, делать краткие записи и работать в группе.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64695" y="2550695"/>
            <a:ext cx="938463" cy="97455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733</Words>
  <Application>Microsoft Office PowerPoint</Application>
  <PresentationFormat>Произвольный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«Метод «Фишбоун», как средство формирования метапредметных УУД на уроках географии.</vt:lpstr>
      <vt:lpstr>Метод "Фишбоун" (Рыбий скелет): что это такое, формы работы на уроке</vt:lpstr>
      <vt:lpstr>Схемы Фишбоун дают возможность:</vt:lpstr>
      <vt:lpstr>Составление схемы «Фишбоун»</vt:lpstr>
      <vt:lpstr>Схема включает в себя основные четыре блока, представленные в виде головы, хвоста, верхних и нижних косточек. </vt:lpstr>
      <vt:lpstr>Презентация PowerPoint</vt:lpstr>
      <vt:lpstr>Применение метода Фишбоун на уроках</vt:lpstr>
      <vt:lpstr>Презентация PowerPoint</vt:lpstr>
      <vt:lpstr>Презентация PowerPoint</vt:lpstr>
      <vt:lpstr>Примеры использования технологии Фишбоун в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используются ресурсы Западной Сибири? Урок географии в 9 классе.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Школа</cp:lastModifiedBy>
  <cp:revision>28</cp:revision>
  <dcterms:created xsi:type="dcterms:W3CDTF">2021-12-05T12:50:35Z</dcterms:created>
  <dcterms:modified xsi:type="dcterms:W3CDTF">2022-04-20T12:03:20Z</dcterms:modified>
</cp:coreProperties>
</file>