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2" r:id="rId2"/>
    <p:sldId id="263" r:id="rId3"/>
    <p:sldId id="267" r:id="rId4"/>
    <p:sldId id="269" r:id="rId5"/>
    <p:sldId id="270" r:id="rId6"/>
    <p:sldId id="266" r:id="rId7"/>
    <p:sldId id="265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1049288"/>
          </a:xfrm>
        </p:spPr>
        <p:txBody>
          <a:bodyPr anchor="t">
            <a:noAutofit/>
          </a:bodyPr>
          <a:lstStyle/>
          <a:p>
            <a:pPr algn="ctr"/>
            <a:r>
              <a:rPr lang="ru-RU" sz="1800" dirty="0" smtClean="0">
                <a:latin typeface="+mn-lt"/>
              </a:rPr>
              <a:t>Краснодарский край, </a:t>
            </a:r>
            <a:r>
              <a:rPr lang="ru-RU" sz="1800" dirty="0">
                <a:latin typeface="+mn-lt"/>
              </a:rPr>
              <a:t>М</a:t>
            </a:r>
            <a:r>
              <a:rPr lang="ru-RU" sz="1800" dirty="0" smtClean="0">
                <a:latin typeface="+mn-lt"/>
              </a:rPr>
              <a:t>остовский район, село Унароково, </a:t>
            </a:r>
            <a:r>
              <a:rPr lang="ru-RU" sz="1800" dirty="0">
                <a:latin typeface="+mn-lt"/>
              </a:rPr>
              <a:t>М</a:t>
            </a:r>
            <a:r>
              <a:rPr lang="ru-RU" sz="1800" dirty="0" smtClean="0">
                <a:latin typeface="+mn-lt"/>
              </a:rPr>
              <a:t>униципальное бюджетное общеобразовательное учреждение средняя школа № 16 имени Ф.И. Кравченко села </a:t>
            </a:r>
            <a:r>
              <a:rPr lang="ru-RU" sz="1800" dirty="0">
                <a:latin typeface="+mn-lt"/>
              </a:rPr>
              <a:t>У</a:t>
            </a:r>
            <a:r>
              <a:rPr lang="ru-RU" sz="1800" dirty="0" smtClean="0">
                <a:latin typeface="+mn-lt"/>
              </a:rPr>
              <a:t>нароково муниципального образования </a:t>
            </a:r>
            <a:r>
              <a:rPr lang="ru-RU" sz="1800" dirty="0">
                <a:latin typeface="+mn-lt"/>
              </a:rPr>
              <a:t>М</a:t>
            </a:r>
            <a:r>
              <a:rPr lang="ru-RU" sz="1800" dirty="0" smtClean="0">
                <a:latin typeface="+mn-lt"/>
              </a:rPr>
              <a:t>остовский район</a:t>
            </a:r>
            <a:endParaRPr lang="ru-RU" sz="1800" dirty="0">
              <a:latin typeface="+mn-lt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473200"/>
          </a:xfrm>
        </p:spPr>
        <p:txBody>
          <a:bodyPr>
            <a:noAutofit/>
          </a:bodyPr>
          <a:lstStyle/>
          <a:p>
            <a:endParaRPr lang="ru-RU" sz="5400" dirty="0" smtClean="0"/>
          </a:p>
          <a:p>
            <a:endParaRPr lang="ru-RU" sz="5400" dirty="0"/>
          </a:p>
          <a:p>
            <a:pPr algn="ctr"/>
            <a:r>
              <a:rPr lang="ru-RU" sz="5400" dirty="0" smtClean="0"/>
              <a:t>Карта </a:t>
            </a:r>
          </a:p>
          <a:p>
            <a:pPr algn="ctr"/>
            <a:r>
              <a:rPr lang="ru-RU" sz="5400" dirty="0" smtClean="0"/>
              <a:t>понятий</a:t>
            </a:r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Учитель химии Брехова И.В.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4" y="951561"/>
            <a:ext cx="8787732" cy="49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 rot="16200000">
            <a:off x="1142204" y="1514662"/>
            <a:ext cx="6730994" cy="3703160"/>
            <a:chOff x="159" y="663"/>
            <a:chExt cx="5442" cy="299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9" y="663"/>
              <a:ext cx="5442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663"/>
              <a:ext cx="544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302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" y="208887"/>
            <a:ext cx="9044549" cy="64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86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51720" y="1844824"/>
            <a:ext cx="6096000" cy="36575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определить , насколько хорошо учащиеся видят общую картину всего предмета или отдельной темы, удалось ли им построить связи между отдельными элементами темы и систематизировать пройденный материал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14400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Цель использования методики: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48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5314528"/>
          </a:xfrm>
        </p:spPr>
        <p:txBody>
          <a:bodyPr anchor="t"/>
          <a:lstStyle/>
          <a:p>
            <a:r>
              <a:rPr lang="ru-RU" sz="2400" dirty="0">
                <a:effectLst/>
              </a:rPr>
              <a:t>Карта понятий состоит из названий понятий, помещённых в рамки; они связаны линиями(</a:t>
            </a:r>
            <a:r>
              <a:rPr lang="ru-RU" sz="2400" dirty="0" err="1">
                <a:effectLst/>
              </a:rPr>
              <a:t>линками</a:t>
            </a:r>
            <a:r>
              <a:rPr lang="ru-RU" sz="2400" dirty="0">
                <a:effectLst/>
              </a:rPr>
              <a:t>), фиксирующими соотношения этих понятий в направлении от общего к частному.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Рассматривая карту от вершины к основанию, преподаватель может: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1) проникнуть в то, как ученики воспринимают научные темы;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2) проверить уровень понимания учеников и возникшее у них ложное толкование понятий;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3) оценить сложность установленных учеником структурных </a:t>
            </a:r>
            <a:r>
              <a:rPr lang="ru-RU" sz="2400" dirty="0" smtClean="0">
                <a:effectLst/>
              </a:rPr>
              <a:t>взаимосвязей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7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0" y="692696"/>
            <a:ext cx="8868923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mart\Desktop\img_user_file_556847d7b988c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7240"/>
            <a:ext cx="8384028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5162872"/>
          </a:xfrm>
        </p:spPr>
        <p:txBody>
          <a:bodyPr/>
          <a:lstStyle/>
          <a:p>
            <a:r>
              <a:rPr lang="ru-RU" sz="2400" dirty="0">
                <a:effectLst/>
              </a:rPr>
              <a:t>Алгоритм составления карты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1. Определить тему, по которой будет составляться карта;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2. Определить перечень основных понятий или предложить сделать самим;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3. Установить связи между понятиями и отметить их стрелочками.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4. Сделать надписи, поясняющие характер связей между отдельными понятиями;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5. При необходимости дополнить карту новыми понятиями, постепенно расширяя и углубляя охват темы;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6.Защита карты понятий.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9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764704"/>
            <a:ext cx="7543800" cy="5026496"/>
          </a:xfrm>
        </p:spPr>
        <p:txBody>
          <a:bodyPr anchor="t"/>
          <a:lstStyle/>
          <a:p>
            <a:r>
              <a:rPr lang="ru-RU" sz="2400" dirty="0">
                <a:effectLst/>
              </a:rPr>
              <a:t>Карта также может быть результатом 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общей работы группы учеников;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парной работы(составление в паре);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индивидуальной работы одного ученика.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Карта может составляться вместе со всем классом в ходе одного или нескольких уроков. Постепенно расширяется круг входящих в карту понятий и пристраиваются новые связи между понятиями.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23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737719"/>
          </a:xfrm>
        </p:spPr>
        <p:txBody>
          <a:bodyPr anchor="t"/>
          <a:lstStyle/>
          <a:p>
            <a:pPr marL="475488" indent="-457200">
              <a:buAutoNum type="arabicPeriod"/>
            </a:pPr>
            <a:r>
              <a:rPr lang="ru-RU" dirty="0" smtClean="0"/>
              <a:t>Использованы все термины и понятия, входящие в данный раздел (один термин – 1 балл).</a:t>
            </a:r>
          </a:p>
          <a:p>
            <a:pPr marL="475488" indent="-457200">
              <a:buAutoNum type="arabicPeriod"/>
            </a:pPr>
            <a:r>
              <a:rPr lang="ru-RU" dirty="0" smtClean="0"/>
              <a:t>Установлены взаимосвязи (одна взаимосвязь – 1 балл).</a:t>
            </a:r>
          </a:p>
          <a:p>
            <a:pPr marL="475488" indent="-457200">
              <a:buAutoNum type="arabicPeriod"/>
            </a:pPr>
            <a:r>
              <a:rPr lang="ru-RU" dirty="0" smtClean="0"/>
              <a:t>Точно указана взаимосвязь, то есть стрелка подписана (одно указание – 1 балл).</a:t>
            </a:r>
          </a:p>
          <a:p>
            <a:pPr marL="475488" indent="-457200">
              <a:buAutoNum type="arabicPeriod"/>
            </a:pPr>
            <a:r>
              <a:rPr lang="ru-RU" dirty="0" smtClean="0"/>
              <a:t>Иерархия (1 балл).</a:t>
            </a:r>
          </a:p>
          <a:p>
            <a:pPr marL="475488" indent="-457200">
              <a:buAutoNum type="arabicPeriod"/>
            </a:pPr>
            <a:r>
              <a:rPr lang="ru-RU" dirty="0" smtClean="0"/>
              <a:t>Указаны конкретные примеры (один пример – 1 балл).</a:t>
            </a:r>
          </a:p>
          <a:p>
            <a:pPr marL="475488" indent="-457200">
              <a:buAutoNum type="arabicPeriod"/>
            </a:pPr>
            <a:r>
              <a:rPr lang="ru-RU" dirty="0" smtClean="0"/>
              <a:t>Указаны эксперименты (один эксперимент – 1 балл).</a:t>
            </a:r>
          </a:p>
          <a:p>
            <a:pPr marL="475488" indent="-457200">
              <a:buAutoNum type="arabicPeriod"/>
            </a:pPr>
            <a:r>
              <a:rPr lang="ru-RU" dirty="0" smtClean="0"/>
              <a:t>Горизонтальные взаимосвязи между терминами и понятиями (одна взаимосвязь – 2 балла).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914400"/>
          </a:xfrm>
        </p:spPr>
        <p:txBody>
          <a:bodyPr/>
          <a:lstStyle/>
          <a:p>
            <a:pPr algn="ctr"/>
            <a:r>
              <a:rPr lang="ru-RU" sz="3600" dirty="0" smtClean="0"/>
              <a:t>Критерии оценивания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06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1634"/>
            <a:ext cx="5845567" cy="68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41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154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Краснодарский край, Мостовский район, село Унароково, Муниципальное бюджетное общеобразовательное учреждение средняя школа № 16 имени Ф.И. Кравченко села Унароково муниципального образования Мостовский район</vt:lpstr>
      <vt:lpstr>Цель использования методики:</vt:lpstr>
      <vt:lpstr>Карта понятий состоит из названий понятий, помещённых в рамки; они связаны линиями(линками), фиксирующими соотношения этих понятий в направлении от общего к частному. Рассматривая карту от вершины к основанию, преподаватель может: 1) проникнуть в то, как ученики воспринимают научные темы; 2) проверить уровень понимания учеников и возникшее у них ложное толкование понятий; 3) оценить сложность установленных учеником структурных взаимосвязей</vt:lpstr>
      <vt:lpstr>Презентация PowerPoint</vt:lpstr>
      <vt:lpstr>Презентация PowerPoint</vt:lpstr>
      <vt:lpstr>Алгоритм составления карты 1. Определить тему, по которой будет составляться карта; 2. Определить перечень основных понятий или предложить сделать самим; 3. Установить связи между понятиями и отметить их стрелочками. 4. Сделать надписи, поясняющие характер связей между отдельными понятиями; 5. При необходимости дополнить карту новыми понятиями, постепенно расширяя и углубляя охват темы; 6.Защита карты понятий.</vt:lpstr>
      <vt:lpstr>Карта также может быть результатом : общей работы группы учеников; парной работы(составление в паре); индивидуальной работы одного ученика.  Карта может составляться вместе со всем классом в ходе одного или нескольких уроков. Постепенно расширяется круг входящих в карту понятий и пристраиваются новые связи между понятиями.</vt:lpstr>
      <vt:lpstr>Критерии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 оценивание</dc:title>
  <dc:creator>Smart</dc:creator>
  <cp:lastModifiedBy>Школа</cp:lastModifiedBy>
  <cp:revision>17</cp:revision>
  <dcterms:created xsi:type="dcterms:W3CDTF">2022-04-20T18:54:18Z</dcterms:created>
  <dcterms:modified xsi:type="dcterms:W3CDTF">2022-04-22T07:48:42Z</dcterms:modified>
</cp:coreProperties>
</file>