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912" r:id="rId1"/>
  </p:sldMasterIdLst>
  <p:notesMasterIdLst>
    <p:notesMasterId r:id="rId11"/>
  </p:notesMasterIdLst>
  <p:sldIdLst>
    <p:sldId id="256" r:id="rId2"/>
    <p:sldId id="257" r:id="rId3"/>
    <p:sldId id="258" r:id="rId4"/>
    <p:sldId id="263" r:id="rId5"/>
    <p:sldId id="264" r:id="rId6"/>
    <p:sldId id="265" r:id="rId7"/>
    <p:sldId id="266" r:id="rId8"/>
    <p:sldId id="267" r:id="rId9"/>
    <p:sldId id="268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621" autoAdjust="0"/>
    <p:restoredTop sz="57527" autoAdjust="0"/>
  </p:normalViewPr>
  <p:slideViewPr>
    <p:cSldViewPr>
      <p:cViewPr varScale="1">
        <p:scale>
          <a:sx n="80" d="100"/>
          <a:sy n="80" d="100"/>
        </p:scale>
        <p:origin x="-1086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48" y="391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8D61E7-EE47-4F9C-A8E1-DDC09DE92FBE}" type="datetimeFigureOut">
              <a:rPr lang="ru-RU" smtClean="0"/>
              <a:pPr/>
              <a:t>01.12.2014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3CFA33-0AFE-4A9F-9AD5-5B44D90CBEC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0" i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1.</a:t>
            </a:r>
            <a:r>
              <a:rPr lang="ru-RU" sz="1200" b="0" i="0" baseline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0" i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Сбыт и его стимулирование. </a:t>
            </a:r>
            <a:r>
              <a:rPr lang="ru-RU" sz="1200" b="0" i="0" dirty="0" smtClean="0">
                <a:latin typeface="Times New Roman" pitchFamily="18" charset="0"/>
                <a:cs typeface="Times New Roman" pitchFamily="18" charset="0"/>
              </a:rPr>
              <a:t>Оптовики распологают торговым персоналом, который помогает производителю охватить множество мелких клиентов при сравнительно небольших затратах</a:t>
            </a:r>
          </a:p>
          <a:p>
            <a:r>
              <a:rPr lang="ru-RU" sz="1200" b="0" i="0" dirty="0" smtClean="0"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ru-RU" sz="1200" b="0" i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Закупкии формирование товарного ассортимента. </a:t>
            </a:r>
            <a:r>
              <a:rPr lang="ru-RU" sz="1200" b="0" i="0" dirty="0" smtClean="0">
                <a:latin typeface="Times New Roman" pitchFamily="18" charset="0"/>
                <a:cs typeface="Times New Roman" pitchFamily="18" charset="0"/>
              </a:rPr>
              <a:t>Оптовик в состоянии подобать изделия и сформировать необходимый товарный ассортимент, избавив таким образом клиента от значительных хлопот.</a:t>
            </a:r>
          </a:p>
          <a:p>
            <a:r>
              <a:rPr lang="ru-RU" sz="1200" b="0" i="0" dirty="0" smtClean="0"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ru-RU" sz="1200" b="0" i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Разбивка крупных партий товаров на мелкие. </a:t>
            </a:r>
            <a:r>
              <a:rPr lang="ru-RU" sz="1200" b="0" i="0" dirty="0" smtClean="0">
                <a:latin typeface="Times New Roman" pitchFamily="18" charset="0"/>
                <a:cs typeface="Times New Roman" pitchFamily="18" charset="0"/>
              </a:rPr>
              <a:t>Оптовики обеспечивают клиентам экономию средств, закупая товары вагонами и разбивая больше партии на мелкие.</a:t>
            </a:r>
          </a:p>
          <a:p>
            <a:r>
              <a:rPr lang="ru-RU" sz="1200" b="0" i="0" dirty="0" smtClean="0">
                <a:latin typeface="Times New Roman" pitchFamily="18" charset="0"/>
                <a:cs typeface="Times New Roman" pitchFamily="18" charset="0"/>
              </a:rPr>
              <a:t>4. </a:t>
            </a:r>
            <a:r>
              <a:rPr lang="ru-RU" sz="1200" b="0" i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Складирование</a:t>
            </a:r>
            <a:r>
              <a:rPr lang="ru-RU" sz="1200" b="0" i="0" dirty="0" smtClean="0">
                <a:latin typeface="Times New Roman" pitchFamily="18" charset="0"/>
                <a:cs typeface="Times New Roman" pitchFamily="18" charset="0"/>
              </a:rPr>
              <a:t>. Оптовики хранить товарные запасы, способствуя тем самым снижению соответствующих издержек поставщикаи потребителей.</a:t>
            </a:r>
          </a:p>
          <a:p>
            <a:r>
              <a:rPr lang="ru-RU" sz="1200" b="0" i="0" dirty="0" smtClean="0">
                <a:latin typeface="Times New Roman" pitchFamily="18" charset="0"/>
                <a:cs typeface="Times New Roman" pitchFamily="18" charset="0"/>
              </a:rPr>
              <a:t>5. </a:t>
            </a:r>
            <a:r>
              <a:rPr lang="ru-RU" sz="1200" b="0" i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Транспортировка.</a:t>
            </a:r>
            <a:r>
              <a:rPr lang="ru-RU" sz="1200" b="0" i="0" dirty="0" smtClean="0">
                <a:latin typeface="Times New Roman" pitchFamily="18" charset="0"/>
                <a:cs typeface="Times New Roman" pitchFamily="18" charset="0"/>
              </a:rPr>
              <a:t> Оптовики обеспечивают более оперативную доставку товаров, поскольку они находятся ближе к клиентам, чем производители.</a:t>
            </a:r>
          </a:p>
          <a:p>
            <a:r>
              <a:rPr lang="ru-RU" sz="1200" i="0" dirty="0" smtClean="0">
                <a:latin typeface="Times New Roman" pitchFamily="18" charset="0"/>
                <a:cs typeface="Times New Roman" pitchFamily="18" charset="0"/>
              </a:rPr>
              <a:t>6. </a:t>
            </a:r>
            <a:r>
              <a:rPr lang="ru-RU" sz="1200" i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Финансирование. </a:t>
            </a:r>
            <a:r>
              <a:rPr lang="ru-RU" sz="1200" i="0" dirty="0" smtClean="0">
                <a:latin typeface="Times New Roman" pitchFamily="18" charset="0"/>
                <a:cs typeface="Times New Roman" pitchFamily="18" charset="0"/>
              </a:rPr>
              <a:t>Оптовики финансируют своих клиентов, предоставляя им кредит, а заодно финансируют и поставщиков.</a:t>
            </a:r>
          </a:p>
          <a:p>
            <a:r>
              <a:rPr lang="ru-RU" sz="1200" i="0" dirty="0" smtClean="0">
                <a:latin typeface="Times New Roman" pitchFamily="18" charset="0"/>
                <a:cs typeface="Times New Roman" pitchFamily="18" charset="0"/>
              </a:rPr>
              <a:t>7. </a:t>
            </a:r>
            <a:r>
              <a:rPr lang="ru-RU" sz="1200" i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Принятие риска. </a:t>
            </a:r>
            <a:r>
              <a:rPr lang="ru-RU" sz="1200" i="0" dirty="0" smtClean="0">
                <a:latin typeface="Times New Roman" pitchFamily="18" charset="0"/>
                <a:cs typeface="Times New Roman" pitchFamily="18" charset="0"/>
              </a:rPr>
              <a:t>Принимая право собственности на товар и неся расходы в связи сего хищением, повреждением, порчей и </a:t>
            </a:r>
            <a:r>
              <a:rPr lang="ru-RU" sz="1200" i="0" dirty="0" err="1" smtClean="0">
                <a:latin typeface="Times New Roman" pitchFamily="18" charset="0"/>
                <a:cs typeface="Times New Roman" pitchFamily="18" charset="0"/>
              </a:rPr>
              <a:t>устариванием</a:t>
            </a:r>
            <a:r>
              <a:rPr lang="ru-RU" sz="1200" i="0" dirty="0" smtClean="0">
                <a:latin typeface="Times New Roman" pitchFamily="18" charset="0"/>
                <a:cs typeface="Times New Roman" pitchFamily="18" charset="0"/>
              </a:rPr>
              <a:t>, оптовики берут на себя часть риска.</a:t>
            </a:r>
          </a:p>
          <a:p>
            <a:r>
              <a:rPr lang="ru-RU" sz="1200" i="0" dirty="0" smtClean="0">
                <a:latin typeface="Times New Roman" pitchFamily="18" charset="0"/>
                <a:cs typeface="Times New Roman" pitchFamily="18" charset="0"/>
              </a:rPr>
              <a:t>8. </a:t>
            </a:r>
            <a:r>
              <a:rPr lang="ru-RU" sz="1200" i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Предоставление информации о рынке. </a:t>
            </a:r>
            <a:r>
              <a:rPr lang="ru-RU" sz="1200" i="0" dirty="0" smtClean="0">
                <a:latin typeface="Times New Roman" pitchFamily="18" charset="0"/>
                <a:cs typeface="Times New Roman" pitchFamily="18" charset="0"/>
              </a:rPr>
              <a:t>Оптовики предоставляют своим поставщикам и клиентам информацию о деятельности конкурентов, о новых товарах, динамики цен и т.п.</a:t>
            </a:r>
          </a:p>
          <a:p>
            <a:r>
              <a:rPr lang="ru-RU" sz="1200" i="0" dirty="0" smtClean="0">
                <a:latin typeface="Times New Roman" pitchFamily="18" charset="0"/>
                <a:cs typeface="Times New Roman" pitchFamily="18" charset="0"/>
              </a:rPr>
              <a:t>9. </a:t>
            </a:r>
            <a:r>
              <a:rPr lang="ru-RU" sz="1200" i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Услуги по управлению и консультационные услуги.</a:t>
            </a:r>
            <a:r>
              <a:rPr lang="ru-RU" sz="1200" i="0" dirty="0" smtClean="0">
                <a:latin typeface="Times New Roman" pitchFamily="18" charset="0"/>
                <a:cs typeface="Times New Roman" pitchFamily="18" charset="0"/>
              </a:rPr>
              <a:t> Оптовики не редко помогают розничным торговцам совершенствовать деятельность, обучая их продавцов, принимая участие в разработке схемы магазина и устройстве экспозиций.</a:t>
            </a:r>
          </a:p>
          <a:p>
            <a:endParaRPr lang="ru-RU" sz="1200" i="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3CFA33-0AFE-4A9F-9AD5-5B44D90CBECB}" type="slidenum">
              <a:rPr lang="ru-RU" smtClean="0"/>
              <a:pPr/>
              <a:t>3</a:t>
            </a:fld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38972A-D9C4-456E-9EEA-000FB152DD67}" type="datetime1">
              <a:rPr lang="ru-RU" smtClean="0"/>
              <a:pPr/>
              <a:t>01.12.2014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F40435D-BE92-4658-84F4-6C1E7950D1D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med">
    <p:strips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B83B3D-AE4B-49B7-BCE8-11C2F132575D}" type="datetime1">
              <a:rPr lang="ru-RU" smtClean="0"/>
              <a:pPr/>
              <a:t>01.12.2014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0435D-BE92-4658-84F4-6C1E7950D1D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trips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9960D9-05A3-497E-A72E-AA6EC1449B33}" type="datetime1">
              <a:rPr lang="ru-RU" smtClean="0"/>
              <a:pPr/>
              <a:t>01.12.2014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0435D-BE92-4658-84F4-6C1E7950D1D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trips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06B04BE3-C08F-4F6D-96F5-4BB229236523}" type="datetime1">
              <a:rPr lang="ru-RU" smtClean="0"/>
              <a:pPr/>
              <a:t>01.12.2014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8F40435D-BE92-4658-84F4-6C1E7950D1D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  <p:transition spd="med">
    <p:strips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457820-392B-4B1E-8B47-C678D15AD74A}" type="datetime1">
              <a:rPr lang="ru-RU" smtClean="0"/>
              <a:pPr/>
              <a:t>01.12.2014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0435D-BE92-4658-84F4-6C1E7950D1D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strips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45F074-6D91-4CA5-8C92-C20CE34D93B0}" type="datetime1">
              <a:rPr lang="ru-RU" smtClean="0"/>
              <a:pPr/>
              <a:t>01.12.2014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0435D-BE92-4658-84F4-6C1E7950D1D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 spd="med">
    <p:strips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0435D-BE92-4658-84F4-6C1E7950D1D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5DA88-41AF-484E-8FA4-E20C6FE6A161}" type="datetime1">
              <a:rPr lang="ru-RU" smtClean="0"/>
              <a:pPr/>
              <a:t>01.12.2014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strips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889F11-45AF-4E0A-8F9B-53A61BDA4444}" type="datetime1">
              <a:rPr lang="ru-RU" smtClean="0"/>
              <a:pPr/>
              <a:t>01.12.2014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0435D-BE92-4658-84F4-6C1E7950D1D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  <p:transition spd="med">
    <p:strips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9DE109-D1B9-4EE0-B485-31AFECB9C6F1}" type="datetime1">
              <a:rPr lang="ru-RU" smtClean="0"/>
              <a:pPr/>
              <a:t>01.12.2014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0435D-BE92-4658-84F4-6C1E7950D1D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trips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9A70426E-634F-436C-A047-92D3DDEFA39E}" type="datetime1">
              <a:rPr lang="ru-RU" smtClean="0"/>
              <a:pPr/>
              <a:t>01.12.2014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8F40435D-BE92-4658-84F4-6C1E7950D1D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med">
    <p:strips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ECECD4-D3B0-4751-A3C9-F5061EEDC3E9}" type="datetime1">
              <a:rPr lang="ru-RU" smtClean="0"/>
              <a:pPr/>
              <a:t>01.12.2014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F40435D-BE92-4658-84F4-6C1E7950D1D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med">
    <p:strips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7033100B-4F03-432E-98DA-012C06BF24FB}" type="datetime1">
              <a:rPr lang="ru-RU" smtClean="0"/>
              <a:pPr/>
              <a:t>01.12.2014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8F40435D-BE92-4658-84F4-6C1E7950D1D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913" r:id="rId1"/>
    <p:sldLayoutId id="2147483914" r:id="rId2"/>
    <p:sldLayoutId id="2147483915" r:id="rId3"/>
    <p:sldLayoutId id="2147483916" r:id="rId4"/>
    <p:sldLayoutId id="2147483917" r:id="rId5"/>
    <p:sldLayoutId id="2147483918" r:id="rId6"/>
    <p:sldLayoutId id="2147483919" r:id="rId7"/>
    <p:sldLayoutId id="2147483920" r:id="rId8"/>
    <p:sldLayoutId id="2147483921" r:id="rId9"/>
    <p:sldLayoutId id="2147483922" r:id="rId10"/>
    <p:sldLayoutId id="2147483923" r:id="rId11"/>
  </p:sldLayoutIdLst>
  <p:transition spd="med">
    <p:strips/>
  </p:transition>
  <p:hf hdr="0" ftr="0" dt="0"/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7200" b="1" spc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Оптовая торговля</a:t>
            </a:r>
            <a:endParaRPr lang="ru-RU" sz="7200" b="1" spc="0" dirty="0">
              <a:ln>
                <a:noFill/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med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571480"/>
            <a:ext cx="8229600" cy="3786214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3600" b="1" i="1" dirty="0" smtClean="0">
                <a:solidFill>
                  <a:srgbClr val="FF0000"/>
                </a:solidFill>
              </a:rPr>
              <a:t>      </a:t>
            </a:r>
          </a:p>
          <a:p>
            <a:pPr marL="0" indent="360363">
              <a:buNone/>
            </a:pPr>
            <a:r>
              <a:rPr lang="ru-RU" sz="36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Оптовая торговля</a:t>
            </a:r>
            <a:r>
              <a:rPr lang="ru-RU" sz="36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включает в себя любую деятельность по продаже товаров или услуг тем, кто приобретает их целью перепродажи или профессионального использования.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8F40435D-BE92-4658-84F4-6C1E7950D1D5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  <p:transition spd="med">
    <p:strips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643050"/>
            <a:ext cx="8229600" cy="4452950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sz="24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Сбыт и его стимулирование.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4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Закупки формирование товарного ассортимента.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Разбивка крупных партий товаров на мелкие.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4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Складирование. 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4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Транспортировка.</a:t>
            </a: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4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Финансирование. 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4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Принятие риска. 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4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Предоставление информации о рынке. 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4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Услуги по управлению и консультационные</a:t>
            </a: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услуги.</a:t>
            </a: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b="1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400" b="1" i="1" spc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Оптовиками пользуются, когда с их помощью можно более эффективно выполнить одну или несколько следующих функций:</a:t>
            </a:r>
            <a:endParaRPr lang="ru-RU" sz="2400" b="1" spc="0" dirty="0">
              <a:ln>
                <a:noFill/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8F40435D-BE92-4658-84F4-6C1E7950D1D5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  <p:transition spd="med">
    <p:strips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360363">
              <a:buNone/>
            </a:pPr>
            <a:r>
              <a:rPr lang="ru-RU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Оптовые торговцы должны принимать ряд  маркетинговых решений, основные из которых касаются выбора целевого рынка, формирование товарного ассортимента и комплекса услуг, ценообразования, стимулирования и выбора места размещения предприятия.</a:t>
            </a:r>
            <a:endParaRPr lang="ru-RU" sz="32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b="1" spc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Маркетинговые  решения оптовика</a:t>
            </a:r>
            <a:endParaRPr lang="ru-RU" sz="3600" b="1" spc="0" dirty="0">
              <a:ln>
                <a:noFill/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8F40435D-BE92-4658-84F4-6C1E7950D1D5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  <p:transition spd="med">
    <p:strips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360363">
              <a:buNone/>
            </a:pPr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Подобно розничным торговцам, оптовикам необходимо определить свой целевой рынок, а не пытаться обслужить сразу всех. </a:t>
            </a:r>
          </a:p>
          <a:p>
            <a:pPr marL="0" indent="360363">
              <a:buNone/>
            </a:pPr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Оптовик может выбрать целевую группу клиентов по признакам их размеров , их вида, остроты их заинтересованности, и на основании прочих критериев. </a:t>
            </a:r>
          </a:p>
          <a:p>
            <a:pPr marL="0" indent="360363">
              <a:buNone/>
            </a:pPr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 рамках целевой группы оптовик может выделить наиболее выгодных для себя клиентов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spc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Решение о целевом рынке</a:t>
            </a:r>
            <a:endParaRPr lang="ru-RU" b="1" spc="0" dirty="0">
              <a:ln>
                <a:noFill/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8F40435D-BE92-4658-84F4-6C1E7950D1D5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  <p:transition spd="med">
    <p:strips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360363">
              <a:buNone/>
            </a:pPr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Для покрытия издержек оптовики обычно производят определенную наценку, скажем 20%, на первоначальную стоимость товаров. </a:t>
            </a:r>
          </a:p>
          <a:p>
            <a:pPr marL="0" indent="360363">
              <a:buNone/>
            </a:pPr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Они могут обратиться к поставщику с предложением установить низкую льготную цену, если у них есть возможность добиться благодаря этому увеличения благодаря  этому увеличения общего объема сбыта этого поставщика.</a:t>
            </a:r>
            <a:endParaRPr lang="ru-RU" sz="28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spc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Решение о ценах</a:t>
            </a:r>
            <a:endParaRPr lang="ru-RU" b="1" spc="0" dirty="0">
              <a:ln>
                <a:noFill/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8F40435D-BE92-4658-84F4-6C1E7950D1D5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  <p:transition spd="med">
    <p:strips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442913">
              <a:buNone/>
            </a:pPr>
            <a:r>
              <a:rPr lang="ru-RU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Оптовикам необходимо взять на вооружение и некоторые  приемы неличного стимулирования. </a:t>
            </a:r>
          </a:p>
          <a:p>
            <a:pPr marL="0" indent="442913">
              <a:buNone/>
            </a:pPr>
            <a:r>
              <a:rPr lang="ru-RU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Им следует  шире пользоваться в своих интересах материалами и программами стимулирования, которыми пользуются поставщики.</a:t>
            </a:r>
            <a:endParaRPr lang="ru-RU" sz="32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spc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Решение о методах стимулирования</a:t>
            </a:r>
            <a:endParaRPr lang="ru-RU" b="1" spc="0" dirty="0">
              <a:ln>
                <a:noFill/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8F40435D-BE92-4658-84F4-6C1E7950D1D5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  <p:transition spd="med">
    <p:strips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360363">
              <a:buNone/>
            </a:pP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Оптовые торговцы обычно размещают свои предприятия в районах с низкой арендной платой и низким налогообложением и тратят минимум средств на благоустройство территории и оборудование помещений. </a:t>
            </a:r>
          </a:p>
          <a:p>
            <a:pPr marL="0" indent="360363">
              <a:buNone/>
            </a:pP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Многие оптовые торговцы  обращаются к компьютерам и текстовым процессорам, используя их для бухгалтерских операций, выставление счетов, управление </a:t>
            </a:r>
            <a:r>
              <a:rPr lang="ru-RU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товарно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- материальными запасами и прогнозирования.</a:t>
            </a:r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spc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Решение о месте размещения предприятия</a:t>
            </a:r>
            <a:endParaRPr lang="ru-RU" b="1" spc="0" dirty="0">
              <a:ln>
                <a:noFill/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8F40435D-BE92-4658-84F4-6C1E7950D1D5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  <p:transition spd="med">
    <p:strips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sz="6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Благодарю за внимание</a:t>
            </a:r>
            <a:endParaRPr lang="ru-RU" sz="6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F40435D-BE92-4658-84F4-6C1E7950D1D5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  <p:transition spd="med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125</TotalTime>
  <Words>548</Words>
  <Application>Microsoft Office PowerPoint</Application>
  <PresentationFormat>Экран (4:3)</PresentationFormat>
  <Paragraphs>47</Paragraphs>
  <Slides>9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Бумажная</vt:lpstr>
      <vt:lpstr>Оптовая торговля</vt:lpstr>
      <vt:lpstr>Слайд 2</vt:lpstr>
      <vt:lpstr>Оптовиками пользуются, когда с их помощью можно более эффективно выполнить одну или несколько следующих функций:</vt:lpstr>
      <vt:lpstr>Маркетинговые  решения оптовика</vt:lpstr>
      <vt:lpstr>Решение о целевом рынке</vt:lpstr>
      <vt:lpstr>Решение о ценах</vt:lpstr>
      <vt:lpstr>Решение о методах стимулирования</vt:lpstr>
      <vt:lpstr>Решение о месте размещения предприятия</vt:lpstr>
      <vt:lpstr>Благодарю за внимание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на тему: «Оптовая торговля»</dc:title>
  <dc:creator>Гость</dc:creator>
  <cp:lastModifiedBy>Жадан</cp:lastModifiedBy>
  <cp:revision>15</cp:revision>
  <dcterms:created xsi:type="dcterms:W3CDTF">2012-09-27T04:32:51Z</dcterms:created>
  <dcterms:modified xsi:type="dcterms:W3CDTF">2014-12-01T13:59:15Z</dcterms:modified>
</cp:coreProperties>
</file>