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71" r:id="rId3"/>
    <p:sldId id="294" r:id="rId4"/>
    <p:sldId id="257" r:id="rId5"/>
    <p:sldId id="258" r:id="rId6"/>
    <p:sldId id="293" r:id="rId7"/>
    <p:sldId id="311" r:id="rId8"/>
    <p:sldId id="312" r:id="rId9"/>
    <p:sldId id="310" r:id="rId10"/>
    <p:sldId id="302" r:id="rId11"/>
    <p:sldId id="313" r:id="rId12"/>
    <p:sldId id="308" r:id="rId13"/>
    <p:sldId id="306" r:id="rId14"/>
    <p:sldId id="307" r:id="rId15"/>
    <p:sldId id="303" r:id="rId16"/>
    <p:sldId id="272" r:id="rId17"/>
    <p:sldId id="290" r:id="rId18"/>
    <p:sldId id="304" r:id="rId19"/>
    <p:sldId id="295" r:id="rId20"/>
    <p:sldId id="296" r:id="rId21"/>
    <p:sldId id="297" r:id="rId22"/>
    <p:sldId id="309" r:id="rId23"/>
    <p:sldId id="314" r:id="rId24"/>
    <p:sldId id="275" r:id="rId25"/>
    <p:sldId id="277" r:id="rId26"/>
    <p:sldId id="291" r:id="rId27"/>
    <p:sldId id="292" r:id="rId28"/>
    <p:sldId id="298" r:id="rId29"/>
    <p:sldId id="300" r:id="rId30"/>
    <p:sldId id="301" r:id="rId3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22" autoAdjust="0"/>
    <p:restoredTop sz="94660"/>
  </p:normalViewPr>
  <p:slideViewPr>
    <p:cSldViewPr>
      <p:cViewPr varScale="1">
        <p:scale>
          <a:sx n="97" d="100"/>
          <a:sy n="97" d="100"/>
        </p:scale>
        <p:origin x="-108" y="-13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5915E8-4CA6-40E4-93ED-D8D01E96F18C}" type="datetimeFigureOut">
              <a:rPr lang="ru-RU" smtClean="0"/>
              <a:pPr/>
              <a:t>15.02.2021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662956-D16A-44DE-AAE1-FF84DC549A7C}" type="slidenum">
              <a:rPr lang="ru-RU" smtClean="0"/>
              <a:pPr/>
              <a:t>‹#›</a:t>
            </a:fld>
            <a:endParaRPr lang="ru-RU"/>
          </a:p>
        </p:txBody>
      </p:sp>
    </p:spTree>
    <p:extLst>
      <p:ext uri="{BB962C8B-B14F-4D97-AF65-F5344CB8AC3E}">
        <p14:creationId xmlns:p14="http://schemas.microsoft.com/office/powerpoint/2010/main" xmlns="" val="1488575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3C0ACCB8-8A84-458D-A98C-B33FA5CC1B87}" type="datetimeFigureOut">
              <a:rPr lang="ru-RU"/>
              <a:pPr>
                <a:defRPr/>
              </a:pPr>
              <a:t>15.02.2021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A08DF49-AD9F-48E5-93E5-B37F88BA8D1C}"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BC2E144-ABC5-4036-B6D6-4A65DA3B99E7}" type="datetimeFigureOut">
              <a:rPr lang="ru-RU"/>
              <a:pPr>
                <a:defRPr/>
              </a:pPr>
              <a:t>15.02.2021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2E857F3-9DC3-4DEB-8E18-C89FCA47750A}"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AD91E81-0939-43FE-B4A2-84FC2A2E2106}" type="datetimeFigureOut">
              <a:rPr lang="ru-RU"/>
              <a:pPr>
                <a:defRPr/>
              </a:pPr>
              <a:t>15.02.2021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0F52C3B-24B2-44C2-B0CF-4EF3D03B630A}"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870A820-480D-484C-8CAE-0A507B14D61D}" type="datetimeFigureOut">
              <a:rPr lang="ru-RU"/>
              <a:pPr>
                <a:defRPr/>
              </a:pPr>
              <a:t>15.02.2021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A84D977-BFEC-460B-B731-05780418ED77}"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75D5E104-5E46-479B-BBBA-3787D0E49CDD}" type="datetimeFigureOut">
              <a:rPr lang="ru-RU"/>
              <a:pPr>
                <a:defRPr/>
              </a:pPr>
              <a:t>15.02.2021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2A89F83-630F-47A1-A285-78E224C03B9D}"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4B65C180-D878-4A8C-A2C3-C240E407694A}" type="datetimeFigureOut">
              <a:rPr lang="ru-RU"/>
              <a:pPr>
                <a:defRPr/>
              </a:pPr>
              <a:t>15.02.2021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9A0B3ADF-EA15-41F9-8943-6B9B931AF78D}"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121C57C2-62D8-46A2-A06B-FF165AEEE902}" type="datetimeFigureOut">
              <a:rPr lang="ru-RU"/>
              <a:pPr>
                <a:defRPr/>
              </a:pPr>
              <a:t>15.02.2021</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0C50BD45-625A-41FB-A599-E20E729AB771}"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D49BFD4F-8390-4EA7-BC9D-68F612C8996E}" type="datetimeFigureOut">
              <a:rPr lang="ru-RU"/>
              <a:pPr>
                <a:defRPr/>
              </a:pPr>
              <a:t>15.02.2021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FA5F2E96-FC3B-4C0C-A926-3B82BE233C01}"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954BF499-263D-447D-A4A5-370B373ABBD3}" type="datetimeFigureOut">
              <a:rPr lang="ru-RU"/>
              <a:pPr>
                <a:defRPr/>
              </a:pPr>
              <a:t>15.02.2021</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14BD58E7-3601-458C-9085-B09C289467B4}"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1C95CBE8-5813-4D37-9270-CEBEE1245789}" type="datetimeFigureOut">
              <a:rPr lang="ru-RU"/>
              <a:pPr>
                <a:defRPr/>
              </a:pPr>
              <a:t>15.02.2021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ED0D82B7-C7EA-4C38-B114-1954EC3F1D71}"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AE1344CA-EB12-439C-ACCB-5E80A35EB7D8}" type="datetimeFigureOut">
              <a:rPr lang="ru-RU"/>
              <a:pPr>
                <a:defRPr/>
              </a:pPr>
              <a:t>15.02.2021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73AAD10F-4776-411E-AB0F-1C41FEEBD3A5}"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CC2A9349-1F3D-4231-968E-F6BA4EEBE27D}" type="datetimeFigureOut">
              <a:rPr lang="ru-RU"/>
              <a:pPr>
                <a:defRPr/>
              </a:pPr>
              <a:t>15.02.2021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36425437-4143-4F8F-B463-F2BE376D3F2F}"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8.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Заголовок 1"/>
          <p:cNvSpPr>
            <a:spLocks noGrp="1"/>
          </p:cNvSpPr>
          <p:nvPr>
            <p:ph type="ctrTitle"/>
          </p:nvPr>
        </p:nvSpPr>
        <p:spPr/>
        <p:txBody>
          <a:bodyPr/>
          <a:lstStyle/>
          <a:p>
            <a:endParaRPr lang="ru-RU" smtClean="0"/>
          </a:p>
        </p:txBody>
      </p:sp>
      <p:sp>
        <p:nvSpPr>
          <p:cNvPr id="3" name="Подзаголовок 2"/>
          <p:cNvSpPr>
            <a:spLocks noGrp="1"/>
          </p:cNvSpPr>
          <p:nvPr>
            <p:ph type="subTitle" idx="1"/>
          </p:nvPr>
        </p:nvSpPr>
        <p:spPr/>
        <p:txBody>
          <a:bodyPr rtlCol="0">
            <a:normAutofit/>
          </a:bodyPr>
          <a:lstStyle/>
          <a:p>
            <a:pPr fontAlgn="auto">
              <a:spcAft>
                <a:spcPts val="0"/>
              </a:spcAft>
              <a:buFont typeface="Arial" pitchFamily="34" charset="0"/>
              <a:buNone/>
              <a:defRPr/>
            </a:pPr>
            <a:endParaRPr lang="ru-RU"/>
          </a:p>
        </p:txBody>
      </p:sp>
      <p:pic>
        <p:nvPicPr>
          <p:cNvPr id="13315" name="Picture 2" descr="C:\Documents and Settings\User\Рабочий стол\осень\947f05f3-a302-4465-ab19-19ce848a38ed.jpg"/>
          <p:cNvPicPr>
            <a:picLocks noChangeAspect="1" noChangeArrowheads="1"/>
          </p:cNvPicPr>
          <p:nvPr/>
        </p:nvPicPr>
        <p:blipFill>
          <a:blip r:embed="rId2" cstate="print"/>
          <a:srcRect/>
          <a:stretch>
            <a:fillRect/>
          </a:stretch>
        </p:blipFill>
        <p:spPr bwMode="auto">
          <a:xfrm>
            <a:off x="0" y="-30590"/>
            <a:ext cx="9177338" cy="6888590"/>
          </a:xfrm>
          <a:prstGeom prst="rect">
            <a:avLst/>
          </a:prstGeom>
          <a:noFill/>
          <a:ln w="9525">
            <a:noFill/>
            <a:miter lim="800000"/>
            <a:headEnd/>
            <a:tailEnd/>
          </a:ln>
        </p:spPr>
      </p:pic>
      <p:sp>
        <p:nvSpPr>
          <p:cNvPr id="13316" name="Прямоугольник 3"/>
          <p:cNvSpPr>
            <a:spLocks noChangeArrowheads="1"/>
          </p:cNvSpPr>
          <p:nvPr/>
        </p:nvSpPr>
        <p:spPr bwMode="auto">
          <a:xfrm>
            <a:off x="1357290" y="1428736"/>
            <a:ext cx="6617419" cy="1569660"/>
          </a:xfrm>
          <a:prstGeom prst="rect">
            <a:avLst/>
          </a:prstGeom>
          <a:noFill/>
          <a:ln w="9525">
            <a:noFill/>
            <a:miter lim="800000"/>
            <a:headEnd/>
            <a:tailEnd/>
          </a:ln>
          <a:effectLst/>
        </p:spPr>
        <p:txBody>
          <a:bodyPr wrap="square">
            <a:spAutoFit/>
          </a:bodyPr>
          <a:lstStyle/>
          <a:p>
            <a:pPr algn="ctr"/>
            <a:r>
              <a:rPr lang="ru-RU" sz="9600" b="1" i="1" dirty="0" smtClean="0">
                <a:ln w="12700">
                  <a:solidFill>
                    <a:schemeClr val="accent2">
                      <a:lumMod val="75000"/>
                    </a:schemeClr>
                  </a:solidFill>
                  <a:prstDash val="solid"/>
                </a:ln>
                <a:solidFill>
                  <a:srgbClr val="FF0000"/>
                </a:solidFill>
                <a:effectLst>
                  <a:outerShdw blurRad="38100" dist="38100" dir="2700000" algn="tl">
                    <a:srgbClr val="000000">
                      <a:alpha val="43137"/>
                    </a:srgbClr>
                  </a:outerShdw>
                </a:effectLst>
                <a:latin typeface="Times New Roman" pitchFamily="18" charset="0"/>
              </a:rPr>
              <a:t>«</a:t>
            </a:r>
            <a:r>
              <a:rPr lang="ru-RU" sz="9600" b="1" i="1" dirty="0" smtClean="0">
                <a:ln w="12700">
                  <a:solidFill>
                    <a:schemeClr val="accent2">
                      <a:lumMod val="75000"/>
                    </a:schemeClr>
                  </a:solidFill>
                  <a:prstDash val="solid"/>
                </a:ln>
                <a:solidFill>
                  <a:schemeClr val="bg2">
                    <a:tint val="85000"/>
                    <a:satMod val="155000"/>
                  </a:schemeClr>
                </a:solidFill>
                <a:effectLst>
                  <a:outerShdw blurRad="38100" dist="38100" dir="2700000" algn="tl">
                    <a:srgbClr val="000000">
                      <a:alpha val="43137"/>
                    </a:srgbClr>
                  </a:outerShdw>
                </a:effectLst>
                <a:latin typeface="Times New Roman" pitchFamily="18" charset="0"/>
              </a:rPr>
              <a:t> </a:t>
            </a:r>
            <a:r>
              <a:rPr lang="ru-RU" sz="9600" b="1" i="1" dirty="0" smtClean="0">
                <a:ln w="12700">
                  <a:solidFill>
                    <a:schemeClr val="accent2">
                      <a:lumMod val="75000"/>
                    </a:schemeClr>
                  </a:solidFill>
                  <a:prstDash val="solid"/>
                </a:ln>
                <a:solidFill>
                  <a:srgbClr val="7030A0"/>
                </a:solidFill>
                <a:effectLst>
                  <a:outerShdw blurRad="38100" dist="38100" dir="2700000" algn="tl">
                    <a:srgbClr val="000000">
                      <a:alpha val="43137"/>
                    </a:srgbClr>
                  </a:outerShdw>
                </a:effectLst>
                <a:latin typeface="Times New Roman" pitchFamily="18" charset="0"/>
              </a:rPr>
              <a:t>О</a:t>
            </a:r>
            <a:r>
              <a:rPr lang="ru-RU" sz="9600" b="1" i="1" dirty="0" smtClean="0">
                <a:ln w="12700">
                  <a:solidFill>
                    <a:schemeClr val="accent2">
                      <a:lumMod val="75000"/>
                    </a:schemeClr>
                  </a:solidFill>
                  <a:prstDash val="solid"/>
                </a:ln>
                <a:solidFill>
                  <a:srgbClr val="FF0000"/>
                </a:solidFill>
                <a:effectLst>
                  <a:outerShdw blurRad="38100" dist="38100" dir="2700000" algn="tl">
                    <a:srgbClr val="000000">
                      <a:alpha val="43137"/>
                    </a:srgbClr>
                  </a:outerShdw>
                </a:effectLst>
                <a:latin typeface="Times New Roman" pitchFamily="18" charset="0"/>
              </a:rPr>
              <a:t>с</a:t>
            </a:r>
            <a:r>
              <a:rPr lang="ru-RU" sz="9600" b="1" i="1" dirty="0" smtClean="0">
                <a:ln w="12700">
                  <a:solidFill>
                    <a:schemeClr val="accent2">
                      <a:lumMod val="75000"/>
                    </a:schemeClr>
                  </a:solidFill>
                  <a:prstDash val="solid"/>
                </a:ln>
                <a:solidFill>
                  <a:schemeClr val="accent6">
                    <a:lumMod val="75000"/>
                  </a:schemeClr>
                </a:solidFill>
                <a:effectLst>
                  <a:outerShdw blurRad="38100" dist="38100" dir="2700000" algn="tl">
                    <a:srgbClr val="000000">
                      <a:alpha val="43137"/>
                    </a:srgbClr>
                  </a:outerShdw>
                </a:effectLst>
                <a:latin typeface="Times New Roman" pitchFamily="18" charset="0"/>
              </a:rPr>
              <a:t>е</a:t>
            </a:r>
            <a:r>
              <a:rPr lang="ru-RU" sz="9600" b="1" i="1" dirty="0" smtClean="0">
                <a:ln w="12700">
                  <a:solidFill>
                    <a:schemeClr val="accent2">
                      <a:lumMod val="75000"/>
                    </a:schemeClr>
                  </a:solidFill>
                  <a:prstDash val="solid"/>
                </a:ln>
                <a:solidFill>
                  <a:srgbClr val="FFC000"/>
                </a:solidFill>
                <a:effectLst>
                  <a:outerShdw blurRad="38100" dist="38100" dir="2700000" algn="tl">
                    <a:srgbClr val="000000">
                      <a:alpha val="43137"/>
                    </a:srgbClr>
                  </a:outerShdw>
                </a:effectLst>
                <a:latin typeface="Times New Roman" pitchFamily="18" charset="0"/>
              </a:rPr>
              <a:t>н</a:t>
            </a:r>
            <a:r>
              <a:rPr lang="ru-RU" sz="9600" b="1" i="1" dirty="0" smtClean="0">
                <a:ln w="12700">
                  <a:solidFill>
                    <a:schemeClr val="accent2">
                      <a:lumMod val="75000"/>
                    </a:schemeClr>
                  </a:solidFill>
                  <a:prstDash val="solid"/>
                </a:ln>
                <a:solidFill>
                  <a:srgbClr val="00B050"/>
                </a:solidFill>
                <a:effectLst>
                  <a:outerShdw blurRad="38100" dist="38100" dir="2700000" algn="tl">
                    <a:srgbClr val="000000">
                      <a:alpha val="43137"/>
                    </a:srgbClr>
                  </a:outerShdw>
                </a:effectLst>
                <a:latin typeface="Times New Roman" pitchFamily="18" charset="0"/>
              </a:rPr>
              <a:t>ь</a:t>
            </a:r>
            <a:r>
              <a:rPr lang="ru-RU" sz="9600" b="1" i="1" dirty="0" smtClean="0">
                <a:ln w="12700">
                  <a:solidFill>
                    <a:schemeClr val="accent2">
                      <a:lumMod val="75000"/>
                    </a:schemeClr>
                  </a:solidFill>
                  <a:prstDash val="solid"/>
                </a:ln>
                <a:solidFill>
                  <a:srgbClr val="00B0F0"/>
                </a:solidFill>
                <a:effectLst>
                  <a:outerShdw blurRad="38100" dist="38100" dir="2700000" algn="tl">
                    <a:srgbClr val="000000">
                      <a:alpha val="43137"/>
                    </a:srgbClr>
                  </a:outerShdw>
                </a:effectLst>
                <a:latin typeface="Times New Roman" pitchFamily="18" charset="0"/>
              </a:rPr>
              <a:t>»</a:t>
            </a:r>
            <a:endParaRPr lang="ru-RU" sz="9600" b="1" i="1" dirty="0">
              <a:ln w="12700">
                <a:solidFill>
                  <a:schemeClr val="accent2">
                    <a:lumMod val="75000"/>
                  </a:schemeClr>
                </a:solidFill>
                <a:prstDash val="solid"/>
              </a:ln>
              <a:solidFill>
                <a:srgbClr val="00B0F0"/>
              </a:solidFill>
              <a:effectLst>
                <a:outerShdw blurRad="38100" dist="38100" dir="2700000" algn="tl">
                  <a:srgbClr val="000000">
                    <a:alpha val="43137"/>
                  </a:srgbClr>
                </a:outerShdw>
              </a:effectLst>
              <a:latin typeface="Times New Roman" pitchFamily="18" charset="0"/>
            </a:endParaRPr>
          </a:p>
        </p:txBody>
      </p:sp>
      <p:sp>
        <p:nvSpPr>
          <p:cNvPr id="13317" name="Прямоугольник 4"/>
          <p:cNvSpPr>
            <a:spLocks noChangeArrowheads="1"/>
          </p:cNvSpPr>
          <p:nvPr/>
        </p:nvSpPr>
        <p:spPr bwMode="auto">
          <a:xfrm>
            <a:off x="2319338" y="404813"/>
            <a:ext cx="4572000" cy="369332"/>
          </a:xfrm>
          <a:prstGeom prst="rect">
            <a:avLst/>
          </a:prstGeom>
          <a:noFill/>
          <a:ln w="9525">
            <a:noFill/>
            <a:miter lim="800000"/>
            <a:headEnd/>
            <a:tailEnd/>
          </a:ln>
        </p:spPr>
        <p:txBody>
          <a:bodyPr>
            <a:spAutoFit/>
          </a:bodyPr>
          <a:lstStyle/>
          <a:p>
            <a:pPr indent="228600" algn="ctr"/>
            <a:endParaRPr lang="ru-RU" b="1" i="1" dirty="0">
              <a:latin typeface="Times New Roman" pitchFamily="18" charset="0"/>
            </a:endParaRPr>
          </a:p>
        </p:txBody>
      </p:sp>
      <p:sp>
        <p:nvSpPr>
          <p:cNvPr id="2" name="Прямоугольник 1"/>
          <p:cNvSpPr/>
          <p:nvPr/>
        </p:nvSpPr>
        <p:spPr>
          <a:xfrm>
            <a:off x="2319338" y="3398410"/>
            <a:ext cx="5132982" cy="646331"/>
          </a:xfrm>
          <a:prstGeom prst="rect">
            <a:avLst/>
          </a:prstGeom>
        </p:spPr>
        <p:txBody>
          <a:bodyPr wrap="square">
            <a:spAutoFit/>
          </a:bodyPr>
          <a:lstStyle/>
          <a:p>
            <a:pPr algn="ctr"/>
            <a:r>
              <a:rPr lang="ru-RU" b="1" dirty="0" smtClean="0">
                <a:solidFill>
                  <a:srgbClr val="990000"/>
                </a:solidFill>
                <a:effectLst>
                  <a:outerShdw blurRad="38100" dist="38100" dir="2700000" algn="tl">
                    <a:srgbClr val="000000">
                      <a:alpha val="43000"/>
                    </a:srgbClr>
                  </a:outerShdw>
                </a:effectLst>
              </a:rPr>
              <a:t>Проект </a:t>
            </a:r>
            <a:endParaRPr lang="ru-RU" b="1" dirty="0">
              <a:solidFill>
                <a:srgbClr val="990000"/>
              </a:solidFill>
              <a:effectLst>
                <a:outerShdw blurRad="38100" dist="38100" dir="2700000" algn="tl">
                  <a:srgbClr val="000000">
                    <a:alpha val="43000"/>
                  </a:srgbClr>
                </a:outerShdw>
              </a:effectLst>
            </a:endParaRPr>
          </a:p>
          <a:p>
            <a:pPr algn="ctr"/>
            <a:r>
              <a:rPr lang="ru-RU" b="1" dirty="0">
                <a:solidFill>
                  <a:srgbClr val="990000"/>
                </a:solidFill>
                <a:effectLst>
                  <a:outerShdw blurRad="38100" dist="38100" dir="2700000" algn="tl">
                    <a:srgbClr val="000000">
                      <a:alpha val="43000"/>
                    </a:srgbClr>
                  </a:outerShdw>
                </a:effectLst>
              </a:rPr>
              <a:t>в </a:t>
            </a:r>
            <a:r>
              <a:rPr lang="ru-RU" b="1" dirty="0" smtClean="0">
                <a:solidFill>
                  <a:srgbClr val="990000"/>
                </a:solidFill>
                <a:effectLst>
                  <a:outerShdw blurRad="38100" dist="38100" dir="2700000" algn="tl">
                    <a:srgbClr val="000000">
                      <a:alpha val="43000"/>
                    </a:srgbClr>
                  </a:outerShdw>
                </a:effectLst>
              </a:rPr>
              <a:t>подготовительной </a:t>
            </a:r>
            <a:r>
              <a:rPr lang="ru-RU" b="1" dirty="0">
                <a:solidFill>
                  <a:srgbClr val="990000"/>
                </a:solidFill>
                <a:effectLst>
                  <a:outerShdw blurRad="38100" dist="38100" dir="2700000" algn="tl">
                    <a:srgbClr val="000000">
                      <a:alpha val="43000"/>
                    </a:srgbClr>
                  </a:outerShdw>
                </a:effectLst>
              </a:rPr>
              <a:t>группе </a:t>
            </a:r>
            <a:r>
              <a:rPr lang="ru-RU" b="1" dirty="0" smtClean="0">
                <a:solidFill>
                  <a:srgbClr val="990000"/>
                </a:solidFill>
                <a:effectLst>
                  <a:outerShdw blurRad="38100" dist="38100" dir="2700000" algn="tl">
                    <a:srgbClr val="000000">
                      <a:alpha val="43000"/>
                    </a:srgbClr>
                  </a:outerShdw>
                </a:effectLst>
              </a:rPr>
              <a:t> </a:t>
            </a:r>
            <a:endParaRPr lang="ru-RU" b="1" dirty="0">
              <a:solidFill>
                <a:srgbClr val="990000"/>
              </a:solidFill>
            </a:endParaRPr>
          </a:p>
        </p:txBody>
      </p:sp>
      <p:sp>
        <p:nvSpPr>
          <p:cNvPr id="5" name="TextBox 4"/>
          <p:cNvSpPr txBox="1"/>
          <p:nvPr/>
        </p:nvSpPr>
        <p:spPr>
          <a:xfrm>
            <a:off x="7956376" y="6394515"/>
            <a:ext cx="1152128" cy="369332"/>
          </a:xfrm>
          <a:prstGeom prst="rect">
            <a:avLst/>
          </a:prstGeom>
          <a:noFill/>
        </p:spPr>
        <p:txBody>
          <a:bodyPr wrap="square" rtlCol="0">
            <a:spAutoFit/>
          </a:bodyPr>
          <a:lstStyle/>
          <a:p>
            <a:r>
              <a:rPr lang="ru-RU" b="1" smtClean="0">
                <a:solidFill>
                  <a:srgbClr val="C00000"/>
                </a:solidFill>
              </a:rPr>
              <a:t>2021г</a:t>
            </a:r>
            <a:r>
              <a:rPr lang="ru-RU" b="1" dirty="0" smtClean="0">
                <a:solidFill>
                  <a:srgbClr val="C00000"/>
                </a:solidFill>
              </a:rPr>
              <a:t>.</a:t>
            </a:r>
            <a:endParaRPr lang="ru-RU" b="1" dirty="0">
              <a:solidFill>
                <a:srgbClr val="C00000"/>
              </a:solidFill>
            </a:endParaRPr>
          </a:p>
        </p:txBody>
      </p:sp>
      <p:sp>
        <p:nvSpPr>
          <p:cNvPr id="8" name="TextBox 7"/>
          <p:cNvSpPr txBox="1"/>
          <p:nvPr/>
        </p:nvSpPr>
        <p:spPr>
          <a:xfrm>
            <a:off x="4000496" y="5715016"/>
            <a:ext cx="4929222" cy="646331"/>
          </a:xfrm>
          <a:prstGeom prst="rect">
            <a:avLst/>
          </a:prstGeom>
          <a:noFill/>
        </p:spPr>
        <p:txBody>
          <a:bodyPr wrap="square" rtlCol="0">
            <a:spAutoFit/>
          </a:bodyPr>
          <a:lstStyle/>
          <a:p>
            <a:r>
              <a:rPr lang="ru-RU" b="1" dirty="0" smtClean="0">
                <a:solidFill>
                  <a:srgbClr val="990000"/>
                </a:solidFill>
                <a:effectLst>
                  <a:outerShdw blurRad="38100" dist="38100" dir="2700000" algn="tl">
                    <a:srgbClr val="000000">
                      <a:alpha val="43000"/>
                    </a:srgbClr>
                  </a:outerShdw>
                </a:effectLst>
              </a:rPr>
              <a:t>Подготовила: воспитатель  Сапожок М.В.</a:t>
            </a:r>
          </a:p>
          <a:p>
            <a:r>
              <a:rPr lang="ru-RU" b="1" dirty="0">
                <a:solidFill>
                  <a:srgbClr val="990000"/>
                </a:solidFill>
                <a:effectLst>
                  <a:outerShdw blurRad="38100" dist="38100" dir="2700000" algn="tl">
                    <a:srgbClr val="000000">
                      <a:alpha val="43000"/>
                    </a:srgbClr>
                  </a:outerShdw>
                </a:effectLst>
              </a:rPr>
              <a:t> </a:t>
            </a:r>
            <a:r>
              <a:rPr lang="ru-RU" b="1" dirty="0" smtClean="0">
                <a:solidFill>
                  <a:srgbClr val="990000"/>
                </a:solidFill>
                <a:effectLst>
                  <a:outerShdw blurRad="38100" dist="38100" dir="2700000" algn="tl">
                    <a:srgbClr val="000000">
                      <a:alpha val="43000"/>
                    </a:srgbClr>
                  </a:outerShdw>
                </a:effectLst>
              </a:rPr>
              <a:t>                                       </a:t>
            </a:r>
            <a:endParaRPr lang="ru-RU" b="1" dirty="0">
              <a:solidFill>
                <a:srgbClr val="990000"/>
              </a:solidFill>
            </a:endParaRPr>
          </a:p>
        </p:txBody>
      </p:sp>
      <p:sp>
        <p:nvSpPr>
          <p:cNvPr id="10" name="Заголовок 1"/>
          <p:cNvSpPr txBox="1">
            <a:spLocks/>
          </p:cNvSpPr>
          <p:nvPr/>
        </p:nvSpPr>
        <p:spPr bwMode="auto">
          <a:xfrm>
            <a:off x="899592" y="188641"/>
            <a:ext cx="7488832" cy="1368152"/>
          </a:xfrm>
          <a:prstGeom prst="rect">
            <a:avLst/>
          </a:prstGeom>
          <a:noFill/>
          <a:ln w="9525">
            <a:noFill/>
            <a:miter lim="800000"/>
            <a:headEnd/>
            <a:tailEnd/>
          </a:ln>
        </p:spPr>
        <p:txBody>
          <a:bodyPr anchor="ctr">
            <a:normAutofit fontScale="97500"/>
          </a:bodyPr>
          <a:lstStyle/>
          <a:p>
            <a:pPr algn="ctr" eaLnBrk="0" hangingPunct="0">
              <a:defRPr/>
            </a:pPr>
            <a:r>
              <a:rPr lang="ru-RU" sz="1600" dirty="0">
                <a:latin typeface="+mj-lt"/>
                <a:ea typeface="+mj-ea"/>
                <a:cs typeface="+mj-cs"/>
              </a:rPr>
              <a:t>Муниципальное бюджетное общеобразовательное учреждение </a:t>
            </a:r>
          </a:p>
          <a:p>
            <a:pPr algn="ctr" eaLnBrk="0" hangingPunct="0">
              <a:defRPr/>
            </a:pPr>
            <a:r>
              <a:rPr lang="ru-RU" sz="1600" dirty="0">
                <a:latin typeface="+mj-lt"/>
                <a:ea typeface="+mj-ea"/>
                <a:cs typeface="+mj-cs"/>
              </a:rPr>
              <a:t>детский сад общеразвивающего вида № 73 </a:t>
            </a:r>
          </a:p>
          <a:p>
            <a:pPr algn="ctr" eaLnBrk="0" hangingPunct="0">
              <a:defRPr/>
            </a:pPr>
            <a:r>
              <a:rPr lang="ru-RU" sz="1600" dirty="0">
                <a:latin typeface="+mj-lt"/>
                <a:ea typeface="+mj-ea"/>
                <a:cs typeface="+mj-cs"/>
              </a:rPr>
              <a:t>муниципального образования город Новороссийск</a:t>
            </a:r>
          </a:p>
          <a:p>
            <a:pPr algn="ctr" eaLnBrk="0" hangingPunct="0">
              <a:defRPr/>
            </a:pPr>
            <a:endParaRPr lang="ru-RU" sz="1600" cap="all" dirty="0">
              <a:ln w="9000" cmpd="sng">
                <a:solidFill>
                  <a:schemeClr val="accent4">
                    <a:shade val="50000"/>
                    <a:satMod val="120000"/>
                  </a:schemeClr>
                </a:solidFill>
                <a:prstDash val="solid"/>
              </a:ln>
              <a:effectLst>
                <a:reflection blurRad="12700" stA="28000" endPos="45000" dist="1000" dir="5400000" sy="-100000" algn="bl" rotWithShape="0"/>
              </a:effectLst>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2" descr="C:\Documents and Settings\User\Рабочий стол\осень\947f05f3-a302-4465-ab19-19ce848a38e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9457" name="Заголовок 1"/>
          <p:cNvSpPr>
            <a:spLocks noGrp="1"/>
          </p:cNvSpPr>
          <p:nvPr>
            <p:ph type="title"/>
          </p:nvPr>
        </p:nvSpPr>
        <p:spPr/>
        <p:txBody>
          <a:bodyPr/>
          <a:lstStyle/>
          <a:p>
            <a:r>
              <a:rPr lang="ru-RU" sz="3600" b="1" dirty="0" smtClean="0">
                <a:solidFill>
                  <a:srgbClr val="C00000"/>
                </a:solidFill>
              </a:rPr>
              <a:t>Беседа с просмотром презентаций</a:t>
            </a:r>
            <a:r>
              <a:rPr lang="ru-RU" b="1" dirty="0" smtClean="0">
                <a:solidFill>
                  <a:srgbClr val="C00000"/>
                </a:solidFill>
              </a:rPr>
              <a:t/>
            </a:r>
            <a:br>
              <a:rPr lang="ru-RU" b="1" dirty="0" smtClean="0">
                <a:solidFill>
                  <a:srgbClr val="C00000"/>
                </a:solidFill>
              </a:rPr>
            </a:br>
            <a:endParaRPr lang="ru-RU" dirty="0" smtClean="0"/>
          </a:p>
        </p:txBody>
      </p:sp>
      <p:pic>
        <p:nvPicPr>
          <p:cNvPr id="10" name="Содержимое 9" descr="орп 038.jpg"/>
          <p:cNvPicPr>
            <a:picLocks noGrp="1" noChangeAspect="1"/>
          </p:cNvPicPr>
          <p:nvPr>
            <p:ph idx="1"/>
          </p:nvPr>
        </p:nvPicPr>
        <p:blipFill>
          <a:blip r:embed="rId3" cstate="print"/>
          <a:stretch>
            <a:fillRect/>
          </a:stretch>
        </p:blipFill>
        <p:spPr>
          <a:xfrm>
            <a:off x="285720" y="928670"/>
            <a:ext cx="3977781" cy="25717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Рисунок 5" descr="Фото0523.jpg"/>
          <p:cNvPicPr>
            <a:picLocks noChangeAspect="1"/>
          </p:cNvPicPr>
          <p:nvPr/>
        </p:nvPicPr>
        <p:blipFill>
          <a:blip r:embed="rId4" cstate="print"/>
          <a:stretch>
            <a:fillRect/>
          </a:stretch>
        </p:blipFill>
        <p:spPr>
          <a:xfrm>
            <a:off x="2143108" y="3560134"/>
            <a:ext cx="4714872" cy="32978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Содержимое 9" descr="орп 038.jpg"/>
          <p:cNvPicPr>
            <a:picLocks noChangeAspect="1"/>
          </p:cNvPicPr>
          <p:nvPr/>
        </p:nvPicPr>
        <p:blipFill>
          <a:blip r:embed="rId5" cstate="print"/>
          <a:stretch>
            <a:fillRect/>
          </a:stretch>
        </p:blipFill>
        <p:spPr bwMode="auto">
          <a:xfrm>
            <a:off x="4857752" y="714356"/>
            <a:ext cx="4102062" cy="2786082"/>
          </a:xfrm>
          <a:prstGeom prst="roundRect">
            <a:avLst>
              <a:gd name="adj" fmla="val 8594"/>
            </a:avLst>
          </a:prstGeom>
          <a:solidFill>
            <a:srgbClr val="FFFFFF">
              <a:shade val="85000"/>
            </a:srgbClr>
          </a:solidFill>
          <a:ln w="9525">
            <a:noFill/>
            <a:miter lim="800000"/>
            <a:headEnd/>
            <a:tailEnd/>
          </a:ln>
          <a:effectLst>
            <a:reflection blurRad="12700" stA="38000" endPos="28000" dist="5000" dir="5400000" sy="-100000" algn="bl" rotWithShape="0"/>
          </a:effectLst>
        </p:spPr>
      </p:pic>
    </p:spTree>
    <p:extLst>
      <p:ext uri="{BB962C8B-B14F-4D97-AF65-F5344CB8AC3E}">
        <p14:creationId xmlns:p14="http://schemas.microsoft.com/office/powerpoint/2010/main" xmlns="" val="7419742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2" descr="C:\Documents and Settings\User\Рабочий стол\осень\947f05f3-a302-4465-ab19-19ce848a38e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9457" name="Заголовок 1"/>
          <p:cNvSpPr>
            <a:spLocks noGrp="1"/>
          </p:cNvSpPr>
          <p:nvPr>
            <p:ph type="title"/>
          </p:nvPr>
        </p:nvSpPr>
        <p:spPr/>
        <p:txBody>
          <a:bodyPr/>
          <a:lstStyle/>
          <a:p>
            <a:r>
              <a:rPr lang="ru-RU" sz="3600" b="1" dirty="0" smtClean="0">
                <a:solidFill>
                  <a:srgbClr val="C00000"/>
                </a:solidFill>
              </a:rPr>
              <a:t>Рассматривание листьев в гербарии</a:t>
            </a:r>
            <a:r>
              <a:rPr lang="ru-RU" b="1" dirty="0" smtClean="0">
                <a:solidFill>
                  <a:srgbClr val="C00000"/>
                </a:solidFill>
              </a:rPr>
              <a:t/>
            </a:r>
            <a:br>
              <a:rPr lang="ru-RU" b="1" dirty="0" smtClean="0">
                <a:solidFill>
                  <a:srgbClr val="C00000"/>
                </a:solidFill>
              </a:rPr>
            </a:br>
            <a:endParaRPr lang="ru-RU" dirty="0" smtClean="0"/>
          </a:p>
        </p:txBody>
      </p:sp>
      <p:pic>
        <p:nvPicPr>
          <p:cNvPr id="6" name="Рисунок 5" descr="Фото0523.jpg"/>
          <p:cNvPicPr>
            <a:picLocks noChangeAspect="1"/>
          </p:cNvPicPr>
          <p:nvPr/>
        </p:nvPicPr>
        <p:blipFill>
          <a:blip r:embed="rId3" cstate="print"/>
          <a:stretch>
            <a:fillRect/>
          </a:stretch>
        </p:blipFill>
        <p:spPr>
          <a:xfrm>
            <a:off x="5143504" y="785794"/>
            <a:ext cx="3693963" cy="3143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Содержимое 9" descr="орп 038.jpg"/>
          <p:cNvPicPr>
            <a:picLocks noChangeAspect="1"/>
          </p:cNvPicPr>
          <p:nvPr/>
        </p:nvPicPr>
        <p:blipFill>
          <a:blip r:embed="rId4" cstate="print"/>
          <a:stretch>
            <a:fillRect/>
          </a:stretch>
        </p:blipFill>
        <p:spPr bwMode="auto">
          <a:xfrm>
            <a:off x="214282" y="3214686"/>
            <a:ext cx="4929222" cy="3422857"/>
          </a:xfrm>
          <a:prstGeom prst="roundRect">
            <a:avLst>
              <a:gd name="adj" fmla="val 8594"/>
            </a:avLst>
          </a:prstGeom>
          <a:solidFill>
            <a:srgbClr val="FFFFFF">
              <a:shade val="85000"/>
            </a:srgbClr>
          </a:solidFill>
          <a:ln w="9525">
            <a:noFill/>
            <a:miter lim="800000"/>
            <a:headEnd/>
            <a:tailEnd/>
          </a:ln>
          <a:effectLst>
            <a:reflection blurRad="12700" stA="38000" endPos="28000" dist="5000" dir="5400000" sy="-100000" algn="bl" rotWithShape="0"/>
          </a:effectLst>
        </p:spPr>
      </p:pic>
    </p:spTree>
    <p:extLst>
      <p:ext uri="{BB962C8B-B14F-4D97-AF65-F5344CB8AC3E}">
        <p14:creationId xmlns:p14="http://schemas.microsoft.com/office/powerpoint/2010/main" xmlns="" val="7419742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2" descr="C:\Documents and Settings\User\Рабочий стол\осень\947f05f3-a302-4465-ab19-19ce848a38e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9457" name="Заголовок 1"/>
          <p:cNvSpPr>
            <a:spLocks noGrp="1"/>
          </p:cNvSpPr>
          <p:nvPr>
            <p:ph type="title"/>
          </p:nvPr>
        </p:nvSpPr>
        <p:spPr/>
        <p:txBody>
          <a:bodyPr/>
          <a:lstStyle/>
          <a:p>
            <a:r>
              <a:rPr lang="ru-RU" b="1" dirty="0" smtClean="0">
                <a:solidFill>
                  <a:srgbClr val="C00000"/>
                </a:solidFill>
              </a:rPr>
              <a:t>«Ура, осень!»</a:t>
            </a:r>
            <a:br>
              <a:rPr lang="ru-RU" b="1" dirty="0" smtClean="0">
                <a:solidFill>
                  <a:srgbClr val="C00000"/>
                </a:solidFill>
              </a:rPr>
            </a:br>
            <a:endParaRPr lang="ru-RU" dirty="0" smtClean="0"/>
          </a:p>
        </p:txBody>
      </p:sp>
      <p:pic>
        <p:nvPicPr>
          <p:cNvPr id="10" name="Содержимое 9" descr="орп 038.jpg"/>
          <p:cNvPicPr>
            <a:picLocks noGrp="1" noChangeAspect="1"/>
          </p:cNvPicPr>
          <p:nvPr>
            <p:ph idx="1"/>
          </p:nvPr>
        </p:nvPicPr>
        <p:blipFill>
          <a:blip r:embed="rId3" cstate="print"/>
          <a:stretch>
            <a:fillRect/>
          </a:stretch>
        </p:blipFill>
        <p:spPr>
          <a:xfrm>
            <a:off x="179513" y="1268761"/>
            <a:ext cx="4106736" cy="28746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Рисунок 5" descr="Фото0523.jpg"/>
          <p:cNvPicPr>
            <a:picLocks noChangeAspect="1"/>
          </p:cNvPicPr>
          <p:nvPr/>
        </p:nvPicPr>
        <p:blipFill>
          <a:blip r:embed="rId4" cstate="print"/>
          <a:stretch>
            <a:fillRect/>
          </a:stretch>
        </p:blipFill>
        <p:spPr>
          <a:xfrm>
            <a:off x="4214810" y="3000372"/>
            <a:ext cx="4714872" cy="35004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7419742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2" descr="C:\Documents and Settings\User\Рабочий стол\осень\947f05f3-a302-4465-ab19-19ce848a38e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9457" name="Заголовок 1"/>
          <p:cNvSpPr>
            <a:spLocks noGrp="1"/>
          </p:cNvSpPr>
          <p:nvPr>
            <p:ph type="title"/>
          </p:nvPr>
        </p:nvSpPr>
        <p:spPr/>
        <p:txBody>
          <a:bodyPr/>
          <a:lstStyle/>
          <a:p>
            <a:r>
              <a:rPr lang="ru-RU" b="1" dirty="0" smtClean="0">
                <a:solidFill>
                  <a:srgbClr val="C00000"/>
                </a:solidFill>
              </a:rPr>
              <a:t>Наблюдения</a:t>
            </a:r>
            <a:br>
              <a:rPr lang="ru-RU" b="1" dirty="0" smtClean="0">
                <a:solidFill>
                  <a:srgbClr val="C00000"/>
                </a:solidFill>
              </a:rPr>
            </a:br>
            <a:endParaRPr lang="ru-RU" dirty="0" smtClean="0"/>
          </a:p>
        </p:txBody>
      </p:sp>
      <p:pic>
        <p:nvPicPr>
          <p:cNvPr id="10" name="Содержимое 9" descr="орп 038.jpg"/>
          <p:cNvPicPr>
            <a:picLocks noGrp="1" noChangeAspect="1"/>
          </p:cNvPicPr>
          <p:nvPr>
            <p:ph idx="1"/>
          </p:nvPr>
        </p:nvPicPr>
        <p:blipFill>
          <a:blip r:embed="rId3" cstate="print"/>
          <a:stretch>
            <a:fillRect/>
          </a:stretch>
        </p:blipFill>
        <p:spPr>
          <a:xfrm>
            <a:off x="714348" y="1071546"/>
            <a:ext cx="8001056" cy="5357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7419742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2" descr="C:\Documents and Settings\User\Рабочий стол\осень\947f05f3-a302-4465-ab19-19ce848a38e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9457" name="Заголовок 1"/>
          <p:cNvSpPr>
            <a:spLocks noGrp="1"/>
          </p:cNvSpPr>
          <p:nvPr>
            <p:ph type="title"/>
          </p:nvPr>
        </p:nvSpPr>
        <p:spPr/>
        <p:txBody>
          <a:bodyPr/>
          <a:lstStyle/>
          <a:p>
            <a:r>
              <a:rPr lang="ru-RU" b="1" dirty="0" smtClean="0">
                <a:solidFill>
                  <a:srgbClr val="C00000"/>
                </a:solidFill>
              </a:rPr>
              <a:t>Наблюдение«Белка осенью»</a:t>
            </a:r>
            <a:br>
              <a:rPr lang="ru-RU" b="1" dirty="0" smtClean="0">
                <a:solidFill>
                  <a:srgbClr val="C00000"/>
                </a:solidFill>
              </a:rPr>
            </a:br>
            <a:endParaRPr lang="ru-RU" dirty="0" smtClean="0"/>
          </a:p>
        </p:txBody>
      </p:sp>
      <p:pic>
        <p:nvPicPr>
          <p:cNvPr id="10" name="Содержимое 9" descr="орп 038.jpg"/>
          <p:cNvPicPr>
            <a:picLocks noGrp="1" noChangeAspect="1"/>
          </p:cNvPicPr>
          <p:nvPr>
            <p:ph idx="1"/>
          </p:nvPr>
        </p:nvPicPr>
        <p:blipFill>
          <a:blip r:embed="rId3" cstate="print"/>
          <a:stretch>
            <a:fillRect/>
          </a:stretch>
        </p:blipFill>
        <p:spPr>
          <a:xfrm>
            <a:off x="4786314" y="1285860"/>
            <a:ext cx="4214842" cy="44462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Рисунок 5" descr="Фото0523.jpg"/>
          <p:cNvPicPr>
            <a:picLocks noChangeAspect="1"/>
          </p:cNvPicPr>
          <p:nvPr/>
        </p:nvPicPr>
        <p:blipFill>
          <a:blip r:embed="rId4" cstate="print"/>
          <a:stretch>
            <a:fillRect/>
          </a:stretch>
        </p:blipFill>
        <p:spPr>
          <a:xfrm>
            <a:off x="285720" y="1214422"/>
            <a:ext cx="4333887" cy="45720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7419742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2" descr="C:\Documents and Settings\User\Рабочий стол\осень\947f05f3-a302-4465-ab19-19ce848a38e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9457" name="Заголовок 1"/>
          <p:cNvSpPr>
            <a:spLocks noGrp="1"/>
          </p:cNvSpPr>
          <p:nvPr>
            <p:ph type="title"/>
          </p:nvPr>
        </p:nvSpPr>
        <p:spPr/>
        <p:txBody>
          <a:bodyPr/>
          <a:lstStyle/>
          <a:p>
            <a:r>
              <a:rPr lang="ru-RU" sz="3600" b="1" dirty="0" smtClean="0">
                <a:solidFill>
                  <a:srgbClr val="C00000"/>
                </a:solidFill>
              </a:rPr>
              <a:t>«Прогулка по осеннему парку»</a:t>
            </a:r>
            <a:r>
              <a:rPr lang="ru-RU" b="1" dirty="0" smtClean="0">
                <a:solidFill>
                  <a:srgbClr val="C00000"/>
                </a:solidFill>
              </a:rPr>
              <a:t/>
            </a:r>
            <a:br>
              <a:rPr lang="ru-RU" b="1" dirty="0" smtClean="0">
                <a:solidFill>
                  <a:srgbClr val="C00000"/>
                </a:solidFill>
              </a:rPr>
            </a:br>
            <a:endParaRPr lang="ru-RU" dirty="0" smtClean="0"/>
          </a:p>
        </p:txBody>
      </p:sp>
      <p:pic>
        <p:nvPicPr>
          <p:cNvPr id="10" name="Содержимое 9" descr="орп 038.jpg"/>
          <p:cNvPicPr>
            <a:picLocks noGrp="1" noChangeAspect="1"/>
          </p:cNvPicPr>
          <p:nvPr>
            <p:ph idx="1"/>
          </p:nvPr>
        </p:nvPicPr>
        <p:blipFill>
          <a:blip r:embed="rId3" cstate="print"/>
          <a:stretch>
            <a:fillRect/>
          </a:stretch>
        </p:blipFill>
        <p:spPr>
          <a:xfrm>
            <a:off x="316468" y="1268761"/>
            <a:ext cx="3832826" cy="28746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Рисунок 5" descr="Фото0523.jpg"/>
          <p:cNvPicPr>
            <a:picLocks noChangeAspect="1"/>
          </p:cNvPicPr>
          <p:nvPr/>
        </p:nvPicPr>
        <p:blipFill>
          <a:blip r:embed="rId4" cstate="print"/>
          <a:stretch>
            <a:fillRect/>
          </a:stretch>
        </p:blipFill>
        <p:spPr>
          <a:xfrm>
            <a:off x="5000629" y="3786190"/>
            <a:ext cx="2571767" cy="28575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Рисунок 6" descr="Фото0524.jpg"/>
          <p:cNvPicPr>
            <a:picLocks noChangeAspect="1"/>
          </p:cNvPicPr>
          <p:nvPr/>
        </p:nvPicPr>
        <p:blipFill>
          <a:blip r:embed="rId5" cstate="print"/>
          <a:stretch>
            <a:fillRect/>
          </a:stretch>
        </p:blipFill>
        <p:spPr>
          <a:xfrm>
            <a:off x="500034" y="4286256"/>
            <a:ext cx="3335466" cy="22859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Рисунок 7" descr="Фото0560.jpg"/>
          <p:cNvPicPr>
            <a:picLocks noChangeAspect="1"/>
          </p:cNvPicPr>
          <p:nvPr/>
        </p:nvPicPr>
        <p:blipFill>
          <a:blip r:embed="rId6" cstate="print"/>
          <a:stretch>
            <a:fillRect/>
          </a:stretch>
        </p:blipFill>
        <p:spPr>
          <a:xfrm>
            <a:off x="4572000" y="857232"/>
            <a:ext cx="4064000" cy="27146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7419742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Заголовок 1"/>
          <p:cNvSpPr>
            <a:spLocks noGrp="1"/>
          </p:cNvSpPr>
          <p:nvPr>
            <p:ph type="title"/>
          </p:nvPr>
        </p:nvSpPr>
        <p:spPr/>
        <p:txBody>
          <a:bodyPr/>
          <a:lstStyle/>
          <a:p>
            <a:endParaRPr lang="ru-RU" smtClean="0"/>
          </a:p>
        </p:txBody>
      </p:sp>
      <p:sp>
        <p:nvSpPr>
          <p:cNvPr id="18434" name="Содержимое 2"/>
          <p:cNvSpPr>
            <a:spLocks noGrp="1"/>
          </p:cNvSpPr>
          <p:nvPr>
            <p:ph idx="1"/>
          </p:nvPr>
        </p:nvSpPr>
        <p:spPr/>
        <p:txBody>
          <a:bodyPr/>
          <a:lstStyle/>
          <a:p>
            <a:endParaRPr lang="ru-RU" smtClean="0"/>
          </a:p>
        </p:txBody>
      </p:sp>
      <p:pic>
        <p:nvPicPr>
          <p:cNvPr id="18435" name="Picture 2" descr="C:\Documents and Settings\User\Рабочий стол\осень\947f05f3-a302-4465-ab19-19ce848a38ed.jpg"/>
          <p:cNvPicPr>
            <a:picLocks noChangeAspect="1" noChangeArrowheads="1"/>
          </p:cNvPicPr>
          <p:nvPr/>
        </p:nvPicPr>
        <p:blipFill>
          <a:blip r:embed="rId2" cstate="print"/>
          <a:srcRect/>
          <a:stretch>
            <a:fillRect/>
          </a:stretch>
        </p:blipFill>
        <p:spPr bwMode="auto">
          <a:xfrm>
            <a:off x="0" y="-15875"/>
            <a:ext cx="9144000" cy="6858000"/>
          </a:xfrm>
          <a:prstGeom prst="rect">
            <a:avLst/>
          </a:prstGeom>
          <a:noFill/>
          <a:ln w="9525">
            <a:noFill/>
            <a:miter lim="800000"/>
            <a:headEnd/>
            <a:tailEnd/>
          </a:ln>
        </p:spPr>
      </p:pic>
      <p:sp>
        <p:nvSpPr>
          <p:cNvPr id="2" name="Прямоугольник 1"/>
          <p:cNvSpPr/>
          <p:nvPr/>
        </p:nvSpPr>
        <p:spPr>
          <a:xfrm>
            <a:off x="142844" y="56138"/>
            <a:ext cx="8858312" cy="6801862"/>
          </a:xfrm>
          <a:prstGeom prst="rect">
            <a:avLst/>
          </a:prstGeom>
        </p:spPr>
        <p:txBody>
          <a:bodyPr wrap="square">
            <a:spAutoFit/>
          </a:bodyPr>
          <a:lstStyle/>
          <a:p>
            <a:pPr algn="ctr"/>
            <a:r>
              <a:rPr lang="ru-RU" sz="2800" b="1" dirty="0" smtClean="0">
                <a:solidFill>
                  <a:srgbClr val="C00000"/>
                </a:solidFill>
              </a:rPr>
              <a:t>Содержание работы  в процессе реализации проекта:</a:t>
            </a:r>
          </a:p>
          <a:p>
            <a:pPr algn="ctr"/>
            <a:r>
              <a:rPr lang="ru-RU" sz="2800" b="1" dirty="0" smtClean="0">
                <a:solidFill>
                  <a:srgbClr val="C00000"/>
                </a:solidFill>
                <a:effectLst>
                  <a:outerShdw blurRad="38100" dist="38100" dir="2700000" algn="tl">
                    <a:srgbClr val="000000">
                      <a:alpha val="43137"/>
                    </a:srgbClr>
                  </a:outerShdw>
                </a:effectLst>
                <a:latin typeface="+mn-lt"/>
              </a:rPr>
              <a:t>Художественно-эстетическая деятельность</a:t>
            </a:r>
          </a:p>
          <a:p>
            <a:endParaRPr lang="ru-RU" sz="2000" b="1" dirty="0" smtClean="0">
              <a:latin typeface="+mn-lt"/>
            </a:endParaRPr>
          </a:p>
          <a:p>
            <a:r>
              <a:rPr lang="ru-RU" sz="2200" b="1" dirty="0" smtClean="0">
                <a:solidFill>
                  <a:srgbClr val="C00000"/>
                </a:solidFill>
                <a:latin typeface="+mn-lt"/>
              </a:rPr>
              <a:t>Рисование</a:t>
            </a:r>
            <a:r>
              <a:rPr lang="ru-RU" sz="2200" b="1" dirty="0">
                <a:solidFill>
                  <a:srgbClr val="C00000"/>
                </a:solidFill>
                <a:latin typeface="+mn-lt"/>
              </a:rPr>
              <a:t>:</a:t>
            </a:r>
            <a:endParaRPr lang="ru-RU" sz="2200" dirty="0">
              <a:solidFill>
                <a:srgbClr val="C00000"/>
              </a:solidFill>
              <a:latin typeface="+mn-lt"/>
            </a:endParaRPr>
          </a:p>
          <a:p>
            <a:r>
              <a:rPr lang="ru-RU" sz="2200" dirty="0">
                <a:solidFill>
                  <a:srgbClr val="C00000"/>
                </a:solidFill>
                <a:latin typeface="+mn-lt"/>
              </a:rPr>
              <a:t>«Золотая осень» (акварельные краски</a:t>
            </a:r>
            <a:r>
              <a:rPr lang="ru-RU" sz="2200" dirty="0" smtClean="0">
                <a:solidFill>
                  <a:srgbClr val="C00000"/>
                </a:solidFill>
                <a:latin typeface="+mn-lt"/>
              </a:rPr>
              <a:t>)</a:t>
            </a:r>
            <a:endParaRPr lang="ru-RU" sz="2200" dirty="0">
              <a:solidFill>
                <a:srgbClr val="C00000"/>
              </a:solidFill>
              <a:latin typeface="+mn-lt"/>
            </a:endParaRPr>
          </a:p>
          <a:p>
            <a:r>
              <a:rPr lang="ru-RU" sz="2200" dirty="0" smtClean="0">
                <a:solidFill>
                  <a:srgbClr val="C00000"/>
                </a:solidFill>
                <a:latin typeface="+mn-lt"/>
              </a:rPr>
              <a:t>«Придумай, чем может стать красивый осенний листок» (</a:t>
            </a:r>
            <a:r>
              <a:rPr lang="ru-RU" sz="2200" dirty="0">
                <a:solidFill>
                  <a:srgbClr val="C00000"/>
                </a:solidFill>
                <a:latin typeface="+mn-lt"/>
              </a:rPr>
              <a:t>акварельные краски)</a:t>
            </a:r>
          </a:p>
          <a:p>
            <a:r>
              <a:rPr lang="ru-RU" sz="2200" dirty="0" smtClean="0">
                <a:solidFill>
                  <a:srgbClr val="C00000"/>
                </a:solidFill>
                <a:latin typeface="+mn-lt"/>
              </a:rPr>
              <a:t>«Ветка калины».(</a:t>
            </a:r>
            <a:r>
              <a:rPr lang="ru-RU" sz="2200" dirty="0">
                <a:solidFill>
                  <a:srgbClr val="C00000"/>
                </a:solidFill>
                <a:latin typeface="+mn-lt"/>
              </a:rPr>
              <a:t>акварельные краски)</a:t>
            </a:r>
          </a:p>
          <a:p>
            <a:r>
              <a:rPr lang="ru-RU" sz="2200" dirty="0" smtClean="0">
                <a:solidFill>
                  <a:srgbClr val="C00000"/>
                </a:solidFill>
                <a:latin typeface="+mn-lt"/>
              </a:rPr>
              <a:t>«Папа (мама) гуляет со своим ребёнком».(</a:t>
            </a:r>
            <a:r>
              <a:rPr lang="ru-RU" sz="2200" dirty="0">
                <a:solidFill>
                  <a:srgbClr val="C00000"/>
                </a:solidFill>
                <a:latin typeface="+mn-lt"/>
              </a:rPr>
              <a:t>карандаш)</a:t>
            </a:r>
          </a:p>
          <a:p>
            <a:r>
              <a:rPr lang="ru-RU" sz="2200" b="1" dirty="0">
                <a:solidFill>
                  <a:srgbClr val="C00000"/>
                </a:solidFill>
                <a:latin typeface="+mn-lt"/>
              </a:rPr>
              <a:t>Аппликация:</a:t>
            </a:r>
            <a:endParaRPr lang="ru-RU" sz="2200" dirty="0">
              <a:solidFill>
                <a:srgbClr val="C00000"/>
              </a:solidFill>
              <a:latin typeface="+mn-lt"/>
            </a:endParaRPr>
          </a:p>
          <a:p>
            <a:r>
              <a:rPr lang="ru-RU" sz="2200" dirty="0">
                <a:solidFill>
                  <a:srgbClr val="C00000"/>
                </a:solidFill>
                <a:latin typeface="+mn-lt"/>
              </a:rPr>
              <a:t>«Осенний ковёр» </a:t>
            </a:r>
          </a:p>
          <a:p>
            <a:r>
              <a:rPr lang="ru-RU" sz="2200" dirty="0" smtClean="0">
                <a:solidFill>
                  <a:srgbClr val="C00000"/>
                </a:solidFill>
                <a:latin typeface="+mn-lt"/>
              </a:rPr>
              <a:t>«Ваза с фруктами».</a:t>
            </a:r>
          </a:p>
          <a:p>
            <a:r>
              <a:rPr lang="ru-RU" sz="2200" b="1" dirty="0" smtClean="0">
                <a:solidFill>
                  <a:srgbClr val="C00000"/>
                </a:solidFill>
                <a:latin typeface="+mn-lt"/>
              </a:rPr>
              <a:t>Лепка</a:t>
            </a:r>
            <a:r>
              <a:rPr lang="ru-RU" sz="2200" b="1" dirty="0">
                <a:solidFill>
                  <a:srgbClr val="C00000"/>
                </a:solidFill>
                <a:latin typeface="+mn-lt"/>
              </a:rPr>
              <a:t>:</a:t>
            </a:r>
            <a:endParaRPr lang="ru-RU" sz="2200" dirty="0">
              <a:solidFill>
                <a:srgbClr val="C00000"/>
              </a:solidFill>
              <a:latin typeface="+mn-lt"/>
            </a:endParaRPr>
          </a:p>
          <a:p>
            <a:r>
              <a:rPr lang="ru-RU" sz="2200" dirty="0">
                <a:solidFill>
                  <a:srgbClr val="C00000"/>
                </a:solidFill>
                <a:latin typeface="+mn-lt"/>
              </a:rPr>
              <a:t>«Корзина с грибами» </a:t>
            </a:r>
          </a:p>
          <a:p>
            <a:r>
              <a:rPr lang="ru-RU" sz="2200" dirty="0" smtClean="0">
                <a:solidFill>
                  <a:srgbClr val="C00000"/>
                </a:solidFill>
                <a:latin typeface="+mn-lt"/>
              </a:rPr>
              <a:t> «Грибы, овощи, фрукты».</a:t>
            </a:r>
          </a:p>
          <a:p>
            <a:r>
              <a:rPr lang="ru-RU" sz="2200" b="1" dirty="0" smtClean="0">
                <a:solidFill>
                  <a:srgbClr val="C00000"/>
                </a:solidFill>
                <a:latin typeface="+mn-lt"/>
              </a:rPr>
              <a:t>Конструирование</a:t>
            </a:r>
            <a:r>
              <a:rPr lang="ru-RU" sz="2200" b="1" dirty="0">
                <a:solidFill>
                  <a:srgbClr val="C00000"/>
                </a:solidFill>
                <a:latin typeface="+mn-lt"/>
              </a:rPr>
              <a:t>:</a:t>
            </a:r>
            <a:endParaRPr lang="ru-RU" sz="2200" dirty="0">
              <a:solidFill>
                <a:srgbClr val="C00000"/>
              </a:solidFill>
              <a:latin typeface="+mn-lt"/>
            </a:endParaRPr>
          </a:p>
          <a:p>
            <a:r>
              <a:rPr lang="ru-RU" sz="2200" dirty="0">
                <a:solidFill>
                  <a:srgbClr val="C00000"/>
                </a:solidFill>
                <a:latin typeface="+mn-lt"/>
              </a:rPr>
              <a:t>Оригами «Лист клёна»</a:t>
            </a:r>
          </a:p>
          <a:p>
            <a:pPr algn="ctr"/>
            <a:endParaRPr lang="ru-RU" sz="2800" dirty="0">
              <a:solidFill>
                <a:srgbClr val="C00000"/>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Заголовок 1"/>
          <p:cNvSpPr>
            <a:spLocks noGrp="1"/>
          </p:cNvSpPr>
          <p:nvPr>
            <p:ph type="title"/>
          </p:nvPr>
        </p:nvSpPr>
        <p:spPr/>
        <p:txBody>
          <a:bodyPr/>
          <a:lstStyle/>
          <a:p>
            <a:endParaRPr lang="ru-RU" smtClean="0"/>
          </a:p>
        </p:txBody>
      </p:sp>
      <p:sp>
        <p:nvSpPr>
          <p:cNvPr id="18434" name="Содержимое 2"/>
          <p:cNvSpPr>
            <a:spLocks noGrp="1"/>
          </p:cNvSpPr>
          <p:nvPr>
            <p:ph idx="1"/>
          </p:nvPr>
        </p:nvSpPr>
        <p:spPr/>
        <p:txBody>
          <a:bodyPr/>
          <a:lstStyle/>
          <a:p>
            <a:endParaRPr lang="ru-RU" smtClean="0"/>
          </a:p>
        </p:txBody>
      </p:sp>
      <p:pic>
        <p:nvPicPr>
          <p:cNvPr id="18435" name="Picture 2" descr="C:\Documents and Settings\User\Рабочий стол\осень\947f05f3-a302-4465-ab19-19ce848a38ed.jpg"/>
          <p:cNvPicPr>
            <a:picLocks noChangeAspect="1" noChangeArrowheads="1"/>
          </p:cNvPicPr>
          <p:nvPr/>
        </p:nvPicPr>
        <p:blipFill>
          <a:blip r:embed="rId2" cstate="print"/>
          <a:srcRect/>
          <a:stretch>
            <a:fillRect/>
          </a:stretch>
        </p:blipFill>
        <p:spPr bwMode="auto">
          <a:xfrm>
            <a:off x="0" y="-15875"/>
            <a:ext cx="9144000" cy="6858000"/>
          </a:xfrm>
          <a:prstGeom prst="rect">
            <a:avLst/>
          </a:prstGeom>
          <a:noFill/>
          <a:ln w="9525">
            <a:noFill/>
            <a:miter lim="800000"/>
            <a:headEnd/>
            <a:tailEnd/>
          </a:ln>
        </p:spPr>
      </p:pic>
      <p:sp>
        <p:nvSpPr>
          <p:cNvPr id="2" name="Прямоугольник 1"/>
          <p:cNvSpPr/>
          <p:nvPr/>
        </p:nvSpPr>
        <p:spPr>
          <a:xfrm>
            <a:off x="142844" y="0"/>
            <a:ext cx="8715436" cy="6986528"/>
          </a:xfrm>
          <a:prstGeom prst="rect">
            <a:avLst/>
          </a:prstGeom>
        </p:spPr>
        <p:txBody>
          <a:bodyPr wrap="square">
            <a:spAutoFit/>
          </a:bodyPr>
          <a:lstStyle/>
          <a:p>
            <a:pPr algn="ctr"/>
            <a:r>
              <a:rPr lang="ru-RU" sz="2800" b="1" dirty="0" smtClean="0">
                <a:solidFill>
                  <a:srgbClr val="C00000"/>
                </a:solidFill>
              </a:rPr>
              <a:t>Содержание работы  в процессе реализации проекта:</a:t>
            </a:r>
          </a:p>
          <a:p>
            <a:pPr algn="ctr"/>
            <a:r>
              <a:rPr lang="ru-RU" sz="2800" b="1" dirty="0" smtClean="0">
                <a:solidFill>
                  <a:srgbClr val="C00000"/>
                </a:solidFill>
                <a:effectLst>
                  <a:outerShdw blurRad="38100" dist="38100" dir="2700000" algn="tl">
                    <a:srgbClr val="000000">
                      <a:alpha val="43137"/>
                    </a:srgbClr>
                  </a:outerShdw>
                </a:effectLst>
                <a:latin typeface="+mn-lt"/>
              </a:rPr>
              <a:t>  Художественно-эстетическая деятельность</a:t>
            </a:r>
          </a:p>
          <a:p>
            <a:pPr lvl="0"/>
            <a:endParaRPr lang="ru-RU" sz="2400" dirty="0" smtClean="0">
              <a:solidFill>
                <a:srgbClr val="C00000"/>
              </a:solidFill>
              <a:effectLst>
                <a:outerShdw blurRad="38100" dist="38100" dir="2700000" algn="tl">
                  <a:srgbClr val="000000">
                    <a:alpha val="43137"/>
                  </a:srgbClr>
                </a:outerShdw>
              </a:effectLst>
            </a:endParaRPr>
          </a:p>
          <a:p>
            <a:pPr lvl="0"/>
            <a:r>
              <a:rPr lang="ru-RU" sz="2400" i="1" dirty="0" smtClean="0">
                <a:solidFill>
                  <a:srgbClr val="C00000"/>
                </a:solidFill>
              </a:rPr>
              <a:t>Прослушивание музыкальных произведений:</a:t>
            </a:r>
          </a:p>
          <a:p>
            <a:pPr marL="285750" lvl="0" indent="-285750">
              <a:buFont typeface="Wingdings" pitchFamily="2" charset="2"/>
              <a:buChar char="Ø"/>
            </a:pPr>
            <a:r>
              <a:rPr lang="ru-RU" sz="2400" dirty="0" smtClean="0">
                <a:solidFill>
                  <a:srgbClr val="C00000"/>
                </a:solidFill>
              </a:rPr>
              <a:t>«Золотая песенка» слова 3. Петровой, музыка Г. </a:t>
            </a:r>
            <a:r>
              <a:rPr lang="ru-RU" sz="2400" dirty="0" err="1" smtClean="0">
                <a:solidFill>
                  <a:srgbClr val="C00000"/>
                </a:solidFill>
              </a:rPr>
              <a:t>Вихаревой</a:t>
            </a:r>
            <a:r>
              <a:rPr lang="ru-RU" sz="2400" dirty="0" smtClean="0">
                <a:solidFill>
                  <a:srgbClr val="C00000"/>
                </a:solidFill>
              </a:rPr>
              <a:t> </a:t>
            </a:r>
          </a:p>
          <a:p>
            <a:pPr marL="285750" lvl="0" indent="-285750">
              <a:buFont typeface="Wingdings" pitchFamily="2" charset="2"/>
              <a:buChar char="Ø"/>
            </a:pPr>
            <a:r>
              <a:rPr lang="ru-RU" sz="2400" dirty="0" smtClean="0">
                <a:solidFill>
                  <a:srgbClr val="C00000"/>
                </a:solidFill>
              </a:rPr>
              <a:t>«Дождик» слова </a:t>
            </a:r>
            <a:r>
              <a:rPr lang="ru-RU" sz="2400" dirty="0" err="1" smtClean="0">
                <a:solidFill>
                  <a:srgbClr val="C00000"/>
                </a:solidFill>
              </a:rPr>
              <a:t>Пикулёвой</a:t>
            </a:r>
            <a:r>
              <a:rPr lang="ru-RU" sz="2400" dirty="0" smtClean="0">
                <a:solidFill>
                  <a:srgbClr val="C00000"/>
                </a:solidFill>
              </a:rPr>
              <a:t>, музыка </a:t>
            </a:r>
            <a:r>
              <a:rPr lang="ru-RU" sz="2400" dirty="0" err="1" smtClean="0">
                <a:solidFill>
                  <a:srgbClr val="C00000"/>
                </a:solidFill>
              </a:rPr>
              <a:t>Попляновой</a:t>
            </a:r>
            <a:r>
              <a:rPr lang="ru-RU" sz="2400" dirty="0" smtClean="0">
                <a:solidFill>
                  <a:srgbClr val="C00000"/>
                </a:solidFill>
              </a:rPr>
              <a:t> </a:t>
            </a:r>
          </a:p>
          <a:p>
            <a:pPr marL="285750" lvl="0" indent="-285750">
              <a:buFont typeface="Wingdings" pitchFamily="2" charset="2"/>
              <a:buChar char="Ø"/>
            </a:pPr>
            <a:r>
              <a:rPr lang="ru-RU" sz="2400" dirty="0" smtClean="0">
                <a:solidFill>
                  <a:srgbClr val="C00000"/>
                </a:solidFill>
              </a:rPr>
              <a:t>«В золоте берёзонька» слова и музыка </a:t>
            </a:r>
            <a:r>
              <a:rPr lang="ru-RU" sz="2400" dirty="0" err="1" smtClean="0">
                <a:solidFill>
                  <a:srgbClr val="C00000"/>
                </a:solidFill>
              </a:rPr>
              <a:t>Вихаревой</a:t>
            </a:r>
            <a:r>
              <a:rPr lang="ru-RU" sz="2400" dirty="0" smtClean="0">
                <a:solidFill>
                  <a:srgbClr val="C00000"/>
                </a:solidFill>
              </a:rPr>
              <a:t>.</a:t>
            </a:r>
          </a:p>
          <a:p>
            <a:pPr marL="285750" lvl="0" indent="-285750">
              <a:buFont typeface="Wingdings" pitchFamily="2" charset="2"/>
              <a:buChar char="Ø"/>
            </a:pPr>
            <a:r>
              <a:rPr lang="ru-RU" sz="2400" dirty="0" smtClean="0">
                <a:solidFill>
                  <a:srgbClr val="C00000"/>
                </a:solidFill>
              </a:rPr>
              <a:t>П. Чайковский «Времена года»,</a:t>
            </a:r>
          </a:p>
          <a:p>
            <a:pPr marL="285750" lvl="0" indent="-285750">
              <a:buFont typeface="Wingdings" pitchFamily="2" charset="2"/>
              <a:buChar char="Ø"/>
            </a:pPr>
            <a:r>
              <a:rPr lang="ru-RU" sz="2400" dirty="0" smtClean="0">
                <a:solidFill>
                  <a:srgbClr val="C00000"/>
                </a:solidFill>
              </a:rPr>
              <a:t>А. </a:t>
            </a:r>
            <a:r>
              <a:rPr lang="ru-RU" sz="2400" dirty="0" err="1" smtClean="0">
                <a:solidFill>
                  <a:srgbClr val="C00000"/>
                </a:solidFill>
              </a:rPr>
              <a:t>Вивальди</a:t>
            </a:r>
            <a:r>
              <a:rPr lang="ru-RU" sz="2400" dirty="0" smtClean="0">
                <a:solidFill>
                  <a:srgbClr val="C00000"/>
                </a:solidFill>
              </a:rPr>
              <a:t> «Времена года»,</a:t>
            </a:r>
          </a:p>
          <a:p>
            <a:pPr marL="285750" lvl="0" indent="-285750">
              <a:buFont typeface="Wingdings" pitchFamily="2" charset="2"/>
              <a:buChar char="Ø"/>
            </a:pPr>
            <a:r>
              <a:rPr lang="ru-RU" sz="2400" dirty="0" smtClean="0">
                <a:solidFill>
                  <a:srgbClr val="C00000"/>
                </a:solidFill>
              </a:rPr>
              <a:t>С. Прокофьев «Фея Осени»,</a:t>
            </a:r>
          </a:p>
          <a:p>
            <a:pPr marL="285750" lvl="0" indent="-285750">
              <a:buFont typeface="Wingdings" pitchFamily="2" charset="2"/>
              <a:buChar char="Ø"/>
            </a:pPr>
            <a:r>
              <a:rPr lang="ru-RU" sz="2400" dirty="0" smtClean="0">
                <a:solidFill>
                  <a:srgbClr val="C00000"/>
                </a:solidFill>
              </a:rPr>
              <a:t>Е. Дога «Осень» и др.</a:t>
            </a:r>
          </a:p>
          <a:p>
            <a:pPr lvl="0"/>
            <a:r>
              <a:rPr lang="ru-RU" sz="2400" i="1" dirty="0" smtClean="0">
                <a:solidFill>
                  <a:srgbClr val="C00000"/>
                </a:solidFill>
              </a:rPr>
              <a:t>Разучивание песен: </a:t>
            </a:r>
          </a:p>
          <a:p>
            <a:pPr marL="285750" lvl="0" indent="-285750">
              <a:buFont typeface="Wingdings" pitchFamily="2" charset="2"/>
              <a:buChar char="Ø"/>
            </a:pPr>
            <a:r>
              <a:rPr lang="ru-RU" sz="2400" dirty="0" smtClean="0">
                <a:solidFill>
                  <a:srgbClr val="C00000"/>
                </a:solidFill>
              </a:rPr>
              <a:t>«На горе-то калина», «Осень», «</a:t>
            </a:r>
            <a:r>
              <a:rPr lang="ru-RU" sz="2400" dirty="0" err="1" smtClean="0">
                <a:solidFill>
                  <a:srgbClr val="C00000"/>
                </a:solidFill>
              </a:rPr>
              <a:t>Грибничок</a:t>
            </a:r>
            <a:r>
              <a:rPr lang="ru-RU" sz="2400" dirty="0" smtClean="0">
                <a:solidFill>
                  <a:srgbClr val="C00000"/>
                </a:solidFill>
              </a:rPr>
              <a:t>»</a:t>
            </a:r>
          </a:p>
          <a:p>
            <a:pPr marL="285750" lvl="0" indent="-285750"/>
            <a:r>
              <a:rPr lang="ru-RU" sz="2400" dirty="0" smtClean="0">
                <a:solidFill>
                  <a:srgbClr val="C00000"/>
                </a:solidFill>
              </a:rPr>
              <a:t>Разучивание и исполнение танцев:</a:t>
            </a:r>
          </a:p>
          <a:p>
            <a:pPr marL="285750" lvl="0" indent="-285750">
              <a:buFont typeface="Wingdings" pitchFamily="2" charset="2"/>
              <a:buChar char="Ø"/>
            </a:pPr>
            <a:r>
              <a:rPr lang="ru-RU" sz="2400" dirty="0" smtClean="0">
                <a:solidFill>
                  <a:srgbClr val="C00000"/>
                </a:solidFill>
              </a:rPr>
              <a:t>Танец с листьями, танец с зонтиками.</a:t>
            </a:r>
          </a:p>
          <a:p>
            <a:pPr algn="ctr"/>
            <a:endParaRPr lang="ru-RU" sz="2800" dirty="0">
              <a:solidFill>
                <a:srgbClr val="C00000"/>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Заголовок 1"/>
          <p:cNvSpPr>
            <a:spLocks noGrp="1"/>
          </p:cNvSpPr>
          <p:nvPr>
            <p:ph type="title"/>
          </p:nvPr>
        </p:nvSpPr>
        <p:spPr/>
        <p:txBody>
          <a:bodyPr/>
          <a:lstStyle/>
          <a:p>
            <a:endParaRPr lang="ru-RU" smtClean="0"/>
          </a:p>
        </p:txBody>
      </p:sp>
      <p:sp>
        <p:nvSpPr>
          <p:cNvPr id="19458" name="Объект 2"/>
          <p:cNvSpPr>
            <a:spLocks noGrp="1"/>
          </p:cNvSpPr>
          <p:nvPr>
            <p:ph idx="1"/>
          </p:nvPr>
        </p:nvSpPr>
        <p:spPr/>
        <p:txBody>
          <a:bodyPr/>
          <a:lstStyle/>
          <a:p>
            <a:endParaRPr lang="ru-RU" smtClean="0"/>
          </a:p>
        </p:txBody>
      </p:sp>
      <p:pic>
        <p:nvPicPr>
          <p:cNvPr id="19459" name="Picture 2" descr="C:\Documents and Settings\User\Рабочий стол\осень\947f05f3-a302-4465-ab19-19ce848a38e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6" name="Рисунок 5" descr="C:\Users\Александр\Desktop\Новая папка (4)\IMG_20190923_153920.jpg"/>
          <p:cNvPicPr/>
          <p:nvPr/>
        </p:nvPicPr>
        <p:blipFill>
          <a:blip r:embed="rId3" cstate="print"/>
          <a:stretch>
            <a:fillRect/>
          </a:stretch>
        </p:blipFill>
        <p:spPr bwMode="auto">
          <a:xfrm>
            <a:off x="642910" y="500042"/>
            <a:ext cx="8001056" cy="55721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27050183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Заголовок 1"/>
          <p:cNvSpPr>
            <a:spLocks noGrp="1"/>
          </p:cNvSpPr>
          <p:nvPr>
            <p:ph type="title"/>
          </p:nvPr>
        </p:nvSpPr>
        <p:spPr/>
        <p:txBody>
          <a:bodyPr/>
          <a:lstStyle/>
          <a:p>
            <a:endParaRPr lang="ru-RU" smtClean="0"/>
          </a:p>
        </p:txBody>
      </p:sp>
      <p:sp>
        <p:nvSpPr>
          <p:cNvPr id="19458" name="Объект 2"/>
          <p:cNvSpPr>
            <a:spLocks noGrp="1"/>
          </p:cNvSpPr>
          <p:nvPr>
            <p:ph idx="1"/>
          </p:nvPr>
        </p:nvSpPr>
        <p:spPr/>
        <p:txBody>
          <a:bodyPr/>
          <a:lstStyle/>
          <a:p>
            <a:endParaRPr lang="ru-RU" smtClean="0"/>
          </a:p>
        </p:txBody>
      </p:sp>
      <p:pic>
        <p:nvPicPr>
          <p:cNvPr id="19459" name="Picture 2" descr="C:\Documents and Settings\User\Рабочий стол\осень\947f05f3-a302-4465-ab19-19ce848a38ed.jpg"/>
          <p:cNvPicPr>
            <a:picLocks noChangeAspect="1" noChangeArrowheads="1"/>
          </p:cNvPicPr>
          <p:nvPr/>
        </p:nvPicPr>
        <p:blipFill>
          <a:blip r:embed="rId2" cstate="print"/>
          <a:srcRect/>
          <a:stretch>
            <a:fillRect/>
          </a:stretch>
        </p:blipFill>
        <p:spPr bwMode="auto">
          <a:xfrm>
            <a:off x="0" y="-15875"/>
            <a:ext cx="9144000" cy="6858000"/>
          </a:xfrm>
          <a:prstGeom prst="rect">
            <a:avLst/>
          </a:prstGeom>
          <a:noFill/>
          <a:ln w="9525">
            <a:noFill/>
            <a:miter lim="800000"/>
            <a:headEnd/>
            <a:tailEnd/>
          </a:ln>
        </p:spPr>
      </p:pic>
      <p:sp>
        <p:nvSpPr>
          <p:cNvPr id="2" name="Прямоугольник 1"/>
          <p:cNvSpPr/>
          <p:nvPr/>
        </p:nvSpPr>
        <p:spPr>
          <a:xfrm>
            <a:off x="142844" y="56138"/>
            <a:ext cx="8858312" cy="6801862"/>
          </a:xfrm>
          <a:prstGeom prst="rect">
            <a:avLst/>
          </a:prstGeom>
        </p:spPr>
        <p:txBody>
          <a:bodyPr wrap="square">
            <a:spAutoFit/>
          </a:bodyPr>
          <a:lstStyle/>
          <a:p>
            <a:pPr algn="ctr"/>
            <a:r>
              <a:rPr lang="ru-RU" sz="2800" b="1" dirty="0" smtClean="0">
                <a:solidFill>
                  <a:srgbClr val="C00000"/>
                </a:solidFill>
              </a:rPr>
              <a:t>Содержание работы  в процессе реализации проекта:</a:t>
            </a:r>
          </a:p>
          <a:p>
            <a:pPr algn="ctr"/>
            <a:r>
              <a:rPr lang="ru-RU" sz="2800" b="1" dirty="0" smtClean="0">
                <a:solidFill>
                  <a:srgbClr val="C00000"/>
                </a:solidFill>
                <a:effectLst>
                  <a:outerShdw blurRad="38100" dist="38100" dir="2700000" algn="tl">
                    <a:srgbClr val="000000">
                      <a:alpha val="43137"/>
                    </a:srgbClr>
                  </a:outerShdw>
                </a:effectLst>
                <a:latin typeface="+mn-lt"/>
              </a:rPr>
              <a:t>Социально-коммуникативное развитие</a:t>
            </a:r>
          </a:p>
          <a:p>
            <a:endParaRPr lang="ru-RU" sz="1600" dirty="0">
              <a:solidFill>
                <a:srgbClr val="C00000"/>
              </a:solidFill>
              <a:latin typeface="+mn-lt"/>
            </a:endParaRPr>
          </a:p>
          <a:p>
            <a:pPr>
              <a:buFont typeface="Wingdings" pitchFamily="2" charset="2"/>
              <a:buChar char="Ø"/>
            </a:pPr>
            <a:r>
              <a:rPr lang="ru-RU" sz="2400" dirty="0" smtClean="0">
                <a:solidFill>
                  <a:srgbClr val="C00000"/>
                </a:solidFill>
              </a:rPr>
              <a:t>Сюжетно-ролевые игры:«В овощном магазине»,«Овощной магазин»,«Осенняя ярмарка», </a:t>
            </a:r>
          </a:p>
          <a:p>
            <a:r>
              <a:rPr lang="ru-RU" sz="2400" dirty="0" smtClean="0">
                <a:solidFill>
                  <a:srgbClr val="C00000"/>
                </a:solidFill>
              </a:rPr>
              <a:t>«Путешествие в лес».«Дети помогают готовить обед».</a:t>
            </a:r>
          </a:p>
          <a:p>
            <a:pPr>
              <a:buFont typeface="Wingdings" pitchFamily="2" charset="2"/>
              <a:buChar char="Ø"/>
            </a:pPr>
            <a:r>
              <a:rPr lang="ru-RU" sz="2400" dirty="0" smtClean="0">
                <a:solidFill>
                  <a:srgbClr val="C00000"/>
                </a:solidFill>
              </a:rPr>
              <a:t> Дидактические игры: «Времена года», «Выбери предмет»,«Из чего сделано?»,«Пятый лишний».«Бывает, не бывает»,«Подбери картинки к предмету», «Что это такое», «Подбери картинки к предмету», «Делаем салат», «Готовим овощной суп».</a:t>
            </a:r>
          </a:p>
          <a:p>
            <a:r>
              <a:rPr lang="ru-RU" sz="2400" dirty="0" smtClean="0">
                <a:solidFill>
                  <a:srgbClr val="C00000"/>
                </a:solidFill>
              </a:rPr>
              <a:t>Сбор природного материала на прогулке.</a:t>
            </a:r>
          </a:p>
          <a:p>
            <a:r>
              <a:rPr lang="ru-RU" sz="2400" dirty="0" smtClean="0">
                <a:solidFill>
                  <a:srgbClr val="C00000"/>
                </a:solidFill>
              </a:rPr>
              <a:t>Посильное оказание помощи в уборке листьев с площадки.</a:t>
            </a:r>
          </a:p>
          <a:p>
            <a:r>
              <a:rPr lang="ru-RU" sz="2400" dirty="0" smtClean="0">
                <a:solidFill>
                  <a:srgbClr val="C00000"/>
                </a:solidFill>
              </a:rPr>
              <a:t>Сбор гербария.</a:t>
            </a:r>
          </a:p>
          <a:p>
            <a:r>
              <a:rPr lang="ru-RU" sz="2400" dirty="0" smtClean="0">
                <a:solidFill>
                  <a:srgbClr val="C00000"/>
                </a:solidFill>
              </a:rPr>
              <a:t>Совместное украшение группы к осеннему празднику.</a:t>
            </a:r>
          </a:p>
          <a:p>
            <a:r>
              <a:rPr lang="ru-RU" sz="2400" dirty="0" smtClean="0"/>
              <a:t> </a:t>
            </a:r>
          </a:p>
          <a:p>
            <a:r>
              <a:rPr lang="ru-RU" sz="2400" dirty="0" smtClean="0"/>
              <a:t> </a:t>
            </a:r>
            <a:endParaRPr lang="ru-RU"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Заголовок 1"/>
          <p:cNvSpPr>
            <a:spLocks noGrp="1"/>
          </p:cNvSpPr>
          <p:nvPr>
            <p:ph type="title"/>
          </p:nvPr>
        </p:nvSpPr>
        <p:spPr/>
        <p:txBody>
          <a:bodyPr/>
          <a:lstStyle/>
          <a:p>
            <a:endParaRPr lang="ru-RU" smtClean="0"/>
          </a:p>
        </p:txBody>
      </p:sp>
      <p:sp>
        <p:nvSpPr>
          <p:cNvPr id="14338" name="Содержимое 2"/>
          <p:cNvSpPr>
            <a:spLocks noGrp="1"/>
          </p:cNvSpPr>
          <p:nvPr>
            <p:ph idx="1"/>
          </p:nvPr>
        </p:nvSpPr>
        <p:spPr/>
        <p:txBody>
          <a:bodyPr/>
          <a:lstStyle/>
          <a:p>
            <a:endParaRPr lang="ru-RU" smtClean="0"/>
          </a:p>
        </p:txBody>
      </p:sp>
      <p:pic>
        <p:nvPicPr>
          <p:cNvPr id="14339" name="Picture 2" descr="C:\Documents and Settings\User\Рабочий стол\осень\947f05f3-a302-4465-ab19-19ce848a38ed.jpg"/>
          <p:cNvPicPr>
            <a:picLocks noChangeAspect="1" noChangeArrowheads="1"/>
          </p:cNvPicPr>
          <p:nvPr/>
        </p:nvPicPr>
        <p:blipFill>
          <a:blip r:embed="rId2" cstate="print"/>
          <a:srcRect/>
          <a:stretch>
            <a:fillRect/>
          </a:stretch>
        </p:blipFill>
        <p:spPr bwMode="auto">
          <a:xfrm>
            <a:off x="19950" y="13101"/>
            <a:ext cx="9144000" cy="6858000"/>
          </a:xfrm>
          <a:prstGeom prst="rect">
            <a:avLst/>
          </a:prstGeom>
          <a:noFill/>
          <a:ln w="9525">
            <a:noFill/>
            <a:miter lim="800000"/>
            <a:headEnd/>
            <a:tailEnd/>
          </a:ln>
        </p:spPr>
      </p:pic>
      <p:sp>
        <p:nvSpPr>
          <p:cNvPr id="14340" name="Rectangle 1"/>
          <p:cNvSpPr>
            <a:spLocks noChangeArrowheads="1"/>
          </p:cNvSpPr>
          <p:nvPr/>
        </p:nvSpPr>
        <p:spPr bwMode="auto">
          <a:xfrm>
            <a:off x="928688" y="2863334"/>
            <a:ext cx="6929437" cy="369332"/>
          </a:xfrm>
          <a:prstGeom prst="rect">
            <a:avLst/>
          </a:prstGeom>
          <a:noFill/>
          <a:ln w="9525">
            <a:noFill/>
            <a:miter lim="800000"/>
            <a:headEnd/>
            <a:tailEnd/>
          </a:ln>
        </p:spPr>
        <p:txBody>
          <a:bodyPr anchor="ctr">
            <a:spAutoFit/>
          </a:bodyPr>
          <a:lstStyle/>
          <a:p>
            <a:pPr indent="228600"/>
            <a:endParaRPr lang="ru-RU" b="1" i="1" dirty="0">
              <a:latin typeface="Times New Roman" pitchFamily="18" charset="0"/>
            </a:endParaRPr>
          </a:p>
        </p:txBody>
      </p:sp>
      <p:sp>
        <p:nvSpPr>
          <p:cNvPr id="2" name="Прямоугольник 1"/>
          <p:cNvSpPr/>
          <p:nvPr/>
        </p:nvSpPr>
        <p:spPr>
          <a:xfrm>
            <a:off x="285720" y="357166"/>
            <a:ext cx="8643998" cy="6032421"/>
          </a:xfrm>
          <a:prstGeom prst="rect">
            <a:avLst/>
          </a:prstGeom>
        </p:spPr>
        <p:txBody>
          <a:bodyPr wrap="square">
            <a:spAutoFit/>
          </a:bodyPr>
          <a:lstStyle/>
          <a:p>
            <a:pPr algn="ctr"/>
            <a:r>
              <a:rPr lang="ru-RU" sz="3200" b="1" dirty="0" smtClean="0">
                <a:solidFill>
                  <a:srgbClr val="C00000"/>
                </a:solidFill>
                <a:effectLst>
                  <a:outerShdw blurRad="38100" dist="38100" dir="2700000" algn="tl">
                    <a:srgbClr val="000000">
                      <a:alpha val="43000"/>
                    </a:srgbClr>
                  </a:outerShdw>
                </a:effectLst>
                <a:latin typeface="+mn-lt"/>
              </a:rPr>
              <a:t>Актуальность:</a:t>
            </a:r>
          </a:p>
          <a:p>
            <a:pPr algn="ctr"/>
            <a:endParaRPr lang="ru-RU" dirty="0">
              <a:solidFill>
                <a:srgbClr val="C00000"/>
              </a:solidFill>
            </a:endParaRPr>
          </a:p>
          <a:p>
            <a:r>
              <a:rPr lang="ru-RU" sz="2400" dirty="0" smtClean="0">
                <a:solidFill>
                  <a:srgbClr val="C00000"/>
                </a:solidFill>
              </a:rPr>
              <a:t>Многие великие мыслители и педагоги писали о том, что развитие ребёнка в значительной степени зависит от природного окружения. А воспитание бережного и заботливого отношения к живой и неживой природе возможно тогда, когда дети будут располагать хотя бы элементарными знаниями о них, научатся наблюдать природу, видеть её красоту.</a:t>
            </a:r>
          </a:p>
          <a:p>
            <a:r>
              <a:rPr lang="ru-RU" sz="2400" dirty="0" smtClean="0">
                <a:solidFill>
                  <a:srgbClr val="C00000"/>
                </a:solidFill>
              </a:rPr>
              <a:t>В современном мире обучение и развитие дошкольников построено на индивидуальном развитии творческой личности. С самого рождения ребёнок является первооткрывателем. Иногда самостоятельно он не может найти ответы на интересующие его вопросы. Чтобы помочь ребёнку, организовывается проектная деятельность.</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Заголовок 1"/>
          <p:cNvSpPr>
            <a:spLocks noGrp="1"/>
          </p:cNvSpPr>
          <p:nvPr>
            <p:ph type="title"/>
          </p:nvPr>
        </p:nvSpPr>
        <p:spPr/>
        <p:txBody>
          <a:bodyPr/>
          <a:lstStyle/>
          <a:p>
            <a:endParaRPr lang="ru-RU" smtClean="0"/>
          </a:p>
        </p:txBody>
      </p:sp>
      <p:sp>
        <p:nvSpPr>
          <p:cNvPr id="19458" name="Объект 2"/>
          <p:cNvSpPr>
            <a:spLocks noGrp="1"/>
          </p:cNvSpPr>
          <p:nvPr>
            <p:ph idx="1"/>
          </p:nvPr>
        </p:nvSpPr>
        <p:spPr/>
        <p:txBody>
          <a:bodyPr/>
          <a:lstStyle/>
          <a:p>
            <a:endParaRPr lang="ru-RU" smtClean="0"/>
          </a:p>
        </p:txBody>
      </p:sp>
      <p:pic>
        <p:nvPicPr>
          <p:cNvPr id="19459" name="Picture 2" descr="C:\Documents and Settings\User\Рабочий стол\осень\947f05f3-a302-4465-ab19-19ce848a38ed.jpg"/>
          <p:cNvPicPr>
            <a:picLocks noChangeAspect="1" noChangeArrowheads="1"/>
          </p:cNvPicPr>
          <p:nvPr/>
        </p:nvPicPr>
        <p:blipFill>
          <a:blip r:embed="rId2" cstate="print"/>
          <a:srcRect/>
          <a:stretch>
            <a:fillRect/>
          </a:stretch>
        </p:blipFill>
        <p:spPr bwMode="auto">
          <a:xfrm>
            <a:off x="0" y="-15875"/>
            <a:ext cx="9144000" cy="6858000"/>
          </a:xfrm>
          <a:prstGeom prst="rect">
            <a:avLst/>
          </a:prstGeom>
          <a:noFill/>
          <a:ln w="9525">
            <a:noFill/>
            <a:miter lim="800000"/>
            <a:headEnd/>
            <a:tailEnd/>
          </a:ln>
        </p:spPr>
      </p:pic>
      <p:sp>
        <p:nvSpPr>
          <p:cNvPr id="2" name="Прямоугольник 1"/>
          <p:cNvSpPr/>
          <p:nvPr/>
        </p:nvSpPr>
        <p:spPr>
          <a:xfrm>
            <a:off x="214282" y="142852"/>
            <a:ext cx="8715436" cy="8125301"/>
          </a:xfrm>
          <a:prstGeom prst="rect">
            <a:avLst/>
          </a:prstGeom>
        </p:spPr>
        <p:txBody>
          <a:bodyPr wrap="square">
            <a:spAutoFit/>
          </a:bodyPr>
          <a:lstStyle/>
          <a:p>
            <a:pPr algn="ctr"/>
            <a:r>
              <a:rPr lang="ru-RU" sz="2800" b="1" dirty="0" smtClean="0">
                <a:solidFill>
                  <a:srgbClr val="C00000"/>
                </a:solidFill>
              </a:rPr>
              <a:t>Содержание работы  в процессе реализации проекта:</a:t>
            </a:r>
          </a:p>
          <a:p>
            <a:pPr algn="ctr"/>
            <a:r>
              <a:rPr lang="ru-RU" sz="2800" b="1" dirty="0" smtClean="0">
                <a:solidFill>
                  <a:srgbClr val="C00000"/>
                </a:solidFill>
                <a:effectLst>
                  <a:outerShdw blurRad="38100" dist="38100" dir="2700000" algn="tl">
                    <a:srgbClr val="000000">
                      <a:alpha val="43137"/>
                    </a:srgbClr>
                  </a:outerShdw>
                </a:effectLst>
                <a:latin typeface="+mn-lt"/>
              </a:rPr>
              <a:t>Речевое развитие</a:t>
            </a:r>
          </a:p>
          <a:p>
            <a:pPr>
              <a:buFont typeface="Wingdings" pitchFamily="2" charset="2"/>
              <a:buChar char="Ø"/>
            </a:pPr>
            <a:r>
              <a:rPr lang="ru-RU" dirty="0" smtClean="0">
                <a:solidFill>
                  <a:srgbClr val="C00000"/>
                </a:solidFill>
                <a:latin typeface="Arial" pitchFamily="34" charset="0"/>
                <a:cs typeface="Arial" pitchFamily="34" charset="0"/>
              </a:rPr>
              <a:t>Творческое  рассказывание детей по темам «Мы гуляли на участке», «Что я видел на прогулке?»</a:t>
            </a:r>
          </a:p>
          <a:p>
            <a:pPr>
              <a:buFont typeface="Wingdings" pitchFamily="2" charset="2"/>
              <a:buChar char="Ø"/>
            </a:pPr>
            <a:r>
              <a:rPr lang="ru-RU" dirty="0" smtClean="0">
                <a:solidFill>
                  <a:srgbClr val="C00000"/>
                </a:solidFill>
                <a:latin typeface="Arial" pitchFamily="34" charset="0"/>
                <a:cs typeface="Arial" pitchFamily="34" charset="0"/>
              </a:rPr>
              <a:t> Дидактические игры: «Чьи листья» «Подбери предметы к признакам». «К нам пришла осень» «Грибная полянка», «Времена года», «Узнай по описанию», «Чудесный мешочек".</a:t>
            </a:r>
          </a:p>
          <a:p>
            <a:pPr>
              <a:buFont typeface="Wingdings" pitchFamily="2" charset="2"/>
              <a:buChar char="Ø"/>
            </a:pPr>
            <a:r>
              <a:rPr lang="ru-RU" dirty="0" smtClean="0">
                <a:solidFill>
                  <a:srgbClr val="C00000"/>
                </a:solidFill>
                <a:latin typeface="Arial" pitchFamily="34" charset="0"/>
                <a:cs typeface="Arial" pitchFamily="34" charset="0"/>
              </a:rPr>
              <a:t>Ответить на вопросы по теме «Осень».</a:t>
            </a:r>
          </a:p>
          <a:p>
            <a:pPr>
              <a:buFont typeface="Wingdings" pitchFamily="2" charset="2"/>
              <a:buChar char="Ø"/>
            </a:pPr>
            <a:r>
              <a:rPr lang="ru-RU" dirty="0" smtClean="0">
                <a:solidFill>
                  <a:srgbClr val="C00000"/>
                </a:solidFill>
                <a:latin typeface="Arial" pitchFamily="34" charset="0"/>
                <a:cs typeface="Arial" pitchFamily="34" charset="0"/>
              </a:rPr>
              <a:t>Чтение художественной литературы: Ю. </a:t>
            </a:r>
            <a:r>
              <a:rPr lang="ru-RU" dirty="0" err="1" smtClean="0">
                <a:solidFill>
                  <a:srgbClr val="C00000"/>
                </a:solidFill>
                <a:latin typeface="Arial" pitchFamily="34" charset="0"/>
                <a:cs typeface="Arial" pitchFamily="34" charset="0"/>
              </a:rPr>
              <a:t>Тувим</a:t>
            </a:r>
            <a:r>
              <a:rPr lang="ru-RU" dirty="0" smtClean="0">
                <a:solidFill>
                  <a:srgbClr val="C00000"/>
                </a:solidFill>
                <a:latin typeface="Arial" pitchFamily="34" charset="0"/>
                <a:cs typeface="Arial" pitchFamily="34" charset="0"/>
              </a:rPr>
              <a:t> "Овощи", А. Пушкин «Уж небо осенью дышало…», «Унылая пора», А. К. Толстой «Осень, обсыпается весь наш бедный сад…» «Наступила осень», «Это осень к нам пришла» .</a:t>
            </a:r>
          </a:p>
          <a:p>
            <a:r>
              <a:rPr lang="ru-RU" dirty="0" smtClean="0">
                <a:solidFill>
                  <a:srgbClr val="C00000"/>
                </a:solidFill>
                <a:latin typeface="Arial" pitchFamily="34" charset="0"/>
                <a:cs typeface="Arial" pitchFamily="34" charset="0"/>
              </a:rPr>
              <a:t> И. Соколов- Микитов «</a:t>
            </a:r>
            <a:r>
              <a:rPr lang="ru-RU" dirty="0" err="1" smtClean="0">
                <a:solidFill>
                  <a:srgbClr val="C00000"/>
                </a:solidFill>
                <a:latin typeface="Arial" pitchFamily="34" charset="0"/>
                <a:cs typeface="Arial" pitchFamily="34" charset="0"/>
              </a:rPr>
              <a:t>Листопадничек</a:t>
            </a:r>
            <a:r>
              <a:rPr lang="ru-RU" dirty="0" smtClean="0">
                <a:solidFill>
                  <a:srgbClr val="C00000"/>
                </a:solidFill>
                <a:latin typeface="Arial" pitchFamily="34" charset="0"/>
                <a:cs typeface="Arial" pitchFamily="34" charset="0"/>
              </a:rPr>
              <a:t>», «Осень в лесу», «Золотая осень». </a:t>
            </a:r>
            <a:r>
              <a:rPr lang="ru-RU" dirty="0" err="1" smtClean="0">
                <a:solidFill>
                  <a:srgbClr val="C00000"/>
                </a:solidFill>
                <a:latin typeface="Arial" pitchFamily="34" charset="0"/>
                <a:cs typeface="Arial" pitchFamily="34" charset="0"/>
              </a:rPr>
              <a:t>М.Лесовая</a:t>
            </a:r>
            <a:r>
              <a:rPr lang="ru-RU" dirty="0" smtClean="0">
                <a:solidFill>
                  <a:srgbClr val="C00000"/>
                </a:solidFill>
                <a:latin typeface="Arial" pitchFamily="34" charset="0"/>
                <a:cs typeface="Arial" pitchFamily="34" charset="0"/>
              </a:rPr>
              <a:t> «Листья солнцем налились», Н. Сладков "Осень на пороге", И. Бунин «Листопад» (отрывок), А. Майков «Осенние листья по ветру кружат…», А. Пушкин «Уж небо осенью дышало…», А. Пушкин «Унылая пора! Очей очарованье»,</a:t>
            </a:r>
          </a:p>
          <a:p>
            <a:r>
              <a:rPr lang="ru-RU" dirty="0" smtClean="0">
                <a:solidFill>
                  <a:srgbClr val="C00000"/>
                </a:solidFill>
                <a:latin typeface="Arial" pitchFamily="34" charset="0"/>
                <a:cs typeface="Arial" pitchFamily="34" charset="0"/>
              </a:rPr>
              <a:t>Е. Благинина «Улетают, улетели», А. </a:t>
            </a:r>
            <a:r>
              <a:rPr lang="ru-RU" dirty="0" err="1" smtClean="0">
                <a:solidFill>
                  <a:srgbClr val="C00000"/>
                </a:solidFill>
                <a:latin typeface="Arial" pitchFamily="34" charset="0"/>
                <a:cs typeface="Arial" pitchFamily="34" charset="0"/>
              </a:rPr>
              <a:t>Ерикеев</a:t>
            </a:r>
            <a:r>
              <a:rPr lang="ru-RU" dirty="0" smtClean="0">
                <a:solidFill>
                  <a:srgbClr val="C00000"/>
                </a:solidFill>
                <a:latin typeface="Arial" pitchFamily="34" charset="0"/>
                <a:cs typeface="Arial" pitchFamily="34" charset="0"/>
              </a:rPr>
              <a:t> «Наступила осень»,Л.Толстой «Дуб и орешник», К.Ушинский «Осенняя сказка».</a:t>
            </a:r>
          </a:p>
          <a:p>
            <a:pPr>
              <a:buFont typeface="Wingdings" pitchFamily="2" charset="2"/>
              <a:buChar char="Ø"/>
            </a:pPr>
            <a:r>
              <a:rPr lang="ru-RU" dirty="0" smtClean="0">
                <a:solidFill>
                  <a:srgbClr val="C00000"/>
                </a:solidFill>
                <a:latin typeface="Arial" pitchFamily="34" charset="0"/>
                <a:cs typeface="Arial" pitchFamily="34" charset="0"/>
              </a:rPr>
              <a:t>Рассматривание иллюстраций об осени, составление описательных рассказов.</a:t>
            </a:r>
          </a:p>
          <a:p>
            <a:r>
              <a:rPr lang="ru-RU" sz="1600" dirty="0" smtClean="0">
                <a:solidFill>
                  <a:srgbClr val="C00000"/>
                </a:solidFill>
                <a:latin typeface="Arial" pitchFamily="34" charset="0"/>
                <a:cs typeface="Arial" pitchFamily="34" charset="0"/>
              </a:rPr>
              <a:t> </a:t>
            </a:r>
          </a:p>
          <a:p>
            <a:r>
              <a:rPr lang="ru-RU" sz="1600" dirty="0" smtClean="0">
                <a:solidFill>
                  <a:srgbClr val="C00000"/>
                </a:solidFill>
                <a:latin typeface="Arial" pitchFamily="34" charset="0"/>
                <a:cs typeface="Arial" pitchFamily="34" charset="0"/>
              </a:rPr>
              <a:t> </a:t>
            </a:r>
          </a:p>
          <a:p>
            <a:r>
              <a:rPr lang="ru-RU" sz="1600" dirty="0" smtClean="0">
                <a:solidFill>
                  <a:srgbClr val="C00000"/>
                </a:solidFill>
                <a:latin typeface="Arial" pitchFamily="34" charset="0"/>
                <a:cs typeface="Arial" pitchFamily="34" charset="0"/>
              </a:rPr>
              <a:t> </a:t>
            </a:r>
          </a:p>
          <a:p>
            <a:r>
              <a:rPr lang="ru-RU" sz="1600" dirty="0" smtClean="0">
                <a:solidFill>
                  <a:srgbClr val="C00000"/>
                </a:solidFill>
                <a:latin typeface="Arial" pitchFamily="34" charset="0"/>
                <a:cs typeface="Arial" pitchFamily="34" charset="0"/>
              </a:rPr>
              <a:t> </a:t>
            </a:r>
          </a:p>
          <a:p>
            <a:r>
              <a:rPr lang="ru-RU" sz="1600" dirty="0" smtClean="0">
                <a:solidFill>
                  <a:srgbClr val="C00000"/>
                </a:solidFill>
                <a:latin typeface="Arial" pitchFamily="34" charset="0"/>
                <a:cs typeface="Arial" pitchFamily="34" charset="0"/>
              </a:rPr>
              <a:t> </a:t>
            </a:r>
          </a:p>
          <a:p>
            <a:r>
              <a:rPr lang="ru-RU" sz="1600" dirty="0" smtClean="0">
                <a:solidFill>
                  <a:srgbClr val="C00000"/>
                </a:solidFill>
                <a:latin typeface="Arial" pitchFamily="34" charset="0"/>
                <a:cs typeface="Arial" pitchFamily="34" charset="0"/>
              </a:rPr>
              <a:t> </a:t>
            </a:r>
          </a:p>
          <a:p>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Заголовок 1"/>
          <p:cNvSpPr>
            <a:spLocks noGrp="1"/>
          </p:cNvSpPr>
          <p:nvPr>
            <p:ph type="title"/>
          </p:nvPr>
        </p:nvSpPr>
        <p:spPr/>
        <p:txBody>
          <a:bodyPr/>
          <a:lstStyle/>
          <a:p>
            <a:endParaRPr lang="ru-RU" smtClean="0"/>
          </a:p>
        </p:txBody>
      </p:sp>
      <p:sp>
        <p:nvSpPr>
          <p:cNvPr id="19458" name="Объект 2"/>
          <p:cNvSpPr>
            <a:spLocks noGrp="1"/>
          </p:cNvSpPr>
          <p:nvPr>
            <p:ph idx="1"/>
          </p:nvPr>
        </p:nvSpPr>
        <p:spPr/>
        <p:txBody>
          <a:bodyPr/>
          <a:lstStyle/>
          <a:p>
            <a:endParaRPr lang="ru-RU" smtClean="0"/>
          </a:p>
        </p:txBody>
      </p:sp>
      <p:pic>
        <p:nvPicPr>
          <p:cNvPr id="19459" name="Picture 2" descr="C:\Documents and Settings\User\Рабочий стол\осень\947f05f3-a302-4465-ab19-19ce848a38ed.jpg"/>
          <p:cNvPicPr>
            <a:picLocks noChangeAspect="1" noChangeArrowheads="1"/>
          </p:cNvPicPr>
          <p:nvPr/>
        </p:nvPicPr>
        <p:blipFill>
          <a:blip r:embed="rId2" cstate="print"/>
          <a:srcRect/>
          <a:stretch>
            <a:fillRect/>
          </a:stretch>
        </p:blipFill>
        <p:spPr bwMode="auto">
          <a:xfrm>
            <a:off x="0" y="-15875"/>
            <a:ext cx="9144000" cy="6858000"/>
          </a:xfrm>
          <a:prstGeom prst="rect">
            <a:avLst/>
          </a:prstGeom>
          <a:noFill/>
          <a:ln w="9525">
            <a:noFill/>
            <a:miter lim="800000"/>
            <a:headEnd/>
            <a:tailEnd/>
          </a:ln>
        </p:spPr>
      </p:pic>
      <p:sp>
        <p:nvSpPr>
          <p:cNvPr id="2" name="Прямоугольник 1"/>
          <p:cNvSpPr/>
          <p:nvPr/>
        </p:nvSpPr>
        <p:spPr>
          <a:xfrm>
            <a:off x="142844" y="142852"/>
            <a:ext cx="8858312" cy="7571303"/>
          </a:xfrm>
          <a:prstGeom prst="rect">
            <a:avLst/>
          </a:prstGeom>
        </p:spPr>
        <p:txBody>
          <a:bodyPr wrap="square">
            <a:spAutoFit/>
          </a:bodyPr>
          <a:lstStyle/>
          <a:p>
            <a:pPr algn="ctr"/>
            <a:r>
              <a:rPr lang="ru-RU" sz="2800" b="1" dirty="0" smtClean="0">
                <a:solidFill>
                  <a:srgbClr val="C00000"/>
                </a:solidFill>
              </a:rPr>
              <a:t>Содержание работы  в процессе реализации проекта:</a:t>
            </a:r>
          </a:p>
          <a:p>
            <a:pPr algn="ctr"/>
            <a:r>
              <a:rPr lang="ru-RU" sz="2800" b="1" dirty="0" smtClean="0">
                <a:solidFill>
                  <a:srgbClr val="C00000"/>
                </a:solidFill>
                <a:effectLst>
                  <a:outerShdw blurRad="38100" dist="38100" dir="2700000" algn="tl">
                    <a:srgbClr val="000000">
                      <a:alpha val="43137"/>
                    </a:srgbClr>
                  </a:outerShdw>
                </a:effectLst>
                <a:latin typeface="+mn-lt"/>
              </a:rPr>
              <a:t>Физическое развитие</a:t>
            </a:r>
          </a:p>
          <a:p>
            <a:pPr>
              <a:lnSpc>
                <a:spcPct val="200000"/>
              </a:lnSpc>
              <a:buFont typeface="Wingdings" pitchFamily="2" charset="2"/>
              <a:buChar char="Ø"/>
            </a:pPr>
            <a:r>
              <a:rPr lang="ru-RU" dirty="0" smtClean="0">
                <a:solidFill>
                  <a:srgbClr val="C00000"/>
                </a:solidFill>
              </a:rPr>
              <a:t>Подвижные игры, игры-эстафеты: </a:t>
            </a:r>
            <a:r>
              <a:rPr lang="ru-RU" dirty="0" smtClean="0">
                <a:solidFill>
                  <a:srgbClr val="C00000"/>
                </a:solidFill>
                <a:latin typeface="Arial" pitchFamily="34" charset="0"/>
                <a:cs typeface="Arial" pitchFamily="34" charset="0"/>
              </a:rPr>
              <a:t>«Перенеси овощи из обруча в обруч», «Съедобное – несъедобное», «Где мы были, что делали», «Повтори движения» (трудовые действия: полив, копание, срывание).  «Ветер и листья», «Осенью», «Найди свой домик», «Перелет </a:t>
            </a:r>
            <a:r>
              <a:rPr lang="ru-RU" smtClean="0">
                <a:solidFill>
                  <a:srgbClr val="C00000"/>
                </a:solidFill>
                <a:latin typeface="Arial" pitchFamily="34" charset="0"/>
                <a:cs typeface="Arial" pitchFamily="34" charset="0"/>
              </a:rPr>
              <a:t>птиц».</a:t>
            </a:r>
            <a:endParaRPr lang="ru-RU" dirty="0" smtClean="0">
              <a:solidFill>
                <a:srgbClr val="C00000"/>
              </a:solidFill>
              <a:latin typeface="Arial" pitchFamily="34" charset="0"/>
              <a:cs typeface="Arial" pitchFamily="34" charset="0"/>
            </a:endParaRPr>
          </a:p>
          <a:p>
            <a:pPr>
              <a:lnSpc>
                <a:spcPct val="200000"/>
              </a:lnSpc>
              <a:buFont typeface="Wingdings" pitchFamily="2" charset="2"/>
              <a:buChar char="Ø"/>
            </a:pPr>
            <a:r>
              <a:rPr lang="ru-RU" dirty="0" smtClean="0">
                <a:solidFill>
                  <a:srgbClr val="C00000"/>
                </a:solidFill>
                <a:latin typeface="Arial" pitchFamily="34" charset="0"/>
                <a:cs typeface="Arial" pitchFamily="34" charset="0"/>
              </a:rPr>
              <a:t> </a:t>
            </a:r>
            <a:r>
              <a:rPr lang="ru-RU" dirty="0" smtClean="0">
                <a:solidFill>
                  <a:srgbClr val="C00000"/>
                </a:solidFill>
              </a:rPr>
              <a:t>Пальчиковая гимнастика: </a:t>
            </a:r>
            <a:r>
              <a:rPr lang="ru-RU" dirty="0" smtClean="0">
                <a:solidFill>
                  <a:srgbClr val="C00000"/>
                </a:solidFill>
                <a:latin typeface="Arial" pitchFamily="34" charset="0"/>
                <a:cs typeface="Arial" pitchFamily="34" charset="0"/>
              </a:rPr>
              <a:t>«Падают листья», «Это деревья в лесу», «Дождик». «Мы капусту рубим», «Вышел дождик на прогулку», «Осенние листья», «Корзинка». </a:t>
            </a:r>
          </a:p>
          <a:p>
            <a:pPr>
              <a:lnSpc>
                <a:spcPct val="200000"/>
              </a:lnSpc>
              <a:buFont typeface="Wingdings" pitchFamily="2" charset="2"/>
              <a:buChar char="Ø"/>
            </a:pPr>
            <a:r>
              <a:rPr lang="ru-RU" dirty="0" smtClean="0">
                <a:solidFill>
                  <a:srgbClr val="C00000"/>
                </a:solidFill>
                <a:latin typeface="Arial" pitchFamily="34" charset="0"/>
                <a:cs typeface="Arial" pitchFamily="34" charset="0"/>
              </a:rPr>
              <a:t>Физкультминутки.</a:t>
            </a:r>
          </a:p>
          <a:p>
            <a:r>
              <a:rPr lang="ru-RU" sz="1600" dirty="0" smtClean="0">
                <a:solidFill>
                  <a:srgbClr val="C00000"/>
                </a:solidFill>
                <a:latin typeface="Arial" pitchFamily="34" charset="0"/>
                <a:cs typeface="Arial" pitchFamily="34" charset="0"/>
              </a:rPr>
              <a:t> </a:t>
            </a:r>
          </a:p>
          <a:p>
            <a:r>
              <a:rPr lang="ru-RU" sz="1600" dirty="0" smtClean="0">
                <a:solidFill>
                  <a:srgbClr val="C00000"/>
                </a:solidFill>
                <a:latin typeface="Arial" pitchFamily="34" charset="0"/>
                <a:cs typeface="Arial" pitchFamily="34" charset="0"/>
              </a:rPr>
              <a:t> </a:t>
            </a:r>
          </a:p>
          <a:p>
            <a:r>
              <a:rPr lang="ru-RU" sz="1600" dirty="0" smtClean="0">
                <a:solidFill>
                  <a:srgbClr val="C00000"/>
                </a:solidFill>
                <a:latin typeface="Arial" pitchFamily="34" charset="0"/>
                <a:cs typeface="Arial" pitchFamily="34" charset="0"/>
              </a:rPr>
              <a:t> </a:t>
            </a:r>
          </a:p>
          <a:p>
            <a:r>
              <a:rPr lang="ru-RU" sz="1600" dirty="0" smtClean="0">
                <a:solidFill>
                  <a:srgbClr val="C00000"/>
                </a:solidFill>
                <a:latin typeface="Arial" pitchFamily="34" charset="0"/>
                <a:cs typeface="Arial" pitchFamily="34" charset="0"/>
              </a:rPr>
              <a:t> </a:t>
            </a:r>
          </a:p>
          <a:p>
            <a:r>
              <a:rPr lang="ru-RU" sz="1600" dirty="0" smtClean="0">
                <a:solidFill>
                  <a:srgbClr val="C00000"/>
                </a:solidFill>
                <a:latin typeface="Arial" pitchFamily="34" charset="0"/>
                <a:cs typeface="Arial" pitchFamily="34" charset="0"/>
              </a:rPr>
              <a:t> </a:t>
            </a:r>
          </a:p>
          <a:p>
            <a:r>
              <a:rPr lang="ru-RU" sz="1600" dirty="0" smtClean="0">
                <a:solidFill>
                  <a:srgbClr val="C00000"/>
                </a:solidFill>
                <a:latin typeface="Arial" pitchFamily="34" charset="0"/>
                <a:cs typeface="Arial" pitchFamily="34" charset="0"/>
              </a:rPr>
              <a:t> </a:t>
            </a:r>
          </a:p>
          <a:p>
            <a:endParaRPr lang="ru-R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2" descr="C:\Documents and Settings\User\Рабочий стол\осень\947f05f3-a302-4465-ab19-19ce848a38e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9457" name="Заголовок 1"/>
          <p:cNvSpPr>
            <a:spLocks noGrp="1"/>
          </p:cNvSpPr>
          <p:nvPr>
            <p:ph type="title"/>
          </p:nvPr>
        </p:nvSpPr>
        <p:spPr/>
        <p:txBody>
          <a:bodyPr/>
          <a:lstStyle/>
          <a:p>
            <a:r>
              <a:rPr lang="ru-RU" b="1" dirty="0" smtClean="0">
                <a:solidFill>
                  <a:srgbClr val="C00000"/>
                </a:solidFill>
              </a:rPr>
              <a:t>Игра-эстафета </a:t>
            </a:r>
            <a:r>
              <a:rPr lang="ru-RU" b="1" dirty="0" smtClean="0">
                <a:solidFill>
                  <a:srgbClr val="C00000"/>
                </a:solidFill>
              </a:rPr>
              <a:t> </a:t>
            </a:r>
            <a:r>
              <a:rPr lang="ru-RU" b="1" dirty="0" smtClean="0">
                <a:solidFill>
                  <a:srgbClr val="C00000"/>
                </a:solidFill>
              </a:rPr>
              <a:t/>
            </a:r>
            <a:br>
              <a:rPr lang="ru-RU" b="1" dirty="0" smtClean="0">
                <a:solidFill>
                  <a:srgbClr val="C00000"/>
                </a:solidFill>
              </a:rPr>
            </a:br>
            <a:endParaRPr lang="ru-RU" dirty="0" smtClean="0"/>
          </a:p>
        </p:txBody>
      </p:sp>
      <p:pic>
        <p:nvPicPr>
          <p:cNvPr id="10" name="Содержимое 9" descr="орп 038.jpg"/>
          <p:cNvPicPr>
            <a:picLocks noGrp="1" noChangeAspect="1"/>
          </p:cNvPicPr>
          <p:nvPr>
            <p:ph idx="1"/>
          </p:nvPr>
        </p:nvPicPr>
        <p:blipFill>
          <a:blip r:embed="rId3" cstate="print"/>
          <a:stretch>
            <a:fillRect/>
          </a:stretch>
        </p:blipFill>
        <p:spPr>
          <a:xfrm>
            <a:off x="500034" y="1000108"/>
            <a:ext cx="4064575" cy="5357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Рисунок 4" descr="сма 015-0-00-51-929.jpg"/>
          <p:cNvPicPr>
            <a:picLocks noChangeAspect="1"/>
          </p:cNvPicPr>
          <p:nvPr/>
        </p:nvPicPr>
        <p:blipFill>
          <a:blip r:embed="rId4" cstate="print"/>
          <a:stretch>
            <a:fillRect/>
          </a:stretch>
        </p:blipFill>
        <p:spPr>
          <a:xfrm>
            <a:off x="4786314" y="928670"/>
            <a:ext cx="4000528" cy="52864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7419742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2" descr="C:\Documents and Settings\User\Рабочий стол\осень\947f05f3-a302-4465-ab19-19ce848a38e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9457" name="Заголовок 1"/>
          <p:cNvSpPr>
            <a:spLocks noGrp="1"/>
          </p:cNvSpPr>
          <p:nvPr>
            <p:ph type="title"/>
          </p:nvPr>
        </p:nvSpPr>
        <p:spPr/>
        <p:txBody>
          <a:bodyPr/>
          <a:lstStyle/>
          <a:p>
            <a:r>
              <a:rPr lang="ru-RU" b="1" dirty="0" smtClean="0">
                <a:solidFill>
                  <a:srgbClr val="C00000"/>
                </a:solidFill>
              </a:rPr>
              <a:t>Подвижная игра </a:t>
            </a:r>
            <a:br>
              <a:rPr lang="ru-RU" b="1" dirty="0" smtClean="0">
                <a:solidFill>
                  <a:srgbClr val="C00000"/>
                </a:solidFill>
              </a:rPr>
            </a:br>
            <a:endParaRPr lang="ru-RU" dirty="0" smtClean="0"/>
          </a:p>
        </p:txBody>
      </p:sp>
      <p:pic>
        <p:nvPicPr>
          <p:cNvPr id="10" name="Содержимое 9" descr="орп 038.jpg"/>
          <p:cNvPicPr>
            <a:picLocks noGrp="1" noChangeAspect="1"/>
          </p:cNvPicPr>
          <p:nvPr>
            <p:ph idx="1"/>
          </p:nvPr>
        </p:nvPicPr>
        <p:blipFill>
          <a:blip r:embed="rId3" cstate="print"/>
          <a:stretch>
            <a:fillRect/>
          </a:stretch>
        </p:blipFill>
        <p:spPr>
          <a:xfrm>
            <a:off x="1142976" y="1071546"/>
            <a:ext cx="7143800" cy="5357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7419742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Заголовок 1"/>
          <p:cNvSpPr>
            <a:spLocks noGrp="1"/>
          </p:cNvSpPr>
          <p:nvPr>
            <p:ph type="title"/>
          </p:nvPr>
        </p:nvSpPr>
        <p:spPr/>
        <p:txBody>
          <a:bodyPr/>
          <a:lstStyle/>
          <a:p>
            <a:endParaRPr lang="ru-RU" smtClean="0"/>
          </a:p>
        </p:txBody>
      </p:sp>
      <p:sp>
        <p:nvSpPr>
          <p:cNvPr id="19458" name="Объект 2"/>
          <p:cNvSpPr>
            <a:spLocks noGrp="1"/>
          </p:cNvSpPr>
          <p:nvPr>
            <p:ph idx="1"/>
          </p:nvPr>
        </p:nvSpPr>
        <p:spPr/>
        <p:txBody>
          <a:bodyPr/>
          <a:lstStyle/>
          <a:p>
            <a:endParaRPr lang="ru-RU" smtClean="0"/>
          </a:p>
        </p:txBody>
      </p:sp>
      <p:pic>
        <p:nvPicPr>
          <p:cNvPr id="19459" name="Picture 2" descr="C:\Documents and Settings\User\Рабочий стол\осень\947f05f3-a302-4465-ab19-19ce848a38ed.jpg"/>
          <p:cNvPicPr>
            <a:picLocks noChangeAspect="1" noChangeArrowheads="1"/>
          </p:cNvPicPr>
          <p:nvPr/>
        </p:nvPicPr>
        <p:blipFill>
          <a:blip r:embed="rId2" cstate="print"/>
          <a:srcRect/>
          <a:stretch>
            <a:fillRect/>
          </a:stretch>
        </p:blipFill>
        <p:spPr bwMode="auto">
          <a:xfrm>
            <a:off x="0" y="-15875"/>
            <a:ext cx="9144000" cy="6858000"/>
          </a:xfrm>
          <a:prstGeom prst="rect">
            <a:avLst/>
          </a:prstGeom>
          <a:noFill/>
          <a:ln w="9525">
            <a:noFill/>
            <a:miter lim="800000"/>
            <a:headEnd/>
            <a:tailEnd/>
          </a:ln>
        </p:spPr>
      </p:pic>
      <p:sp>
        <p:nvSpPr>
          <p:cNvPr id="2" name="Прямоугольник 1"/>
          <p:cNvSpPr/>
          <p:nvPr/>
        </p:nvSpPr>
        <p:spPr>
          <a:xfrm>
            <a:off x="1043608" y="404664"/>
            <a:ext cx="7416824" cy="3970318"/>
          </a:xfrm>
          <a:prstGeom prst="rect">
            <a:avLst/>
          </a:prstGeom>
        </p:spPr>
        <p:txBody>
          <a:bodyPr wrap="square">
            <a:spAutoFit/>
          </a:bodyPr>
          <a:lstStyle/>
          <a:p>
            <a:pPr lvl="0"/>
            <a:endParaRPr lang="ru-RU" dirty="0">
              <a:solidFill>
                <a:srgbClr val="C00000"/>
              </a:solidFill>
            </a:endParaRPr>
          </a:p>
          <a:p>
            <a:pPr algn="ctr"/>
            <a:r>
              <a:rPr lang="ru-RU" b="1" dirty="0">
                <a:solidFill>
                  <a:srgbClr val="C00000"/>
                </a:solidFill>
                <a:effectLst>
                  <a:outerShdw blurRad="38100" dist="38100" dir="2700000" algn="tl">
                    <a:srgbClr val="000000">
                      <a:alpha val="43137"/>
                    </a:srgbClr>
                  </a:outerShdw>
                </a:effectLst>
              </a:rPr>
              <a:t>РАБОТА С </a:t>
            </a:r>
            <a:r>
              <a:rPr lang="ru-RU" b="1" dirty="0" smtClean="0">
                <a:solidFill>
                  <a:srgbClr val="C00000"/>
                </a:solidFill>
                <a:effectLst>
                  <a:outerShdw blurRad="38100" dist="38100" dir="2700000" algn="tl">
                    <a:srgbClr val="000000">
                      <a:alpha val="43137"/>
                    </a:srgbClr>
                  </a:outerShdw>
                </a:effectLst>
              </a:rPr>
              <a:t>РОДИТЕЛЯМИ</a:t>
            </a:r>
          </a:p>
          <a:p>
            <a:pPr algn="ctr"/>
            <a:endParaRPr lang="ru-RU" dirty="0">
              <a:solidFill>
                <a:srgbClr val="C00000"/>
              </a:solidFill>
              <a:effectLst>
                <a:outerShdw blurRad="38100" dist="38100" dir="2700000" algn="tl">
                  <a:srgbClr val="000000">
                    <a:alpha val="43137"/>
                  </a:srgbClr>
                </a:outerShdw>
              </a:effectLst>
            </a:endParaRPr>
          </a:p>
          <a:p>
            <a:pPr marL="285750" lvl="0" indent="-285750">
              <a:buFont typeface="Wingdings" pitchFamily="2" charset="2"/>
              <a:buChar char="Ø"/>
            </a:pPr>
            <a:r>
              <a:rPr lang="ru-RU" dirty="0" smtClean="0">
                <a:solidFill>
                  <a:srgbClr val="C00000"/>
                </a:solidFill>
              </a:rPr>
              <a:t>Консультация для родителей «Как сделать осеннюю прогулку интересной»;</a:t>
            </a:r>
          </a:p>
          <a:p>
            <a:pPr marL="285750" lvl="0" indent="-285750">
              <a:buFont typeface="Wingdings" pitchFamily="2" charset="2"/>
              <a:buChar char="Ø"/>
            </a:pPr>
            <a:r>
              <a:rPr lang="ru-RU" dirty="0" smtClean="0">
                <a:solidFill>
                  <a:srgbClr val="C00000"/>
                </a:solidFill>
              </a:rPr>
              <a:t> Консультация для родителей «Правила безопасности в осенний период». </a:t>
            </a:r>
          </a:p>
          <a:p>
            <a:pPr marL="285750" lvl="0" indent="-285750">
              <a:buFont typeface="Wingdings" pitchFamily="2" charset="2"/>
              <a:buChar char="Ø"/>
            </a:pPr>
            <a:r>
              <a:rPr lang="ru-RU" dirty="0" smtClean="0">
                <a:solidFill>
                  <a:srgbClr val="C00000"/>
                </a:solidFill>
              </a:rPr>
              <a:t>Консультация для родителей «Витамины для детей». </a:t>
            </a:r>
          </a:p>
          <a:p>
            <a:pPr marL="285750" lvl="0" indent="-285750">
              <a:buFont typeface="Wingdings" pitchFamily="2" charset="2"/>
              <a:buChar char="Ø"/>
            </a:pPr>
            <a:r>
              <a:rPr lang="ru-RU" dirty="0" smtClean="0">
                <a:solidFill>
                  <a:srgbClr val="C00000"/>
                </a:solidFill>
              </a:rPr>
              <a:t>Подготовить для родителей буклеты для организации бесед по темам: «Деревья осенью»,</a:t>
            </a:r>
          </a:p>
          <a:p>
            <a:pPr marL="285750" lvl="0" indent="-285750">
              <a:buFont typeface="Wingdings" pitchFamily="2" charset="2"/>
              <a:buChar char="Ø"/>
            </a:pPr>
            <a:r>
              <a:rPr lang="ru-RU" dirty="0" smtClean="0">
                <a:solidFill>
                  <a:srgbClr val="C00000"/>
                </a:solidFill>
              </a:rPr>
              <a:t>«Осенняя одежда», «Овощи. Фрукты. Труд взрослых на полях, в садах». </a:t>
            </a:r>
          </a:p>
          <a:p>
            <a:pPr marL="285750" lvl="0" indent="-285750">
              <a:buFont typeface="Wingdings" pitchFamily="2" charset="2"/>
              <a:buChar char="Ø"/>
            </a:pPr>
            <a:r>
              <a:rPr lang="ru-RU" dirty="0" smtClean="0">
                <a:solidFill>
                  <a:srgbClr val="C00000"/>
                </a:solidFill>
              </a:rPr>
              <a:t>Совместное изготовление поделок с детьми.</a:t>
            </a:r>
          </a:p>
          <a:p>
            <a:pPr lvl="0"/>
            <a:endParaRPr lang="ru-RU" dirty="0"/>
          </a:p>
        </p:txBody>
      </p:sp>
    </p:spTree>
    <p:extLst>
      <p:ext uri="{BB962C8B-B14F-4D97-AF65-F5344CB8AC3E}">
        <p14:creationId xmlns:p14="http://schemas.microsoft.com/office/powerpoint/2010/main" xmlns="" val="39026352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Заголовок 1"/>
          <p:cNvSpPr>
            <a:spLocks noGrp="1"/>
          </p:cNvSpPr>
          <p:nvPr>
            <p:ph type="title"/>
          </p:nvPr>
        </p:nvSpPr>
        <p:spPr/>
        <p:txBody>
          <a:bodyPr/>
          <a:lstStyle/>
          <a:p>
            <a:endParaRPr lang="ru-RU" smtClean="0"/>
          </a:p>
        </p:txBody>
      </p:sp>
      <p:sp>
        <p:nvSpPr>
          <p:cNvPr id="19458" name="Объект 2"/>
          <p:cNvSpPr>
            <a:spLocks noGrp="1"/>
          </p:cNvSpPr>
          <p:nvPr>
            <p:ph idx="1"/>
          </p:nvPr>
        </p:nvSpPr>
        <p:spPr/>
        <p:txBody>
          <a:bodyPr/>
          <a:lstStyle/>
          <a:p>
            <a:endParaRPr lang="ru-RU" smtClean="0"/>
          </a:p>
        </p:txBody>
      </p:sp>
      <p:pic>
        <p:nvPicPr>
          <p:cNvPr id="19459" name="Picture 2" descr="C:\Documents and Settings\User\Рабочий стол\осень\947f05f3-a302-4465-ab19-19ce848a38ed.jpg"/>
          <p:cNvPicPr>
            <a:picLocks noChangeAspect="1" noChangeArrowheads="1"/>
          </p:cNvPicPr>
          <p:nvPr/>
        </p:nvPicPr>
        <p:blipFill>
          <a:blip r:embed="rId2" cstate="print"/>
          <a:srcRect/>
          <a:stretch>
            <a:fillRect/>
          </a:stretch>
        </p:blipFill>
        <p:spPr bwMode="auto">
          <a:xfrm>
            <a:off x="0" y="-2996"/>
            <a:ext cx="9144000" cy="6858000"/>
          </a:xfrm>
          <a:prstGeom prst="rect">
            <a:avLst/>
          </a:prstGeom>
          <a:noFill/>
          <a:ln w="9525">
            <a:noFill/>
            <a:miter lim="800000"/>
            <a:headEnd/>
            <a:tailEnd/>
          </a:ln>
        </p:spPr>
      </p:pic>
      <p:sp>
        <p:nvSpPr>
          <p:cNvPr id="2" name="Прямоугольник 1"/>
          <p:cNvSpPr/>
          <p:nvPr/>
        </p:nvSpPr>
        <p:spPr>
          <a:xfrm>
            <a:off x="1907704" y="476672"/>
            <a:ext cx="6120680" cy="5386090"/>
          </a:xfrm>
          <a:prstGeom prst="rect">
            <a:avLst/>
          </a:prstGeom>
        </p:spPr>
        <p:txBody>
          <a:bodyPr wrap="square">
            <a:spAutoFit/>
          </a:bodyPr>
          <a:lstStyle/>
          <a:p>
            <a:pPr algn="ctr"/>
            <a:r>
              <a:rPr lang="ru-RU" sz="2200" b="1" dirty="0">
                <a:solidFill>
                  <a:srgbClr val="C00000"/>
                </a:solidFill>
                <a:effectLst>
                  <a:outerShdw blurRad="38100" dist="38100" dir="2700000" algn="tl">
                    <a:srgbClr val="000000">
                      <a:alpha val="43137"/>
                    </a:srgbClr>
                  </a:outerShdw>
                </a:effectLst>
                <a:latin typeface="+mn-lt"/>
              </a:rPr>
              <a:t>В ходе реализации </a:t>
            </a:r>
            <a:r>
              <a:rPr lang="ru-RU" sz="2200" b="1" dirty="0" smtClean="0">
                <a:solidFill>
                  <a:srgbClr val="C00000"/>
                </a:solidFill>
                <a:effectLst>
                  <a:outerShdw blurRad="38100" dist="38100" dir="2700000" algn="tl">
                    <a:srgbClr val="000000">
                      <a:alpha val="43137"/>
                    </a:srgbClr>
                  </a:outerShdw>
                </a:effectLst>
                <a:latin typeface="+mn-lt"/>
              </a:rPr>
              <a:t>проекта:</a:t>
            </a:r>
          </a:p>
          <a:p>
            <a:pPr algn="ctr"/>
            <a:endParaRPr lang="ru-RU" sz="2200" b="1" dirty="0" smtClean="0">
              <a:solidFill>
                <a:srgbClr val="C00000"/>
              </a:solidFill>
              <a:effectLst>
                <a:outerShdw blurRad="38100" dist="38100" dir="2700000" algn="tl">
                  <a:srgbClr val="000000">
                    <a:alpha val="43137"/>
                  </a:srgbClr>
                </a:outerShdw>
              </a:effectLst>
              <a:latin typeface="+mn-lt"/>
            </a:endParaRPr>
          </a:p>
          <a:p>
            <a:r>
              <a:rPr lang="ru-RU" b="1" dirty="0" smtClean="0">
                <a:solidFill>
                  <a:srgbClr val="C00000"/>
                </a:solidFill>
              </a:rPr>
              <a:t> </a:t>
            </a:r>
            <a:r>
              <a:rPr lang="ru-RU" sz="2000" b="1" u="sng" dirty="0">
                <a:solidFill>
                  <a:srgbClr val="C00000"/>
                </a:solidFill>
                <a:latin typeface="+mn-lt"/>
              </a:rPr>
              <a:t>у детей</a:t>
            </a:r>
            <a:r>
              <a:rPr lang="ru-RU" sz="2000" b="1" u="sng" dirty="0" smtClean="0">
                <a:solidFill>
                  <a:srgbClr val="C00000"/>
                </a:solidFill>
                <a:latin typeface="+mn-lt"/>
              </a:rPr>
              <a:t>:</a:t>
            </a:r>
            <a:endParaRPr lang="ru-RU" sz="2000" u="sng" dirty="0">
              <a:solidFill>
                <a:srgbClr val="C00000"/>
              </a:solidFill>
              <a:latin typeface="+mn-lt"/>
            </a:endParaRPr>
          </a:p>
          <a:p>
            <a:pPr marL="285750" lvl="0" indent="-285750">
              <a:buFont typeface="Wingdings" pitchFamily="2" charset="2"/>
              <a:buChar char="Ø"/>
            </a:pPr>
            <a:r>
              <a:rPr lang="ru-RU" sz="2000" dirty="0">
                <a:solidFill>
                  <a:srgbClr val="C00000"/>
                </a:solidFill>
                <a:latin typeface="+mn-lt"/>
              </a:rPr>
              <a:t>развивались творческие способности,</a:t>
            </a:r>
          </a:p>
          <a:p>
            <a:pPr marL="285750" lvl="0" indent="-285750">
              <a:buFont typeface="Wingdings" pitchFamily="2" charset="2"/>
              <a:buChar char="Ø"/>
            </a:pPr>
            <a:r>
              <a:rPr lang="ru-RU" sz="2000" dirty="0">
                <a:solidFill>
                  <a:srgbClr val="C00000"/>
                </a:solidFill>
                <a:latin typeface="+mn-lt"/>
              </a:rPr>
              <a:t>углубились знания о природе, укрепилось представление о необходимости бережного отношения к ней,</a:t>
            </a:r>
          </a:p>
          <a:p>
            <a:pPr marL="285750" lvl="0" indent="-285750">
              <a:buFont typeface="Wingdings" pitchFamily="2" charset="2"/>
              <a:buChar char="Ø"/>
            </a:pPr>
            <a:r>
              <a:rPr lang="ru-RU" sz="2000" dirty="0">
                <a:solidFill>
                  <a:srgbClr val="C00000"/>
                </a:solidFill>
                <a:latin typeface="+mn-lt"/>
              </a:rPr>
              <a:t>совершенствовалось умение осуществлять экспериментальную деятельность, устанавливать причинно-следственные связи в окружающем мире,</a:t>
            </a:r>
          </a:p>
          <a:p>
            <a:pPr marL="285750" lvl="0" indent="-285750">
              <a:buFont typeface="Wingdings" pitchFamily="2" charset="2"/>
              <a:buChar char="Ø"/>
            </a:pPr>
            <a:r>
              <a:rPr lang="ru-RU" sz="2000" dirty="0">
                <a:solidFill>
                  <a:srgbClr val="C00000"/>
                </a:solidFill>
                <a:latin typeface="+mn-lt"/>
              </a:rPr>
              <a:t>расширился и активизировался словарный </a:t>
            </a:r>
            <a:r>
              <a:rPr lang="ru-RU" sz="2000" dirty="0" smtClean="0">
                <a:solidFill>
                  <a:srgbClr val="C00000"/>
                </a:solidFill>
                <a:latin typeface="+mn-lt"/>
              </a:rPr>
              <a:t>запас</a:t>
            </a:r>
            <a:endParaRPr lang="ru-RU" sz="2000" dirty="0">
              <a:solidFill>
                <a:srgbClr val="C00000"/>
              </a:solidFill>
              <a:latin typeface="+mn-lt"/>
            </a:endParaRPr>
          </a:p>
          <a:p>
            <a:endParaRPr lang="ru-RU" sz="2000" b="1" dirty="0" smtClean="0">
              <a:solidFill>
                <a:srgbClr val="C00000"/>
              </a:solidFill>
              <a:latin typeface="+mn-lt"/>
            </a:endParaRPr>
          </a:p>
          <a:p>
            <a:r>
              <a:rPr lang="ru-RU" sz="2000" b="1" u="sng" dirty="0" smtClean="0">
                <a:solidFill>
                  <a:srgbClr val="C00000"/>
                </a:solidFill>
                <a:latin typeface="+mn-lt"/>
              </a:rPr>
              <a:t>у родителей:</a:t>
            </a:r>
          </a:p>
          <a:p>
            <a:r>
              <a:rPr lang="ru-RU" sz="2000" dirty="0" smtClean="0">
                <a:solidFill>
                  <a:srgbClr val="C00000"/>
                </a:solidFill>
                <a:latin typeface="+mn-lt"/>
              </a:rPr>
              <a:t>появился </a:t>
            </a:r>
            <a:r>
              <a:rPr lang="ru-RU" sz="2000" dirty="0">
                <a:solidFill>
                  <a:srgbClr val="C00000"/>
                </a:solidFill>
                <a:latin typeface="+mn-lt"/>
              </a:rPr>
              <a:t>интерес к проектной деятельности, они с удовольствием принимали участие в конкурсах, рисовали, подбирали стихи на тему проекта.</a:t>
            </a:r>
          </a:p>
        </p:txBody>
      </p:sp>
    </p:spTree>
    <p:extLst>
      <p:ext uri="{BB962C8B-B14F-4D97-AF65-F5344CB8AC3E}">
        <p14:creationId xmlns:p14="http://schemas.microsoft.com/office/powerpoint/2010/main" xmlns="" val="34066768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Заголовок 1"/>
          <p:cNvSpPr>
            <a:spLocks noGrp="1"/>
          </p:cNvSpPr>
          <p:nvPr>
            <p:ph type="title"/>
          </p:nvPr>
        </p:nvSpPr>
        <p:spPr/>
        <p:txBody>
          <a:bodyPr/>
          <a:lstStyle/>
          <a:p>
            <a:r>
              <a:rPr lang="ru-RU" dirty="0" smtClean="0"/>
              <a:t>с</a:t>
            </a:r>
          </a:p>
        </p:txBody>
      </p:sp>
      <p:pic>
        <p:nvPicPr>
          <p:cNvPr id="11" name="Содержимое 10" descr="1210 026.jpg"/>
          <p:cNvPicPr>
            <a:picLocks noGrp="1" noChangeAspect="1"/>
          </p:cNvPicPr>
          <p:nvPr>
            <p:ph idx="1"/>
          </p:nvPr>
        </p:nvPicPr>
        <p:blipFill>
          <a:blip r:embed="rId2" cstate="print"/>
          <a:stretch>
            <a:fillRect/>
          </a:stretch>
        </p:blipFill>
        <p:spPr>
          <a:xfrm>
            <a:off x="2874764" y="1600200"/>
            <a:ext cx="3394472" cy="4525963"/>
          </a:xfrm>
        </p:spPr>
      </p:pic>
      <p:pic>
        <p:nvPicPr>
          <p:cNvPr id="19459" name="Picture 2" descr="C:\Documents and Settings\User\Рабочий стол\осень\947f05f3-a302-4465-ab19-19ce848a38ed.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0" name="TextBox 9"/>
          <p:cNvSpPr txBox="1"/>
          <p:nvPr/>
        </p:nvSpPr>
        <p:spPr>
          <a:xfrm>
            <a:off x="2627784" y="188640"/>
            <a:ext cx="4536504" cy="954107"/>
          </a:xfrm>
          <a:prstGeom prst="rect">
            <a:avLst/>
          </a:prstGeom>
          <a:noFill/>
        </p:spPr>
        <p:txBody>
          <a:bodyPr wrap="square" rtlCol="0">
            <a:spAutoFit/>
          </a:bodyPr>
          <a:lstStyle/>
          <a:p>
            <a:pPr algn="ctr"/>
            <a:r>
              <a:rPr lang="ru-RU" sz="2800" b="1" dirty="0" smtClean="0">
                <a:solidFill>
                  <a:srgbClr val="C00000"/>
                </a:solidFill>
              </a:rPr>
              <a:t>Выставка поделок </a:t>
            </a:r>
          </a:p>
          <a:p>
            <a:pPr algn="ctr"/>
            <a:r>
              <a:rPr lang="ru-RU" sz="2800" b="1" dirty="0" smtClean="0">
                <a:solidFill>
                  <a:srgbClr val="C00000"/>
                </a:solidFill>
              </a:rPr>
              <a:t>«Здравствуй , осень»</a:t>
            </a:r>
            <a:endParaRPr lang="ru-RU" sz="2800" b="1" dirty="0">
              <a:solidFill>
                <a:srgbClr val="C00000"/>
              </a:solidFill>
            </a:endParaRPr>
          </a:p>
        </p:txBody>
      </p:sp>
      <p:pic>
        <p:nvPicPr>
          <p:cNvPr id="12" name="Рисунок 11" descr="2010 032.jpg"/>
          <p:cNvPicPr>
            <a:picLocks noChangeAspect="1"/>
          </p:cNvPicPr>
          <p:nvPr/>
        </p:nvPicPr>
        <p:blipFill>
          <a:blip r:embed="rId4" cstate="print"/>
          <a:srcRect t="13051"/>
          <a:stretch>
            <a:fillRect/>
          </a:stretch>
        </p:blipFill>
        <p:spPr>
          <a:xfrm>
            <a:off x="323528" y="1124744"/>
            <a:ext cx="8532440" cy="5373216"/>
          </a:xfrm>
          <a:prstGeom prst="rect">
            <a:avLst/>
          </a:prstGeom>
        </p:spPr>
      </p:pic>
    </p:spTree>
    <p:extLst>
      <p:ext uri="{BB962C8B-B14F-4D97-AF65-F5344CB8AC3E}">
        <p14:creationId xmlns:p14="http://schemas.microsoft.com/office/powerpoint/2010/main" xmlns="" val="7419742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Заголовок 1"/>
          <p:cNvSpPr>
            <a:spLocks noGrp="1"/>
          </p:cNvSpPr>
          <p:nvPr>
            <p:ph type="title"/>
          </p:nvPr>
        </p:nvSpPr>
        <p:spPr/>
        <p:txBody>
          <a:bodyPr/>
          <a:lstStyle/>
          <a:p>
            <a:endParaRPr lang="ru-RU" smtClean="0"/>
          </a:p>
        </p:txBody>
      </p:sp>
      <p:sp>
        <p:nvSpPr>
          <p:cNvPr id="19458" name="Объект 2"/>
          <p:cNvSpPr>
            <a:spLocks noGrp="1"/>
          </p:cNvSpPr>
          <p:nvPr>
            <p:ph idx="1"/>
          </p:nvPr>
        </p:nvSpPr>
        <p:spPr/>
        <p:txBody>
          <a:bodyPr/>
          <a:lstStyle/>
          <a:p>
            <a:endParaRPr lang="ru-RU" smtClean="0"/>
          </a:p>
        </p:txBody>
      </p:sp>
      <p:pic>
        <p:nvPicPr>
          <p:cNvPr id="19459" name="Picture 2" descr="C:\Documents and Settings\User\Рабочий стол\осень\947f05f3-a302-4465-ab19-19ce848a38e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extBox 1"/>
          <p:cNvSpPr txBox="1"/>
          <p:nvPr/>
        </p:nvSpPr>
        <p:spPr>
          <a:xfrm>
            <a:off x="2267744" y="188640"/>
            <a:ext cx="5040560" cy="461665"/>
          </a:xfrm>
          <a:prstGeom prst="rect">
            <a:avLst/>
          </a:prstGeom>
          <a:noFill/>
        </p:spPr>
        <p:txBody>
          <a:bodyPr wrap="square" rtlCol="0">
            <a:spAutoFit/>
          </a:bodyPr>
          <a:lstStyle/>
          <a:p>
            <a:pPr algn="ctr"/>
            <a:r>
              <a:rPr lang="ru-RU" b="1" dirty="0" smtClean="0">
                <a:solidFill>
                  <a:srgbClr val="C00000"/>
                </a:solidFill>
                <a:effectLst>
                  <a:outerShdw blurRad="38100" dist="38100" dir="2700000" algn="tl">
                    <a:srgbClr val="000000">
                      <a:alpha val="43137"/>
                    </a:srgbClr>
                  </a:outerShdw>
                </a:effectLst>
              </a:rPr>
              <a:t>    </a:t>
            </a:r>
            <a:r>
              <a:rPr lang="ru-RU" sz="2400" b="1" dirty="0" smtClean="0">
                <a:solidFill>
                  <a:srgbClr val="C00000"/>
                </a:solidFill>
                <a:effectLst>
                  <a:outerShdw blurRad="38100" dist="38100" dir="2700000" algn="tl">
                    <a:srgbClr val="000000">
                      <a:alpha val="43137"/>
                    </a:srgbClr>
                  </a:outerShdw>
                </a:effectLst>
                <a:latin typeface="+mn-lt"/>
              </a:rPr>
              <a:t>Поделки  «Здравствуй, осень»</a:t>
            </a:r>
            <a:endParaRPr lang="ru-RU" sz="2400" b="1" dirty="0">
              <a:solidFill>
                <a:srgbClr val="C00000"/>
              </a:solidFill>
              <a:effectLst>
                <a:outerShdw blurRad="38100" dist="38100" dir="2700000" algn="tl">
                  <a:srgbClr val="000000">
                    <a:alpha val="43137"/>
                  </a:srgbClr>
                </a:outerShdw>
              </a:effectLst>
              <a:latin typeface="+mn-lt"/>
            </a:endParaRPr>
          </a:p>
        </p:txBody>
      </p:sp>
      <p:pic>
        <p:nvPicPr>
          <p:cNvPr id="6" name="Рисунок 5" descr="C:\Users\Александр\Desktop\Новая папка (4)\IMG-20190923-WA0000.jpg"/>
          <p:cNvPicPr/>
          <p:nvPr/>
        </p:nvPicPr>
        <p:blipFill>
          <a:blip r:embed="rId3" cstate="print"/>
          <a:stretch>
            <a:fillRect/>
          </a:stretch>
        </p:blipFill>
        <p:spPr bwMode="auto">
          <a:xfrm>
            <a:off x="714348" y="1000108"/>
            <a:ext cx="1811263" cy="2415018"/>
          </a:xfrm>
          <a:prstGeom prst="round2DiagRect">
            <a:avLst>
              <a:gd name="adj1" fmla="val 16667"/>
              <a:gd name="adj2" fmla="val 0"/>
            </a:avLst>
          </a:prstGeom>
          <a:ln w="28575" cap="sq">
            <a:solidFill>
              <a:srgbClr val="C00000"/>
            </a:solidFill>
            <a:miter lim="800000"/>
          </a:ln>
          <a:effectLst>
            <a:outerShdw blurRad="254000" algn="tl" rotWithShape="0">
              <a:srgbClr val="000000">
                <a:alpha val="43000"/>
              </a:srgbClr>
            </a:outerShdw>
          </a:effectLst>
          <a:extLst>
            <a:ext uri="{53640926-AAD7-44D8-BBD7-CCE9431645EC}">
              <a14:shadowObscured xmlns:a14="http://schemas.microsoft.com/office/drawing/2010/main" xmlns=""/>
            </a:ext>
          </a:extLst>
        </p:spPr>
      </p:pic>
      <p:pic>
        <p:nvPicPr>
          <p:cNvPr id="7" name="Рисунок 6" descr="C:\Users\Александр\Desktop\Новая папка (4)\IMG_20190923_181342.jpg"/>
          <p:cNvPicPr/>
          <p:nvPr/>
        </p:nvPicPr>
        <p:blipFill>
          <a:blip r:embed="rId4" cstate="print"/>
          <a:stretch>
            <a:fillRect/>
          </a:stretch>
        </p:blipFill>
        <p:spPr bwMode="auto">
          <a:xfrm>
            <a:off x="323528" y="4062190"/>
            <a:ext cx="2458361" cy="2583458"/>
          </a:xfrm>
          <a:prstGeom prst="round2DiagRect">
            <a:avLst>
              <a:gd name="adj1" fmla="val 16667"/>
              <a:gd name="adj2" fmla="val 0"/>
            </a:avLst>
          </a:prstGeom>
          <a:ln w="28575" cap="sq">
            <a:solidFill>
              <a:srgbClr val="C00000"/>
            </a:solidFill>
            <a:miter lim="800000"/>
          </a:ln>
          <a:effectLst>
            <a:outerShdw blurRad="254000" algn="tl" rotWithShape="0">
              <a:srgbClr val="000000">
                <a:alpha val="43000"/>
              </a:srgbClr>
            </a:outerShdw>
          </a:effectLst>
          <a:extLst>
            <a:ext uri="{53640926-AAD7-44D8-BBD7-CCE9431645EC}">
              <a14:shadowObscured xmlns:a14="http://schemas.microsoft.com/office/drawing/2010/main" xmlns=""/>
            </a:ext>
          </a:extLst>
        </p:spPr>
      </p:pic>
      <p:pic>
        <p:nvPicPr>
          <p:cNvPr id="8" name="Рисунок 7" descr="C:\Users\Александр\Desktop\Новая папка (4)\IMG_20190923_181425.jpg"/>
          <p:cNvPicPr/>
          <p:nvPr/>
        </p:nvPicPr>
        <p:blipFill>
          <a:blip r:embed="rId5" cstate="print"/>
          <a:stretch>
            <a:fillRect/>
          </a:stretch>
        </p:blipFill>
        <p:spPr bwMode="auto">
          <a:xfrm>
            <a:off x="3426972" y="4435757"/>
            <a:ext cx="2303145" cy="1821441"/>
          </a:xfrm>
          <a:prstGeom prst="round2DiagRect">
            <a:avLst>
              <a:gd name="adj1" fmla="val 16667"/>
              <a:gd name="adj2" fmla="val 0"/>
            </a:avLst>
          </a:prstGeom>
          <a:ln w="28575" cap="sq">
            <a:solidFill>
              <a:srgbClr val="C00000"/>
            </a:solidFill>
            <a:miter lim="800000"/>
          </a:ln>
          <a:effectLst>
            <a:outerShdw blurRad="254000" algn="tl" rotWithShape="0">
              <a:srgbClr val="000000">
                <a:alpha val="43000"/>
              </a:srgbClr>
            </a:outerShdw>
          </a:effectLst>
          <a:extLst>
            <a:ext uri="{53640926-AAD7-44D8-BBD7-CCE9431645EC}">
              <a14:shadowObscured xmlns:a14="http://schemas.microsoft.com/office/drawing/2010/main" xmlns=""/>
            </a:ext>
          </a:extLst>
        </p:spPr>
      </p:pic>
      <p:pic>
        <p:nvPicPr>
          <p:cNvPr id="9" name="Рисунок 8" descr="C:\Users\Александр\Desktop\Новая папка (4)\IMG_20190923_181311.jpg"/>
          <p:cNvPicPr/>
          <p:nvPr/>
        </p:nvPicPr>
        <p:blipFill>
          <a:blip r:embed="rId6" cstate="print"/>
          <a:stretch>
            <a:fillRect/>
          </a:stretch>
        </p:blipFill>
        <p:spPr bwMode="auto">
          <a:xfrm>
            <a:off x="6012160" y="4317428"/>
            <a:ext cx="2827779" cy="2076554"/>
          </a:xfrm>
          <a:prstGeom prst="round2DiagRect">
            <a:avLst>
              <a:gd name="adj1" fmla="val 16667"/>
              <a:gd name="adj2" fmla="val 0"/>
            </a:avLst>
          </a:prstGeom>
          <a:ln w="28575" cap="sq">
            <a:solidFill>
              <a:srgbClr val="C00000"/>
            </a:solidFill>
            <a:miter lim="800000"/>
          </a:ln>
          <a:effectLst>
            <a:outerShdw blurRad="254000" algn="tl" rotWithShape="0">
              <a:srgbClr val="000000">
                <a:alpha val="43000"/>
              </a:srgbClr>
            </a:outerShdw>
          </a:effectLst>
          <a:extLst>
            <a:ext uri="{53640926-AAD7-44D8-BBD7-CCE9431645EC}">
              <a14:shadowObscured xmlns:a14="http://schemas.microsoft.com/office/drawing/2010/main" xmlns=""/>
            </a:ext>
          </a:extLst>
        </p:spPr>
      </p:pic>
      <p:pic>
        <p:nvPicPr>
          <p:cNvPr id="10" name="Рисунок 9" descr="C:\Users\Александр\Desktop\Новая папка (4)\IMG-20190923-WA0000.jpg"/>
          <p:cNvPicPr/>
          <p:nvPr/>
        </p:nvPicPr>
        <p:blipFill>
          <a:blip r:embed="rId7" cstate="print"/>
          <a:stretch>
            <a:fillRect/>
          </a:stretch>
        </p:blipFill>
        <p:spPr bwMode="auto">
          <a:xfrm>
            <a:off x="6423201" y="620689"/>
            <a:ext cx="2484276" cy="3312368"/>
          </a:xfrm>
          <a:prstGeom prst="round2DiagRect">
            <a:avLst>
              <a:gd name="adj1" fmla="val 16667"/>
              <a:gd name="adj2" fmla="val 0"/>
            </a:avLst>
          </a:prstGeom>
          <a:ln w="28575" cap="sq">
            <a:solidFill>
              <a:srgbClr val="C00000"/>
            </a:solidFill>
            <a:miter lim="800000"/>
          </a:ln>
          <a:effectLst>
            <a:outerShdw blurRad="254000" algn="tl" rotWithShape="0">
              <a:srgbClr val="000000">
                <a:alpha val="43000"/>
              </a:srgbClr>
            </a:outerShdw>
          </a:effectLst>
          <a:extLst>
            <a:ext uri="{53640926-AAD7-44D8-BBD7-CCE9431645EC}">
              <a14:shadowObscured xmlns:a14="http://schemas.microsoft.com/office/drawing/2010/main" xmlns=""/>
            </a:ext>
          </a:extLst>
        </p:spPr>
      </p:pic>
      <p:pic>
        <p:nvPicPr>
          <p:cNvPr id="11" name="Рисунок 10" descr="C:\Users\Александр\Desktop\Новая папка (4)\IMG_20190923_181425.jpg"/>
          <p:cNvPicPr/>
          <p:nvPr/>
        </p:nvPicPr>
        <p:blipFill>
          <a:blip r:embed="rId8" cstate="print"/>
          <a:stretch>
            <a:fillRect/>
          </a:stretch>
        </p:blipFill>
        <p:spPr bwMode="auto">
          <a:xfrm>
            <a:off x="3779912" y="908720"/>
            <a:ext cx="1926431" cy="2568575"/>
          </a:xfrm>
          <a:prstGeom prst="round2DiagRect">
            <a:avLst>
              <a:gd name="adj1" fmla="val 16667"/>
              <a:gd name="adj2" fmla="val 0"/>
            </a:avLst>
          </a:prstGeom>
          <a:ln w="28575" cap="sq">
            <a:solidFill>
              <a:srgbClr val="C00000"/>
            </a:solidFill>
            <a:miter lim="800000"/>
          </a:ln>
          <a:effectLst>
            <a:outerShdw blurRad="254000" algn="tl" rotWithShape="0">
              <a:srgbClr val="000000">
                <a:alpha val="43000"/>
              </a:srgbClr>
            </a:outerShdw>
          </a:effectLst>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1563503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Заголовок 1"/>
          <p:cNvSpPr>
            <a:spLocks noGrp="1"/>
          </p:cNvSpPr>
          <p:nvPr>
            <p:ph type="title"/>
          </p:nvPr>
        </p:nvSpPr>
        <p:spPr/>
        <p:txBody>
          <a:bodyPr/>
          <a:lstStyle/>
          <a:p>
            <a:endParaRPr lang="ru-RU" smtClean="0"/>
          </a:p>
        </p:txBody>
      </p:sp>
      <p:sp>
        <p:nvSpPr>
          <p:cNvPr id="19458" name="Объект 2"/>
          <p:cNvSpPr>
            <a:spLocks noGrp="1"/>
          </p:cNvSpPr>
          <p:nvPr>
            <p:ph idx="1"/>
          </p:nvPr>
        </p:nvSpPr>
        <p:spPr/>
        <p:txBody>
          <a:bodyPr/>
          <a:lstStyle/>
          <a:p>
            <a:endParaRPr lang="ru-RU" smtClean="0"/>
          </a:p>
        </p:txBody>
      </p:sp>
      <p:pic>
        <p:nvPicPr>
          <p:cNvPr id="19459" name="Picture 2" descr="C:\Documents and Settings\User\Рабочий стол\осень\947f05f3-a302-4465-ab19-19ce848a38e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extBox 1"/>
          <p:cNvSpPr txBox="1"/>
          <p:nvPr/>
        </p:nvSpPr>
        <p:spPr>
          <a:xfrm>
            <a:off x="2267744" y="188640"/>
            <a:ext cx="5040560" cy="461665"/>
          </a:xfrm>
          <a:prstGeom prst="rect">
            <a:avLst/>
          </a:prstGeom>
          <a:noFill/>
        </p:spPr>
        <p:txBody>
          <a:bodyPr wrap="square" rtlCol="0">
            <a:spAutoFit/>
          </a:bodyPr>
          <a:lstStyle/>
          <a:p>
            <a:pPr algn="ctr"/>
            <a:r>
              <a:rPr lang="ru-RU" b="1" dirty="0" smtClean="0">
                <a:solidFill>
                  <a:srgbClr val="C00000"/>
                </a:solidFill>
                <a:effectLst>
                  <a:outerShdw blurRad="38100" dist="38100" dir="2700000" algn="tl">
                    <a:srgbClr val="000000">
                      <a:alpha val="43137"/>
                    </a:srgbClr>
                  </a:outerShdw>
                </a:effectLst>
              </a:rPr>
              <a:t>    </a:t>
            </a:r>
            <a:r>
              <a:rPr lang="ru-RU" sz="2400" b="1" dirty="0" smtClean="0">
                <a:solidFill>
                  <a:srgbClr val="C00000"/>
                </a:solidFill>
                <a:effectLst>
                  <a:outerShdw blurRad="38100" dist="38100" dir="2700000" algn="tl">
                    <a:srgbClr val="000000">
                      <a:alpha val="43137"/>
                    </a:srgbClr>
                  </a:outerShdw>
                </a:effectLst>
                <a:latin typeface="+mn-lt"/>
              </a:rPr>
              <a:t>Поделки  «Здравствуй, осень»</a:t>
            </a:r>
            <a:endParaRPr lang="ru-RU" sz="2400" b="1" dirty="0">
              <a:solidFill>
                <a:srgbClr val="C00000"/>
              </a:solidFill>
              <a:effectLst>
                <a:outerShdw blurRad="38100" dist="38100" dir="2700000" algn="tl">
                  <a:srgbClr val="000000">
                    <a:alpha val="43137"/>
                  </a:srgbClr>
                </a:outerShdw>
              </a:effectLst>
              <a:latin typeface="+mn-lt"/>
            </a:endParaRPr>
          </a:p>
        </p:txBody>
      </p:sp>
      <p:pic>
        <p:nvPicPr>
          <p:cNvPr id="6" name="Рисунок 5" descr="C:\Users\Александр\Desktop\Новая папка (4)\IMG-20190923-WA0000.jpg"/>
          <p:cNvPicPr/>
          <p:nvPr/>
        </p:nvPicPr>
        <p:blipFill>
          <a:blip r:embed="rId3" cstate="print"/>
          <a:stretch>
            <a:fillRect/>
          </a:stretch>
        </p:blipFill>
        <p:spPr bwMode="auto">
          <a:xfrm>
            <a:off x="401532" y="692697"/>
            <a:ext cx="2430270" cy="3240360"/>
          </a:xfrm>
          <a:prstGeom prst="round2DiagRect">
            <a:avLst>
              <a:gd name="adj1" fmla="val 16667"/>
              <a:gd name="adj2" fmla="val 0"/>
            </a:avLst>
          </a:prstGeom>
          <a:ln w="28575" cap="sq">
            <a:solidFill>
              <a:srgbClr val="C00000"/>
            </a:solidFill>
            <a:miter lim="800000"/>
          </a:ln>
          <a:effectLst>
            <a:outerShdw blurRad="254000" algn="tl" rotWithShape="0">
              <a:srgbClr val="000000">
                <a:alpha val="43000"/>
              </a:srgbClr>
            </a:outerShdw>
          </a:effectLst>
          <a:extLst>
            <a:ext uri="{53640926-AAD7-44D8-BBD7-CCE9431645EC}">
              <a14:shadowObscured xmlns:a14="http://schemas.microsoft.com/office/drawing/2010/main" xmlns=""/>
            </a:ext>
          </a:extLst>
        </p:spPr>
      </p:pic>
      <p:pic>
        <p:nvPicPr>
          <p:cNvPr id="7" name="Рисунок 6" descr="C:\Users\Александр\Desktop\Новая папка (4)\IMG_20190923_181342.jpg"/>
          <p:cNvPicPr/>
          <p:nvPr/>
        </p:nvPicPr>
        <p:blipFill>
          <a:blip r:embed="rId4" cstate="print"/>
          <a:stretch>
            <a:fillRect/>
          </a:stretch>
        </p:blipFill>
        <p:spPr bwMode="auto">
          <a:xfrm>
            <a:off x="716184" y="4062190"/>
            <a:ext cx="1937593" cy="2583458"/>
          </a:xfrm>
          <a:prstGeom prst="round2DiagRect">
            <a:avLst>
              <a:gd name="adj1" fmla="val 16667"/>
              <a:gd name="adj2" fmla="val 0"/>
            </a:avLst>
          </a:prstGeom>
          <a:ln w="28575" cap="sq">
            <a:solidFill>
              <a:srgbClr val="C00000"/>
            </a:solidFill>
            <a:miter lim="800000"/>
          </a:ln>
          <a:effectLst>
            <a:outerShdw blurRad="254000" algn="tl" rotWithShape="0">
              <a:srgbClr val="000000">
                <a:alpha val="43000"/>
              </a:srgbClr>
            </a:outerShdw>
          </a:effectLst>
          <a:extLst>
            <a:ext uri="{53640926-AAD7-44D8-BBD7-CCE9431645EC}">
              <a14:shadowObscured xmlns:a14="http://schemas.microsoft.com/office/drawing/2010/main" xmlns=""/>
            </a:ext>
          </a:extLst>
        </p:spPr>
      </p:pic>
      <p:pic>
        <p:nvPicPr>
          <p:cNvPr id="8" name="Рисунок 7" descr="C:\Users\Александр\Desktop\Новая папка (4)\IMG_20190923_181425.jpg"/>
          <p:cNvPicPr/>
          <p:nvPr/>
        </p:nvPicPr>
        <p:blipFill>
          <a:blip r:embed="rId5" cstate="print"/>
          <a:stretch>
            <a:fillRect/>
          </a:stretch>
        </p:blipFill>
        <p:spPr bwMode="auto">
          <a:xfrm>
            <a:off x="3571868" y="3929066"/>
            <a:ext cx="1975468" cy="2714643"/>
          </a:xfrm>
          <a:prstGeom prst="round2DiagRect">
            <a:avLst>
              <a:gd name="adj1" fmla="val 16667"/>
              <a:gd name="adj2" fmla="val 0"/>
            </a:avLst>
          </a:prstGeom>
          <a:ln w="28575" cap="sq">
            <a:solidFill>
              <a:srgbClr val="C00000"/>
            </a:solidFill>
            <a:miter lim="800000"/>
          </a:ln>
          <a:effectLst>
            <a:outerShdw blurRad="254000" algn="tl" rotWithShape="0">
              <a:srgbClr val="000000">
                <a:alpha val="43000"/>
              </a:srgbClr>
            </a:outerShdw>
          </a:effectLst>
          <a:extLst>
            <a:ext uri="{53640926-AAD7-44D8-BBD7-CCE9431645EC}">
              <a14:shadowObscured xmlns:a14="http://schemas.microsoft.com/office/drawing/2010/main" xmlns=""/>
            </a:ext>
          </a:extLst>
        </p:spPr>
      </p:pic>
      <p:pic>
        <p:nvPicPr>
          <p:cNvPr id="9" name="Рисунок 8" descr="C:\Users\Александр\Desktop\Новая папка (4)\IMG_20190923_181311.jpg"/>
          <p:cNvPicPr/>
          <p:nvPr/>
        </p:nvPicPr>
        <p:blipFill>
          <a:blip r:embed="rId6" cstate="print"/>
          <a:stretch>
            <a:fillRect/>
          </a:stretch>
        </p:blipFill>
        <p:spPr bwMode="auto">
          <a:xfrm>
            <a:off x="6429388" y="4214818"/>
            <a:ext cx="2428892" cy="2500330"/>
          </a:xfrm>
          <a:prstGeom prst="round2DiagRect">
            <a:avLst>
              <a:gd name="adj1" fmla="val 16667"/>
              <a:gd name="adj2" fmla="val 0"/>
            </a:avLst>
          </a:prstGeom>
          <a:ln w="28575" cap="sq">
            <a:solidFill>
              <a:srgbClr val="C00000"/>
            </a:solidFill>
            <a:miter lim="800000"/>
          </a:ln>
          <a:effectLst>
            <a:outerShdw blurRad="254000" algn="tl" rotWithShape="0">
              <a:srgbClr val="000000">
                <a:alpha val="43000"/>
              </a:srgbClr>
            </a:outerShdw>
          </a:effectLst>
          <a:extLst>
            <a:ext uri="{53640926-AAD7-44D8-BBD7-CCE9431645EC}">
              <a14:shadowObscured xmlns:a14="http://schemas.microsoft.com/office/drawing/2010/main" xmlns=""/>
            </a:ext>
          </a:extLst>
        </p:spPr>
      </p:pic>
      <p:pic>
        <p:nvPicPr>
          <p:cNvPr id="10" name="Рисунок 9" descr="C:\Users\Александр\Desktop\Новая папка (4)\IMG-20190923-WA0000.jpg"/>
          <p:cNvPicPr/>
          <p:nvPr/>
        </p:nvPicPr>
        <p:blipFill>
          <a:blip r:embed="rId7" cstate="print"/>
          <a:stretch>
            <a:fillRect/>
          </a:stretch>
        </p:blipFill>
        <p:spPr bwMode="auto">
          <a:xfrm>
            <a:off x="6423201" y="620689"/>
            <a:ext cx="2484276" cy="3312368"/>
          </a:xfrm>
          <a:prstGeom prst="round2DiagRect">
            <a:avLst>
              <a:gd name="adj1" fmla="val 16667"/>
              <a:gd name="adj2" fmla="val 0"/>
            </a:avLst>
          </a:prstGeom>
          <a:ln w="28575" cap="sq">
            <a:solidFill>
              <a:srgbClr val="C00000"/>
            </a:solidFill>
            <a:miter lim="800000"/>
          </a:ln>
          <a:effectLst>
            <a:outerShdw blurRad="254000" algn="tl" rotWithShape="0">
              <a:srgbClr val="000000">
                <a:alpha val="43000"/>
              </a:srgbClr>
            </a:outerShdw>
          </a:effectLst>
          <a:extLst>
            <a:ext uri="{53640926-AAD7-44D8-BBD7-CCE9431645EC}">
              <a14:shadowObscured xmlns:a14="http://schemas.microsoft.com/office/drawing/2010/main" xmlns=""/>
            </a:ext>
          </a:extLst>
        </p:spPr>
      </p:pic>
      <p:pic>
        <p:nvPicPr>
          <p:cNvPr id="11" name="Рисунок 10" descr="C:\Users\Александр\Desktop\Новая папка (4)\IMG_20190923_181425.jpg"/>
          <p:cNvPicPr/>
          <p:nvPr/>
        </p:nvPicPr>
        <p:blipFill>
          <a:blip r:embed="rId8" cstate="print"/>
          <a:stretch>
            <a:fillRect/>
          </a:stretch>
        </p:blipFill>
        <p:spPr bwMode="auto">
          <a:xfrm>
            <a:off x="3779912" y="908720"/>
            <a:ext cx="1926431" cy="2568574"/>
          </a:xfrm>
          <a:prstGeom prst="round2DiagRect">
            <a:avLst>
              <a:gd name="adj1" fmla="val 16667"/>
              <a:gd name="adj2" fmla="val 0"/>
            </a:avLst>
          </a:prstGeom>
          <a:ln w="28575" cap="sq">
            <a:solidFill>
              <a:srgbClr val="C00000"/>
            </a:solidFill>
            <a:miter lim="800000"/>
          </a:ln>
          <a:effectLst>
            <a:outerShdw blurRad="254000" algn="tl" rotWithShape="0">
              <a:srgbClr val="000000">
                <a:alpha val="43000"/>
              </a:srgbClr>
            </a:outerShdw>
          </a:effectLst>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1563503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Заголовок 1"/>
          <p:cNvSpPr>
            <a:spLocks noGrp="1"/>
          </p:cNvSpPr>
          <p:nvPr>
            <p:ph type="title"/>
          </p:nvPr>
        </p:nvSpPr>
        <p:spPr/>
        <p:txBody>
          <a:bodyPr/>
          <a:lstStyle/>
          <a:p>
            <a:endParaRPr lang="ru-RU" smtClean="0"/>
          </a:p>
        </p:txBody>
      </p:sp>
      <p:sp>
        <p:nvSpPr>
          <p:cNvPr id="19458" name="Объект 2"/>
          <p:cNvSpPr>
            <a:spLocks noGrp="1"/>
          </p:cNvSpPr>
          <p:nvPr>
            <p:ph idx="1"/>
          </p:nvPr>
        </p:nvSpPr>
        <p:spPr/>
        <p:txBody>
          <a:bodyPr/>
          <a:lstStyle/>
          <a:p>
            <a:endParaRPr lang="ru-RU" smtClean="0"/>
          </a:p>
        </p:txBody>
      </p:sp>
      <p:pic>
        <p:nvPicPr>
          <p:cNvPr id="19459" name="Picture 2" descr="C:\Documents and Settings\User\Рабочий стол\осень\947f05f3-a302-4465-ab19-19ce848a38e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extBox 1"/>
          <p:cNvSpPr txBox="1"/>
          <p:nvPr/>
        </p:nvSpPr>
        <p:spPr>
          <a:xfrm>
            <a:off x="2267744" y="188640"/>
            <a:ext cx="5040560" cy="461665"/>
          </a:xfrm>
          <a:prstGeom prst="rect">
            <a:avLst/>
          </a:prstGeom>
          <a:noFill/>
        </p:spPr>
        <p:txBody>
          <a:bodyPr wrap="square" rtlCol="0">
            <a:spAutoFit/>
          </a:bodyPr>
          <a:lstStyle/>
          <a:p>
            <a:pPr algn="ctr"/>
            <a:r>
              <a:rPr lang="ru-RU" b="1" dirty="0" smtClean="0">
                <a:solidFill>
                  <a:srgbClr val="C00000"/>
                </a:solidFill>
                <a:effectLst>
                  <a:outerShdw blurRad="38100" dist="38100" dir="2700000" algn="tl">
                    <a:srgbClr val="000000">
                      <a:alpha val="43137"/>
                    </a:srgbClr>
                  </a:outerShdw>
                </a:effectLst>
              </a:rPr>
              <a:t>    </a:t>
            </a:r>
            <a:r>
              <a:rPr lang="ru-RU" sz="2400" b="1" dirty="0" smtClean="0">
                <a:solidFill>
                  <a:srgbClr val="C00000"/>
                </a:solidFill>
                <a:effectLst>
                  <a:outerShdw blurRad="38100" dist="38100" dir="2700000" algn="tl">
                    <a:srgbClr val="000000">
                      <a:alpha val="43137"/>
                    </a:srgbClr>
                  </a:outerShdw>
                </a:effectLst>
                <a:latin typeface="+mn-lt"/>
              </a:rPr>
              <a:t>Развлечение «Осень»</a:t>
            </a:r>
            <a:endParaRPr lang="ru-RU" sz="2400" b="1" dirty="0">
              <a:solidFill>
                <a:srgbClr val="C00000"/>
              </a:solidFill>
              <a:effectLst>
                <a:outerShdw blurRad="38100" dist="38100" dir="2700000" algn="tl">
                  <a:srgbClr val="000000">
                    <a:alpha val="43137"/>
                  </a:srgbClr>
                </a:outerShdw>
              </a:effectLst>
              <a:latin typeface="+mn-lt"/>
            </a:endParaRPr>
          </a:p>
        </p:txBody>
      </p:sp>
      <p:pic>
        <p:nvPicPr>
          <p:cNvPr id="6" name="Рисунок 5" descr="C:\Users\Александр\Desktop\Новая папка (4)\IMG-20190923-WA0000.jpg"/>
          <p:cNvPicPr/>
          <p:nvPr/>
        </p:nvPicPr>
        <p:blipFill>
          <a:blip r:embed="rId3" cstate="print"/>
          <a:stretch>
            <a:fillRect/>
          </a:stretch>
        </p:blipFill>
        <p:spPr bwMode="auto">
          <a:xfrm>
            <a:off x="142844" y="1000108"/>
            <a:ext cx="3357586" cy="2500330"/>
          </a:xfrm>
          <a:prstGeom prst="round2DiagRect">
            <a:avLst>
              <a:gd name="adj1" fmla="val 16667"/>
              <a:gd name="adj2" fmla="val 0"/>
            </a:avLst>
          </a:prstGeom>
          <a:ln w="28575" cap="sq">
            <a:solidFill>
              <a:srgbClr val="C00000"/>
            </a:solidFill>
            <a:miter lim="800000"/>
          </a:ln>
          <a:effectLst>
            <a:outerShdw blurRad="254000" algn="tl" rotWithShape="0">
              <a:srgbClr val="000000">
                <a:alpha val="43000"/>
              </a:srgbClr>
            </a:outerShdw>
          </a:effectLst>
          <a:extLst>
            <a:ext uri="{53640926-AAD7-44D8-BBD7-CCE9431645EC}">
              <a14:shadowObscured xmlns:a14="http://schemas.microsoft.com/office/drawing/2010/main" xmlns=""/>
            </a:ext>
          </a:extLst>
        </p:spPr>
      </p:pic>
      <p:pic>
        <p:nvPicPr>
          <p:cNvPr id="7" name="Рисунок 6" descr="C:\Users\Александр\Desktop\Новая папка (4)\IMG_20190923_181342.jpg"/>
          <p:cNvPicPr/>
          <p:nvPr/>
        </p:nvPicPr>
        <p:blipFill>
          <a:blip r:embed="rId4" cstate="print"/>
          <a:stretch>
            <a:fillRect/>
          </a:stretch>
        </p:blipFill>
        <p:spPr bwMode="auto">
          <a:xfrm>
            <a:off x="214282" y="4143380"/>
            <a:ext cx="3071834" cy="2357454"/>
          </a:xfrm>
          <a:prstGeom prst="round2DiagRect">
            <a:avLst>
              <a:gd name="adj1" fmla="val 16667"/>
              <a:gd name="adj2" fmla="val 0"/>
            </a:avLst>
          </a:prstGeom>
          <a:ln w="28575" cap="sq">
            <a:solidFill>
              <a:srgbClr val="C00000"/>
            </a:solidFill>
            <a:miter lim="800000"/>
          </a:ln>
          <a:effectLst>
            <a:outerShdw blurRad="254000" algn="tl" rotWithShape="0">
              <a:srgbClr val="000000">
                <a:alpha val="43000"/>
              </a:srgbClr>
            </a:outerShdw>
          </a:effectLst>
          <a:extLst>
            <a:ext uri="{53640926-AAD7-44D8-BBD7-CCE9431645EC}">
              <a14:shadowObscured xmlns:a14="http://schemas.microsoft.com/office/drawing/2010/main" xmlns=""/>
            </a:ext>
          </a:extLst>
        </p:spPr>
      </p:pic>
      <p:pic>
        <p:nvPicPr>
          <p:cNvPr id="8" name="Рисунок 7" descr="C:\Users\Александр\Desktop\Новая папка (4)\IMG_20190923_181425.jpg"/>
          <p:cNvPicPr/>
          <p:nvPr/>
        </p:nvPicPr>
        <p:blipFill>
          <a:blip r:embed="rId5" cstate="print"/>
          <a:stretch>
            <a:fillRect/>
          </a:stretch>
        </p:blipFill>
        <p:spPr bwMode="auto">
          <a:xfrm>
            <a:off x="3571868" y="3500438"/>
            <a:ext cx="5429288" cy="3143272"/>
          </a:xfrm>
          <a:prstGeom prst="round2DiagRect">
            <a:avLst>
              <a:gd name="adj1" fmla="val 16667"/>
              <a:gd name="adj2" fmla="val 0"/>
            </a:avLst>
          </a:prstGeom>
          <a:ln w="28575" cap="sq">
            <a:solidFill>
              <a:srgbClr val="C00000"/>
            </a:solidFill>
            <a:miter lim="800000"/>
          </a:ln>
          <a:effectLst>
            <a:outerShdw blurRad="254000" algn="tl" rotWithShape="0">
              <a:srgbClr val="000000">
                <a:alpha val="43000"/>
              </a:srgbClr>
            </a:outerShdw>
          </a:effectLst>
          <a:extLst>
            <a:ext uri="{53640926-AAD7-44D8-BBD7-CCE9431645EC}">
              <a14:shadowObscured xmlns:a14="http://schemas.microsoft.com/office/drawing/2010/main" xmlns=""/>
            </a:ext>
          </a:extLst>
        </p:spPr>
      </p:pic>
      <p:pic>
        <p:nvPicPr>
          <p:cNvPr id="10" name="Рисунок 9" descr="C:\Users\Александр\Desktop\Новая папка (4)\IMG-20190923-WA0000.jpg"/>
          <p:cNvPicPr/>
          <p:nvPr/>
        </p:nvPicPr>
        <p:blipFill>
          <a:blip r:embed="rId6" cstate="print"/>
          <a:stretch>
            <a:fillRect/>
          </a:stretch>
        </p:blipFill>
        <p:spPr bwMode="auto">
          <a:xfrm>
            <a:off x="6215074" y="1000108"/>
            <a:ext cx="2786082" cy="2073353"/>
          </a:xfrm>
          <a:prstGeom prst="round2DiagRect">
            <a:avLst>
              <a:gd name="adj1" fmla="val 16667"/>
              <a:gd name="adj2" fmla="val 0"/>
            </a:avLst>
          </a:prstGeom>
          <a:ln w="28575" cap="sq">
            <a:solidFill>
              <a:srgbClr val="C00000"/>
            </a:solidFill>
            <a:miter lim="800000"/>
          </a:ln>
          <a:effectLst>
            <a:outerShdw blurRad="254000" algn="tl" rotWithShape="0">
              <a:srgbClr val="000000">
                <a:alpha val="43000"/>
              </a:srgbClr>
            </a:outerShdw>
          </a:effectLst>
          <a:extLst>
            <a:ext uri="{53640926-AAD7-44D8-BBD7-CCE9431645EC}">
              <a14:shadowObscured xmlns:a14="http://schemas.microsoft.com/office/drawing/2010/main" xmlns=""/>
            </a:ext>
          </a:extLst>
        </p:spPr>
      </p:pic>
      <p:pic>
        <p:nvPicPr>
          <p:cNvPr id="11" name="Рисунок 10" descr="C:\Users\Александр\Desktop\Новая папка (4)\IMG_20190923_181425.jpg"/>
          <p:cNvPicPr/>
          <p:nvPr/>
        </p:nvPicPr>
        <p:blipFill>
          <a:blip r:embed="rId7" cstate="print"/>
          <a:stretch>
            <a:fillRect/>
          </a:stretch>
        </p:blipFill>
        <p:spPr bwMode="auto">
          <a:xfrm>
            <a:off x="3779912" y="1000108"/>
            <a:ext cx="2292286" cy="2152126"/>
          </a:xfrm>
          <a:prstGeom prst="round2DiagRect">
            <a:avLst>
              <a:gd name="adj1" fmla="val 16667"/>
              <a:gd name="adj2" fmla="val 0"/>
            </a:avLst>
          </a:prstGeom>
          <a:ln w="28575" cap="sq">
            <a:solidFill>
              <a:srgbClr val="C00000"/>
            </a:solidFill>
            <a:miter lim="800000"/>
          </a:ln>
          <a:effectLst>
            <a:outerShdw blurRad="254000" algn="tl" rotWithShape="0">
              <a:srgbClr val="000000">
                <a:alpha val="43000"/>
              </a:srgbClr>
            </a:outerShdw>
          </a:effectLst>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1563503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Заголовок 1"/>
          <p:cNvSpPr>
            <a:spLocks noGrp="1"/>
          </p:cNvSpPr>
          <p:nvPr>
            <p:ph type="title"/>
          </p:nvPr>
        </p:nvSpPr>
        <p:spPr/>
        <p:txBody>
          <a:bodyPr/>
          <a:lstStyle/>
          <a:p>
            <a:endParaRPr lang="ru-RU" smtClean="0"/>
          </a:p>
        </p:txBody>
      </p:sp>
      <p:sp>
        <p:nvSpPr>
          <p:cNvPr id="14338" name="Содержимое 2"/>
          <p:cNvSpPr>
            <a:spLocks noGrp="1"/>
          </p:cNvSpPr>
          <p:nvPr>
            <p:ph idx="1"/>
          </p:nvPr>
        </p:nvSpPr>
        <p:spPr/>
        <p:txBody>
          <a:bodyPr/>
          <a:lstStyle/>
          <a:p>
            <a:endParaRPr lang="ru-RU" smtClean="0"/>
          </a:p>
        </p:txBody>
      </p:sp>
      <p:pic>
        <p:nvPicPr>
          <p:cNvPr id="14339" name="Picture 2" descr="C:\Documents and Settings\User\Рабочий стол\осень\947f05f3-a302-4465-ab19-19ce848a38ed.jpg"/>
          <p:cNvPicPr>
            <a:picLocks noChangeAspect="1" noChangeArrowheads="1"/>
          </p:cNvPicPr>
          <p:nvPr/>
        </p:nvPicPr>
        <p:blipFill>
          <a:blip r:embed="rId2" cstate="print"/>
          <a:srcRect/>
          <a:stretch>
            <a:fillRect/>
          </a:stretch>
        </p:blipFill>
        <p:spPr bwMode="auto">
          <a:xfrm>
            <a:off x="19950" y="13101"/>
            <a:ext cx="9144000" cy="6858000"/>
          </a:xfrm>
          <a:prstGeom prst="rect">
            <a:avLst/>
          </a:prstGeom>
          <a:noFill/>
          <a:ln w="9525">
            <a:noFill/>
            <a:miter lim="800000"/>
            <a:headEnd/>
            <a:tailEnd/>
          </a:ln>
        </p:spPr>
      </p:pic>
      <p:sp>
        <p:nvSpPr>
          <p:cNvPr id="14340" name="Rectangle 1"/>
          <p:cNvSpPr>
            <a:spLocks noChangeArrowheads="1"/>
          </p:cNvSpPr>
          <p:nvPr/>
        </p:nvSpPr>
        <p:spPr bwMode="auto">
          <a:xfrm>
            <a:off x="928688" y="2863334"/>
            <a:ext cx="6929437" cy="369332"/>
          </a:xfrm>
          <a:prstGeom prst="rect">
            <a:avLst/>
          </a:prstGeom>
          <a:noFill/>
          <a:ln w="9525">
            <a:noFill/>
            <a:miter lim="800000"/>
            <a:headEnd/>
            <a:tailEnd/>
          </a:ln>
        </p:spPr>
        <p:txBody>
          <a:bodyPr anchor="ctr">
            <a:spAutoFit/>
          </a:bodyPr>
          <a:lstStyle/>
          <a:p>
            <a:pPr indent="228600"/>
            <a:endParaRPr lang="ru-RU" b="1" i="1" dirty="0">
              <a:latin typeface="Times New Roman" pitchFamily="18" charset="0"/>
            </a:endParaRPr>
          </a:p>
        </p:txBody>
      </p:sp>
      <p:sp>
        <p:nvSpPr>
          <p:cNvPr id="2" name="Прямоугольник 1"/>
          <p:cNvSpPr/>
          <p:nvPr/>
        </p:nvSpPr>
        <p:spPr>
          <a:xfrm>
            <a:off x="1691679" y="692696"/>
            <a:ext cx="6166445" cy="4555093"/>
          </a:xfrm>
          <a:prstGeom prst="rect">
            <a:avLst/>
          </a:prstGeom>
        </p:spPr>
        <p:txBody>
          <a:bodyPr wrap="square">
            <a:spAutoFit/>
          </a:bodyPr>
          <a:lstStyle/>
          <a:p>
            <a:pPr algn="ctr"/>
            <a:r>
              <a:rPr lang="ru-RU" sz="3200" b="1" dirty="0">
                <a:solidFill>
                  <a:srgbClr val="C00000"/>
                </a:solidFill>
                <a:effectLst>
                  <a:outerShdw blurRad="38100" dist="38100" dir="2700000" algn="tl">
                    <a:srgbClr val="000000">
                      <a:alpha val="43000"/>
                    </a:srgbClr>
                  </a:outerShdw>
                </a:effectLst>
                <a:latin typeface="+mn-lt"/>
              </a:rPr>
              <a:t>Паспорт проекта</a:t>
            </a:r>
            <a:r>
              <a:rPr lang="ru-RU" sz="3200" b="1" dirty="0" smtClean="0">
                <a:solidFill>
                  <a:srgbClr val="C00000"/>
                </a:solidFill>
                <a:effectLst>
                  <a:outerShdw blurRad="38100" dist="38100" dir="2700000" algn="tl">
                    <a:srgbClr val="000000">
                      <a:alpha val="43000"/>
                    </a:srgbClr>
                  </a:outerShdw>
                </a:effectLst>
                <a:latin typeface="+mn-lt"/>
              </a:rPr>
              <a:t>:</a:t>
            </a:r>
          </a:p>
          <a:p>
            <a:pPr algn="ctr"/>
            <a:endParaRPr lang="ru-RU" dirty="0">
              <a:solidFill>
                <a:srgbClr val="C00000"/>
              </a:solidFill>
            </a:endParaRPr>
          </a:p>
          <a:p>
            <a:pPr marL="285750" lvl="0" indent="-285750">
              <a:buFont typeface="Wingdings" pitchFamily="2" charset="2"/>
              <a:buChar char="Ø"/>
            </a:pPr>
            <a:r>
              <a:rPr lang="ru-RU" sz="2400" u="sng" dirty="0">
                <a:solidFill>
                  <a:srgbClr val="C00000"/>
                </a:solidFill>
                <a:latin typeface="+mn-lt"/>
              </a:rPr>
              <a:t>Тип проекта</a:t>
            </a:r>
            <a:r>
              <a:rPr lang="ru-RU" sz="2400" dirty="0">
                <a:solidFill>
                  <a:srgbClr val="C00000"/>
                </a:solidFill>
                <a:latin typeface="+mn-lt"/>
              </a:rPr>
              <a:t>: познавательно-исследовательский, творческий, игровой;</a:t>
            </a:r>
          </a:p>
          <a:p>
            <a:pPr marL="285750" lvl="0" indent="-285750">
              <a:buFont typeface="Wingdings" pitchFamily="2" charset="2"/>
              <a:buChar char="Ø"/>
            </a:pPr>
            <a:r>
              <a:rPr lang="ru-RU" sz="2400" u="sng" dirty="0">
                <a:solidFill>
                  <a:srgbClr val="C00000"/>
                </a:solidFill>
                <a:latin typeface="+mn-lt"/>
              </a:rPr>
              <a:t>Продолжительность</a:t>
            </a:r>
            <a:r>
              <a:rPr lang="ru-RU" sz="2400" dirty="0">
                <a:solidFill>
                  <a:srgbClr val="C00000"/>
                </a:solidFill>
                <a:latin typeface="+mn-lt"/>
              </a:rPr>
              <a:t>: краткосрочный с </a:t>
            </a:r>
            <a:r>
              <a:rPr lang="ru-RU" sz="2400" dirty="0" smtClean="0">
                <a:solidFill>
                  <a:srgbClr val="C00000"/>
                </a:solidFill>
                <a:latin typeface="+mn-lt"/>
              </a:rPr>
              <a:t>21.09.2020 </a:t>
            </a:r>
            <a:r>
              <a:rPr lang="ru-RU" sz="2400" dirty="0">
                <a:solidFill>
                  <a:srgbClr val="C00000"/>
                </a:solidFill>
                <a:latin typeface="+mn-lt"/>
              </a:rPr>
              <a:t>– </a:t>
            </a:r>
            <a:r>
              <a:rPr lang="ru-RU" sz="2400" dirty="0" smtClean="0">
                <a:solidFill>
                  <a:srgbClr val="C00000"/>
                </a:solidFill>
                <a:latin typeface="+mn-lt"/>
              </a:rPr>
              <a:t>16.10.2020 г</a:t>
            </a:r>
            <a:r>
              <a:rPr lang="ru-RU" sz="2400" dirty="0">
                <a:solidFill>
                  <a:srgbClr val="C00000"/>
                </a:solidFill>
                <a:latin typeface="+mn-lt"/>
              </a:rPr>
              <a:t>.</a:t>
            </a:r>
          </a:p>
          <a:p>
            <a:pPr marL="285750" lvl="0" indent="-285750">
              <a:buFont typeface="Wingdings" pitchFamily="2" charset="2"/>
              <a:buChar char="Ø"/>
            </a:pPr>
            <a:r>
              <a:rPr lang="ru-RU" sz="2400" u="sng" dirty="0">
                <a:solidFill>
                  <a:srgbClr val="C00000"/>
                </a:solidFill>
                <a:latin typeface="+mn-lt"/>
              </a:rPr>
              <a:t>Возрастная группа</a:t>
            </a:r>
            <a:r>
              <a:rPr lang="ru-RU" sz="2400" dirty="0">
                <a:solidFill>
                  <a:srgbClr val="C00000"/>
                </a:solidFill>
                <a:latin typeface="+mn-lt"/>
              </a:rPr>
              <a:t>: </a:t>
            </a:r>
            <a:r>
              <a:rPr lang="ru-RU" sz="2400" dirty="0" smtClean="0">
                <a:solidFill>
                  <a:srgbClr val="C00000"/>
                </a:solidFill>
                <a:latin typeface="+mn-lt"/>
              </a:rPr>
              <a:t>подготовительная к школе   группа;</a:t>
            </a:r>
            <a:endParaRPr lang="ru-RU" sz="2400" dirty="0">
              <a:solidFill>
                <a:srgbClr val="C00000"/>
              </a:solidFill>
              <a:latin typeface="+mn-lt"/>
            </a:endParaRPr>
          </a:p>
          <a:p>
            <a:pPr marL="285750" lvl="0" indent="-285750">
              <a:buFont typeface="Wingdings" pitchFamily="2" charset="2"/>
              <a:buChar char="Ø"/>
            </a:pPr>
            <a:r>
              <a:rPr lang="ru-RU" sz="2400" u="sng" dirty="0">
                <a:solidFill>
                  <a:srgbClr val="C00000"/>
                </a:solidFill>
                <a:latin typeface="+mn-lt"/>
              </a:rPr>
              <a:t>Участники</a:t>
            </a:r>
            <a:r>
              <a:rPr lang="ru-RU" sz="2400" dirty="0">
                <a:solidFill>
                  <a:srgbClr val="C00000"/>
                </a:solidFill>
                <a:latin typeface="+mn-lt"/>
              </a:rPr>
              <a:t>: дети, воспитатели, родители;</a:t>
            </a:r>
          </a:p>
          <a:p>
            <a:pPr marL="285750" lvl="0" indent="-285750">
              <a:buFont typeface="Wingdings" pitchFamily="2" charset="2"/>
              <a:buChar char="Ø"/>
            </a:pPr>
            <a:r>
              <a:rPr lang="ru-RU" sz="2400" u="sng" dirty="0" smtClean="0">
                <a:solidFill>
                  <a:srgbClr val="C00000"/>
                </a:solidFill>
                <a:latin typeface="+mn-lt"/>
              </a:rPr>
              <a:t>Итоговые мероприятия</a:t>
            </a:r>
            <a:r>
              <a:rPr lang="ru-RU" sz="2400" dirty="0" smtClean="0">
                <a:solidFill>
                  <a:srgbClr val="C00000"/>
                </a:solidFill>
                <a:latin typeface="+mn-lt"/>
              </a:rPr>
              <a:t>: конкурс поделок «Здравствуй, осень», развлечение «Осень».</a:t>
            </a:r>
            <a:endParaRPr lang="ru-RU" sz="2400" dirty="0">
              <a:solidFill>
                <a:srgbClr val="C00000"/>
              </a:solidFill>
              <a:latin typeface="+mn-l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Заголовок 1"/>
          <p:cNvSpPr>
            <a:spLocks noGrp="1"/>
          </p:cNvSpPr>
          <p:nvPr>
            <p:ph type="title"/>
          </p:nvPr>
        </p:nvSpPr>
        <p:spPr/>
        <p:txBody>
          <a:bodyPr/>
          <a:lstStyle/>
          <a:p>
            <a:endParaRPr lang="ru-RU" smtClean="0"/>
          </a:p>
        </p:txBody>
      </p:sp>
      <p:sp>
        <p:nvSpPr>
          <p:cNvPr id="19458" name="Объект 2"/>
          <p:cNvSpPr>
            <a:spLocks noGrp="1"/>
          </p:cNvSpPr>
          <p:nvPr>
            <p:ph idx="1"/>
          </p:nvPr>
        </p:nvSpPr>
        <p:spPr/>
        <p:txBody>
          <a:bodyPr/>
          <a:lstStyle/>
          <a:p>
            <a:endParaRPr lang="ru-RU" smtClean="0"/>
          </a:p>
        </p:txBody>
      </p:sp>
      <p:pic>
        <p:nvPicPr>
          <p:cNvPr id="19459" name="Picture 2" descr="C:\Documents and Settings\User\Рабочий стол\осень\947f05f3-a302-4465-ab19-19ce848a38e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extBox 1"/>
          <p:cNvSpPr txBox="1"/>
          <p:nvPr/>
        </p:nvSpPr>
        <p:spPr>
          <a:xfrm>
            <a:off x="1142976" y="1285860"/>
            <a:ext cx="6736832" cy="4154984"/>
          </a:xfrm>
          <a:prstGeom prst="rect">
            <a:avLst/>
          </a:prstGeom>
          <a:noFill/>
        </p:spPr>
        <p:txBody>
          <a:bodyPr wrap="square" rtlCol="0">
            <a:spAutoFit/>
          </a:bodyPr>
          <a:lstStyle/>
          <a:p>
            <a:pPr algn="ctr"/>
            <a:r>
              <a:rPr lang="ru-RU" sz="8800" b="1" dirty="0" smtClean="0">
                <a:solidFill>
                  <a:srgbClr val="C00000"/>
                </a:solidFill>
                <a:effectLst>
                  <a:outerShdw blurRad="38100" dist="38100" dir="2700000" algn="tl">
                    <a:srgbClr val="000000">
                      <a:alpha val="43137"/>
                    </a:srgbClr>
                  </a:outerShdw>
                </a:effectLst>
                <a:latin typeface="+mn-lt"/>
              </a:rPr>
              <a:t>Спасибо </a:t>
            </a:r>
          </a:p>
          <a:p>
            <a:pPr algn="ctr"/>
            <a:r>
              <a:rPr lang="ru-RU" sz="8800" b="1" dirty="0" smtClean="0">
                <a:solidFill>
                  <a:srgbClr val="C00000"/>
                </a:solidFill>
                <a:effectLst>
                  <a:outerShdw blurRad="38100" dist="38100" dir="2700000" algn="tl">
                    <a:srgbClr val="000000">
                      <a:alpha val="43137"/>
                    </a:srgbClr>
                  </a:outerShdw>
                </a:effectLst>
                <a:latin typeface="+mn-lt"/>
              </a:rPr>
              <a:t>за внимание!</a:t>
            </a:r>
            <a:endParaRPr lang="ru-RU" sz="8800" b="1" dirty="0">
              <a:solidFill>
                <a:srgbClr val="C0000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xmlns="" val="1563503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Заголовок 1"/>
          <p:cNvSpPr>
            <a:spLocks noGrp="1"/>
          </p:cNvSpPr>
          <p:nvPr>
            <p:ph type="title"/>
          </p:nvPr>
        </p:nvSpPr>
        <p:spPr/>
        <p:txBody>
          <a:bodyPr/>
          <a:lstStyle/>
          <a:p>
            <a:endParaRPr lang="ru-RU" smtClean="0"/>
          </a:p>
        </p:txBody>
      </p:sp>
      <p:sp>
        <p:nvSpPr>
          <p:cNvPr id="15362" name="Объект 2"/>
          <p:cNvSpPr>
            <a:spLocks noGrp="1"/>
          </p:cNvSpPr>
          <p:nvPr>
            <p:ph idx="1"/>
          </p:nvPr>
        </p:nvSpPr>
        <p:spPr/>
        <p:txBody>
          <a:bodyPr/>
          <a:lstStyle/>
          <a:p>
            <a:endParaRPr lang="ru-RU" smtClean="0"/>
          </a:p>
        </p:txBody>
      </p:sp>
      <p:pic>
        <p:nvPicPr>
          <p:cNvPr id="15363" name="Picture 2" descr="C:\Documents and Settings\User\Рабочий стол\осень\947f05f3-a302-4465-ab19-19ce848a38ed.jpg"/>
          <p:cNvPicPr>
            <a:picLocks noChangeAspect="1" noChangeArrowheads="1"/>
          </p:cNvPicPr>
          <p:nvPr/>
        </p:nvPicPr>
        <p:blipFill>
          <a:blip r:embed="rId2" cstate="print"/>
          <a:srcRect/>
          <a:stretch>
            <a:fillRect/>
          </a:stretch>
        </p:blipFill>
        <p:spPr bwMode="auto">
          <a:xfrm>
            <a:off x="-6982" y="0"/>
            <a:ext cx="9144000" cy="6858000"/>
          </a:xfrm>
          <a:prstGeom prst="rect">
            <a:avLst/>
          </a:prstGeom>
          <a:noFill/>
          <a:ln w="9525">
            <a:noFill/>
            <a:miter lim="800000"/>
            <a:headEnd/>
            <a:tailEnd/>
          </a:ln>
        </p:spPr>
      </p:pic>
      <p:sp>
        <p:nvSpPr>
          <p:cNvPr id="2" name="Прямоугольник 1"/>
          <p:cNvSpPr/>
          <p:nvPr/>
        </p:nvSpPr>
        <p:spPr>
          <a:xfrm>
            <a:off x="467544" y="214290"/>
            <a:ext cx="8280920" cy="6001643"/>
          </a:xfrm>
          <a:prstGeom prst="rect">
            <a:avLst/>
          </a:prstGeom>
        </p:spPr>
        <p:txBody>
          <a:bodyPr wrap="square">
            <a:spAutoFit/>
          </a:bodyPr>
          <a:lstStyle/>
          <a:p>
            <a:r>
              <a:rPr lang="ru-RU" b="1" dirty="0">
                <a:solidFill>
                  <a:srgbClr val="C00000"/>
                </a:solidFill>
                <a:effectLst>
                  <a:outerShdw blurRad="38100" dist="38100" dir="2700000" algn="tl">
                    <a:srgbClr val="000000">
                      <a:alpha val="43137"/>
                    </a:srgbClr>
                  </a:outerShdw>
                </a:effectLst>
                <a:latin typeface="+mn-lt"/>
              </a:rPr>
              <a:t>Цель проекта</a:t>
            </a:r>
            <a:r>
              <a:rPr lang="ru-RU" b="1" dirty="0" smtClean="0">
                <a:solidFill>
                  <a:srgbClr val="C00000"/>
                </a:solidFill>
                <a:effectLst>
                  <a:outerShdw blurRad="38100" dist="38100" dir="2700000" algn="tl">
                    <a:srgbClr val="000000">
                      <a:alpha val="43137"/>
                    </a:srgbClr>
                  </a:outerShdw>
                </a:effectLst>
                <a:latin typeface="+mn-lt"/>
              </a:rPr>
              <a:t>:</a:t>
            </a:r>
          </a:p>
          <a:p>
            <a:endParaRPr lang="ru-RU" dirty="0">
              <a:solidFill>
                <a:srgbClr val="C00000"/>
              </a:solidFill>
              <a:effectLst>
                <a:outerShdw blurRad="38100" dist="38100" dir="2700000" algn="tl">
                  <a:srgbClr val="000000">
                    <a:alpha val="43137"/>
                  </a:srgbClr>
                </a:outerShdw>
              </a:effectLst>
              <a:latin typeface="+mn-lt"/>
            </a:endParaRPr>
          </a:p>
          <a:p>
            <a:pPr lvl="0"/>
            <a:r>
              <a:rPr lang="ru-RU" dirty="0" smtClean="0">
                <a:solidFill>
                  <a:srgbClr val="C00000"/>
                </a:solidFill>
                <a:latin typeface="+mn-lt"/>
              </a:rPr>
              <a:t>Расширение представлений детей об осени как времени года, развивать умение самостоятельно находить первые признаки осени, помочь детям увидеть всю красоту осенней природы и богатство осенних даров, познакомить с осенними праздниками, создать условия для художественно-эстетического воспитания детей, развития их познавательных и творческих способностей.</a:t>
            </a:r>
          </a:p>
          <a:p>
            <a:pPr lvl="0"/>
            <a:r>
              <a:rPr lang="ru-RU" b="1" dirty="0" smtClean="0">
                <a:solidFill>
                  <a:srgbClr val="C00000"/>
                </a:solidFill>
                <a:effectLst>
                  <a:outerShdw blurRad="38100" dist="38100" dir="2700000" algn="tl">
                    <a:srgbClr val="000000">
                      <a:alpha val="43137"/>
                    </a:srgbClr>
                  </a:outerShdw>
                </a:effectLst>
                <a:latin typeface="+mn-lt"/>
              </a:rPr>
              <a:t>Задачи </a:t>
            </a:r>
            <a:r>
              <a:rPr lang="ru-RU" b="1" dirty="0">
                <a:solidFill>
                  <a:srgbClr val="C00000"/>
                </a:solidFill>
                <a:effectLst>
                  <a:outerShdw blurRad="38100" dist="38100" dir="2700000" algn="tl">
                    <a:srgbClr val="000000">
                      <a:alpha val="43137"/>
                    </a:srgbClr>
                  </a:outerShdw>
                </a:effectLst>
                <a:latin typeface="+mn-lt"/>
              </a:rPr>
              <a:t>проекта</a:t>
            </a:r>
            <a:r>
              <a:rPr lang="ru-RU" b="1" dirty="0" smtClean="0">
                <a:solidFill>
                  <a:srgbClr val="C00000"/>
                </a:solidFill>
                <a:effectLst>
                  <a:outerShdw blurRad="38100" dist="38100" dir="2700000" algn="tl">
                    <a:srgbClr val="000000">
                      <a:alpha val="43137"/>
                    </a:srgbClr>
                  </a:outerShdw>
                </a:effectLst>
                <a:latin typeface="+mn-lt"/>
              </a:rPr>
              <a:t>:</a:t>
            </a:r>
          </a:p>
          <a:p>
            <a:r>
              <a:rPr lang="ru-RU" sz="1600" dirty="0" smtClean="0">
                <a:solidFill>
                  <a:srgbClr val="C00000"/>
                </a:solidFill>
              </a:rPr>
              <a:t>1. Расширить и систематизировать знания детей об осени, изменениях в природе,  учить видеть и выделять отдельные объекты осенней природы, развивать  умения наблюдать за живыми объектами и явлениями неживой природы.</a:t>
            </a:r>
          </a:p>
          <a:p>
            <a:r>
              <a:rPr lang="ru-RU" sz="1600" dirty="0" smtClean="0">
                <a:solidFill>
                  <a:srgbClr val="C00000"/>
                </a:solidFill>
              </a:rPr>
              <a:t>2. Совершенствовать изобразительные навыки и умения, развивать  умение видеть красоту окружающего природного мира, разнообразия его красок и форм.</a:t>
            </a:r>
          </a:p>
          <a:p>
            <a:r>
              <a:rPr lang="ru-RU" sz="1600" dirty="0" smtClean="0">
                <a:solidFill>
                  <a:srgbClr val="C00000"/>
                </a:solidFill>
              </a:rPr>
              <a:t>3. Активизировать речь детей, пополнить  и обогатить знания детей по лексическим темам: «Осень», «Овощи», «Фрукты», «Грибы», «Птицы», «Животные.</a:t>
            </a:r>
          </a:p>
          <a:p>
            <a:r>
              <a:rPr lang="ru-RU" sz="1600" dirty="0" smtClean="0">
                <a:solidFill>
                  <a:srgbClr val="C00000"/>
                </a:solidFill>
              </a:rPr>
              <a:t>4. Расширить представление о многообразии и пользе овощей и фруктов, созревающих в осенний период.</a:t>
            </a:r>
          </a:p>
          <a:p>
            <a:r>
              <a:rPr lang="ru-RU" sz="1600" dirty="0" smtClean="0">
                <a:solidFill>
                  <a:srgbClr val="C00000"/>
                </a:solidFill>
              </a:rPr>
              <a:t>5. Воспитывать чуткость к художественному слову, любовь и бережное отношение к природе.</a:t>
            </a:r>
          </a:p>
          <a:p>
            <a:r>
              <a:rPr lang="ru-RU" sz="1600" dirty="0" smtClean="0">
                <a:solidFill>
                  <a:srgbClr val="C00000"/>
                </a:solidFill>
              </a:rPr>
              <a:t>6. Воспитывать нравственные и духовные качества ребёнка во время его общения с природой.</a:t>
            </a:r>
          </a:p>
          <a:p>
            <a:r>
              <a:rPr lang="ru-RU" sz="1600" dirty="0" smtClean="0">
                <a:solidFill>
                  <a:srgbClr val="C00000"/>
                </a:solidFill>
              </a:rPr>
              <a:t>7. Сформировать активность и заинтересованность родителей в педагогическом процессе.</a:t>
            </a:r>
            <a:endParaRPr lang="ru-RU" sz="1600" dirty="0">
              <a:solidFill>
                <a:srgbClr val="C0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Заголовок 1"/>
          <p:cNvSpPr>
            <a:spLocks noGrp="1"/>
          </p:cNvSpPr>
          <p:nvPr>
            <p:ph type="title"/>
          </p:nvPr>
        </p:nvSpPr>
        <p:spPr/>
        <p:txBody>
          <a:bodyPr/>
          <a:lstStyle/>
          <a:p>
            <a:endParaRPr lang="ru-RU" smtClean="0"/>
          </a:p>
        </p:txBody>
      </p:sp>
      <p:sp>
        <p:nvSpPr>
          <p:cNvPr id="16386" name="Объект 2"/>
          <p:cNvSpPr>
            <a:spLocks noGrp="1"/>
          </p:cNvSpPr>
          <p:nvPr>
            <p:ph idx="1"/>
          </p:nvPr>
        </p:nvSpPr>
        <p:spPr/>
        <p:txBody>
          <a:bodyPr/>
          <a:lstStyle/>
          <a:p>
            <a:endParaRPr lang="ru-RU" smtClean="0"/>
          </a:p>
        </p:txBody>
      </p:sp>
      <p:pic>
        <p:nvPicPr>
          <p:cNvPr id="16387" name="Picture 2" descr="C:\Documents and Settings\User\Рабочий стол\осень\947f05f3-a302-4465-ab19-19ce848a38ed.jpg"/>
          <p:cNvPicPr>
            <a:picLocks noChangeAspect="1" noChangeArrowheads="1"/>
          </p:cNvPicPr>
          <p:nvPr/>
        </p:nvPicPr>
        <p:blipFill>
          <a:blip r:embed="rId2" cstate="print"/>
          <a:srcRect/>
          <a:stretch>
            <a:fillRect/>
          </a:stretch>
        </p:blipFill>
        <p:spPr bwMode="auto">
          <a:xfrm>
            <a:off x="0" y="-15875"/>
            <a:ext cx="9144000" cy="6858000"/>
          </a:xfrm>
          <a:prstGeom prst="rect">
            <a:avLst/>
          </a:prstGeom>
          <a:noFill/>
          <a:ln w="9525">
            <a:noFill/>
            <a:miter lim="800000"/>
            <a:headEnd/>
            <a:tailEnd/>
          </a:ln>
        </p:spPr>
      </p:pic>
      <p:sp>
        <p:nvSpPr>
          <p:cNvPr id="2" name="Прямоугольник 1"/>
          <p:cNvSpPr/>
          <p:nvPr/>
        </p:nvSpPr>
        <p:spPr>
          <a:xfrm>
            <a:off x="899592" y="-495151"/>
            <a:ext cx="7848872" cy="6740307"/>
          </a:xfrm>
          <a:prstGeom prst="rect">
            <a:avLst/>
          </a:prstGeom>
        </p:spPr>
        <p:txBody>
          <a:bodyPr wrap="square">
            <a:spAutoFit/>
          </a:bodyPr>
          <a:lstStyle/>
          <a:p>
            <a:endParaRPr lang="ru-RU" b="1" u="sng" dirty="0" smtClean="0"/>
          </a:p>
          <a:p>
            <a:endParaRPr lang="ru-RU" b="1" u="sng" dirty="0"/>
          </a:p>
          <a:p>
            <a:endParaRPr lang="ru-RU" b="1" u="sng" dirty="0" smtClean="0"/>
          </a:p>
          <a:p>
            <a:r>
              <a:rPr lang="ru-RU" b="1" dirty="0" smtClean="0">
                <a:solidFill>
                  <a:srgbClr val="C00000"/>
                </a:solidFill>
                <a:effectLst>
                  <a:outerShdw blurRad="38100" dist="38100" dir="2700000" algn="tl">
                    <a:srgbClr val="000000">
                      <a:alpha val="43137"/>
                    </a:srgbClr>
                  </a:outerShdw>
                </a:effectLst>
              </a:rPr>
              <a:t>Продукты </a:t>
            </a:r>
            <a:r>
              <a:rPr lang="ru-RU" b="1" dirty="0">
                <a:solidFill>
                  <a:srgbClr val="C00000"/>
                </a:solidFill>
                <a:effectLst>
                  <a:outerShdw blurRad="38100" dist="38100" dir="2700000" algn="tl">
                    <a:srgbClr val="000000">
                      <a:alpha val="43137"/>
                    </a:srgbClr>
                  </a:outerShdw>
                </a:effectLst>
              </a:rPr>
              <a:t>проекта</a:t>
            </a:r>
            <a:r>
              <a:rPr lang="ru-RU" b="1" dirty="0" smtClean="0">
                <a:solidFill>
                  <a:srgbClr val="C00000"/>
                </a:solidFill>
                <a:effectLst>
                  <a:outerShdw blurRad="38100" dist="38100" dir="2700000" algn="tl">
                    <a:srgbClr val="000000">
                      <a:alpha val="43137"/>
                    </a:srgbClr>
                  </a:outerShdw>
                </a:effectLst>
              </a:rPr>
              <a:t>:</a:t>
            </a:r>
          </a:p>
          <a:p>
            <a:endParaRPr lang="ru-RU" dirty="0">
              <a:solidFill>
                <a:srgbClr val="C00000"/>
              </a:solidFill>
              <a:effectLst>
                <a:outerShdw blurRad="38100" dist="38100" dir="2700000" algn="tl">
                  <a:srgbClr val="000000">
                    <a:alpha val="43137"/>
                  </a:srgbClr>
                </a:outerShdw>
              </a:effectLst>
            </a:endParaRPr>
          </a:p>
          <a:p>
            <a:r>
              <a:rPr lang="ru-RU" b="1" u="sng" dirty="0">
                <a:solidFill>
                  <a:srgbClr val="C00000"/>
                </a:solidFill>
              </a:rPr>
              <a:t>Дети:</a:t>
            </a:r>
            <a:r>
              <a:rPr lang="ru-RU" b="1" dirty="0">
                <a:solidFill>
                  <a:srgbClr val="C00000"/>
                </a:solidFill>
              </a:rPr>
              <a:t> </a:t>
            </a:r>
            <a:r>
              <a:rPr lang="ru-RU" dirty="0">
                <a:solidFill>
                  <a:srgbClr val="C00000"/>
                </a:solidFill>
              </a:rPr>
              <a:t>выставка </a:t>
            </a:r>
            <a:r>
              <a:rPr lang="ru-RU" dirty="0" smtClean="0">
                <a:solidFill>
                  <a:srgbClr val="C00000"/>
                </a:solidFill>
              </a:rPr>
              <a:t>поделок «Здравствуй, осень»</a:t>
            </a:r>
            <a:endParaRPr lang="ru-RU" dirty="0">
              <a:solidFill>
                <a:srgbClr val="C00000"/>
              </a:solidFill>
            </a:endParaRPr>
          </a:p>
          <a:p>
            <a:r>
              <a:rPr lang="ru-RU" b="1" u="sng" dirty="0">
                <a:solidFill>
                  <a:srgbClr val="C00000"/>
                </a:solidFill>
              </a:rPr>
              <a:t>Педагоги</a:t>
            </a:r>
            <a:r>
              <a:rPr lang="ru-RU" b="1" dirty="0">
                <a:solidFill>
                  <a:srgbClr val="C00000"/>
                </a:solidFill>
              </a:rPr>
              <a:t>: </a:t>
            </a:r>
            <a:r>
              <a:rPr lang="ru-RU" dirty="0">
                <a:solidFill>
                  <a:srgbClr val="C00000"/>
                </a:solidFill>
              </a:rPr>
              <a:t>презентация проекта</a:t>
            </a:r>
          </a:p>
          <a:p>
            <a:r>
              <a:rPr lang="ru-RU" dirty="0">
                <a:solidFill>
                  <a:srgbClr val="C00000"/>
                </a:solidFill>
              </a:rPr>
              <a:t> </a:t>
            </a:r>
          </a:p>
          <a:p>
            <a:r>
              <a:rPr lang="ru-RU" b="1" dirty="0">
                <a:solidFill>
                  <a:srgbClr val="C00000"/>
                </a:solidFill>
                <a:effectLst>
                  <a:outerShdw blurRad="38100" dist="38100" dir="2700000" algn="tl">
                    <a:srgbClr val="000000">
                      <a:alpha val="43137"/>
                    </a:srgbClr>
                  </a:outerShdw>
                </a:effectLst>
              </a:rPr>
              <a:t>Ожидаемые результаты</a:t>
            </a:r>
            <a:r>
              <a:rPr lang="ru-RU" b="1" dirty="0" smtClean="0">
                <a:solidFill>
                  <a:srgbClr val="C00000"/>
                </a:solidFill>
                <a:effectLst>
                  <a:outerShdw blurRad="38100" dist="38100" dir="2700000" algn="tl">
                    <a:srgbClr val="000000">
                      <a:alpha val="43137"/>
                    </a:srgbClr>
                  </a:outerShdw>
                </a:effectLst>
              </a:rPr>
              <a:t>:</a:t>
            </a:r>
          </a:p>
          <a:p>
            <a:endParaRPr lang="ru-RU" dirty="0">
              <a:solidFill>
                <a:srgbClr val="C00000"/>
              </a:solidFill>
              <a:effectLst>
                <a:outerShdw blurRad="38100" dist="38100" dir="2700000" algn="tl">
                  <a:srgbClr val="000000">
                    <a:alpha val="43137"/>
                  </a:srgbClr>
                </a:outerShdw>
              </a:effectLst>
            </a:endParaRPr>
          </a:p>
          <a:p>
            <a:r>
              <a:rPr lang="ru-RU" b="1" dirty="0" smtClean="0">
                <a:solidFill>
                  <a:srgbClr val="C00000"/>
                </a:solidFill>
                <a:effectLst>
                  <a:outerShdw blurRad="38100" dist="38100" dir="2700000" algn="tl">
                    <a:srgbClr val="000000">
                      <a:alpha val="43137"/>
                    </a:srgbClr>
                  </a:outerShdw>
                </a:effectLst>
              </a:rPr>
              <a:t>После завершения проекта дети приобретут следующие знания:</a:t>
            </a:r>
          </a:p>
          <a:p>
            <a:r>
              <a:rPr lang="ru-RU" b="1" dirty="0" smtClean="0">
                <a:solidFill>
                  <a:srgbClr val="C00000"/>
                </a:solidFill>
                <a:effectLst>
                  <a:outerShdw blurRad="38100" dist="38100" dir="2700000" algn="tl">
                    <a:srgbClr val="000000">
                      <a:alpha val="43137"/>
                    </a:srgbClr>
                  </a:outerShdw>
                </a:effectLst>
              </a:rPr>
              <a:t>Расширение представлений об осени, как времени года (сезонные изменения в природе, признаки осени, ее дары).</a:t>
            </a:r>
          </a:p>
          <a:p>
            <a:r>
              <a:rPr lang="ru-RU" b="1" dirty="0" smtClean="0">
                <a:solidFill>
                  <a:srgbClr val="C00000"/>
                </a:solidFill>
                <a:effectLst>
                  <a:outerShdw blurRad="38100" dist="38100" dir="2700000" algn="tl">
                    <a:srgbClr val="000000">
                      <a:alpha val="43137"/>
                    </a:srgbClr>
                  </a:outerShdw>
                </a:effectLst>
              </a:rPr>
              <a:t>Развитие исследовательской деятельности дошкольников в ходе совместной практической деятельности с воспитателем.</a:t>
            </a:r>
          </a:p>
          <a:p>
            <a:r>
              <a:rPr lang="ru-RU" b="1" dirty="0" smtClean="0">
                <a:solidFill>
                  <a:srgbClr val="C00000"/>
                </a:solidFill>
                <a:effectLst>
                  <a:outerShdw blurRad="38100" dist="38100" dir="2700000" algn="tl">
                    <a:srgbClr val="000000">
                      <a:alpha val="43137"/>
                    </a:srgbClr>
                  </a:outerShdw>
                </a:effectLst>
              </a:rPr>
              <a:t>Развитие у детей активной, самостоятельной, творческой личности.</a:t>
            </a:r>
          </a:p>
          <a:p>
            <a:r>
              <a:rPr lang="ru-RU" b="1" dirty="0" smtClean="0">
                <a:solidFill>
                  <a:srgbClr val="C00000"/>
                </a:solidFill>
                <a:effectLst>
                  <a:outerShdw blurRad="38100" dist="38100" dir="2700000" algn="tl">
                    <a:srgbClr val="000000">
                      <a:alpha val="43137"/>
                    </a:srgbClr>
                  </a:outerShdw>
                </a:effectLst>
              </a:rPr>
              <a:t>Отражение знаний, накопленных в процессе реализации проекта, в различных видах деятельности (изобразительной, театрализованной, умственной, игровой).</a:t>
            </a:r>
          </a:p>
          <a:p>
            <a:r>
              <a:rPr lang="ru-RU" b="1" dirty="0" smtClean="0">
                <a:solidFill>
                  <a:srgbClr val="C00000"/>
                </a:solidFill>
                <a:effectLst>
                  <a:outerShdw blurRad="38100" dist="38100" dir="2700000" algn="tl">
                    <a:srgbClr val="000000">
                      <a:alpha val="43137"/>
                    </a:srgbClr>
                  </a:outerShdw>
                </a:effectLst>
              </a:rPr>
              <a:t>Воспитание чувства любви к родной земле и желание бережно относиться к дарам природы.</a:t>
            </a:r>
          </a:p>
          <a:p>
            <a:r>
              <a:rPr lang="ru-RU" b="1" dirty="0" smtClean="0">
                <a:solidFill>
                  <a:srgbClr val="C00000"/>
                </a:solidFill>
                <a:effectLst>
                  <a:outerShdw blurRad="38100" dist="38100" dir="2700000" algn="tl">
                    <a:srgbClr val="000000">
                      <a:alpha val="43137"/>
                    </a:srgbClr>
                  </a:outerShdw>
                </a:effectLst>
              </a:rPr>
              <a:t>Формирование активности и заинтересованности в образовательном процессе детей у родителей.</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Заголовок 1"/>
          <p:cNvSpPr>
            <a:spLocks noGrp="1"/>
          </p:cNvSpPr>
          <p:nvPr>
            <p:ph type="title"/>
          </p:nvPr>
        </p:nvSpPr>
        <p:spPr/>
        <p:txBody>
          <a:bodyPr/>
          <a:lstStyle/>
          <a:p>
            <a:endParaRPr lang="ru-RU" smtClean="0"/>
          </a:p>
        </p:txBody>
      </p:sp>
      <p:sp>
        <p:nvSpPr>
          <p:cNvPr id="19458" name="Объект 2"/>
          <p:cNvSpPr>
            <a:spLocks noGrp="1"/>
          </p:cNvSpPr>
          <p:nvPr>
            <p:ph idx="1"/>
          </p:nvPr>
        </p:nvSpPr>
        <p:spPr/>
        <p:txBody>
          <a:bodyPr/>
          <a:lstStyle/>
          <a:p>
            <a:endParaRPr lang="ru-RU" smtClean="0"/>
          </a:p>
        </p:txBody>
      </p:sp>
      <p:pic>
        <p:nvPicPr>
          <p:cNvPr id="19459" name="Picture 2" descr="C:\Documents and Settings\User\Рабочий стол\осень\947f05f3-a302-4465-ab19-19ce848a38ed.jpg"/>
          <p:cNvPicPr>
            <a:picLocks noChangeAspect="1" noChangeArrowheads="1"/>
          </p:cNvPicPr>
          <p:nvPr/>
        </p:nvPicPr>
        <p:blipFill>
          <a:blip r:embed="rId2" cstate="print"/>
          <a:srcRect/>
          <a:stretch>
            <a:fillRect/>
          </a:stretch>
        </p:blipFill>
        <p:spPr bwMode="auto">
          <a:xfrm>
            <a:off x="0" y="-15875"/>
            <a:ext cx="9144000" cy="6858000"/>
          </a:xfrm>
          <a:prstGeom prst="rect">
            <a:avLst/>
          </a:prstGeom>
          <a:noFill/>
          <a:ln w="9525">
            <a:noFill/>
            <a:miter lim="800000"/>
            <a:headEnd/>
            <a:tailEnd/>
          </a:ln>
        </p:spPr>
      </p:pic>
      <p:sp>
        <p:nvSpPr>
          <p:cNvPr id="6" name="Прямоугольник 5"/>
          <p:cNvSpPr/>
          <p:nvPr/>
        </p:nvSpPr>
        <p:spPr>
          <a:xfrm>
            <a:off x="214282" y="214290"/>
            <a:ext cx="8643998" cy="6186309"/>
          </a:xfrm>
          <a:prstGeom prst="rect">
            <a:avLst/>
          </a:prstGeom>
        </p:spPr>
        <p:txBody>
          <a:bodyPr wrap="square">
            <a:spAutoFit/>
          </a:bodyPr>
          <a:lstStyle/>
          <a:p>
            <a:pPr algn="ctr">
              <a:defRPr/>
            </a:pPr>
            <a:r>
              <a:rPr lang="ru-RU" sz="2400" b="1" dirty="0" smtClean="0">
                <a:solidFill>
                  <a:srgbClr val="C00000"/>
                </a:solidFill>
                <a:effectLst>
                  <a:outerShdw blurRad="38100" dist="38100" dir="2700000" algn="tl">
                    <a:srgbClr val="000000">
                      <a:alpha val="43000"/>
                    </a:srgbClr>
                  </a:outerShdw>
                </a:effectLst>
              </a:rPr>
              <a:t>Этапы реализации проекта:</a:t>
            </a:r>
          </a:p>
          <a:p>
            <a:pPr marL="285750" indent="-285750" algn="ctr">
              <a:defRPr/>
            </a:pPr>
            <a:r>
              <a:rPr lang="ru-RU" sz="2400" dirty="0" smtClean="0">
                <a:solidFill>
                  <a:srgbClr val="C00000"/>
                </a:solidFill>
              </a:rPr>
              <a:t> </a:t>
            </a:r>
            <a:r>
              <a:rPr lang="ru-RU" sz="2400" u="sng" dirty="0" smtClean="0">
                <a:solidFill>
                  <a:srgbClr val="FF0000"/>
                </a:solidFill>
              </a:rPr>
              <a:t>Подготовительный этап</a:t>
            </a:r>
            <a:r>
              <a:rPr lang="ru-RU" sz="2400" dirty="0" smtClean="0">
                <a:solidFill>
                  <a:srgbClr val="FF0000"/>
                </a:solidFill>
              </a:rPr>
              <a:t>: </a:t>
            </a:r>
            <a:endParaRPr lang="ru-RU" sz="2400" dirty="0" smtClean="0">
              <a:solidFill>
                <a:srgbClr val="002060"/>
              </a:solidFill>
            </a:endParaRPr>
          </a:p>
          <a:p>
            <a:pPr>
              <a:defRPr/>
            </a:pPr>
            <a:r>
              <a:rPr lang="ru-RU" sz="2400" dirty="0" smtClean="0">
                <a:solidFill>
                  <a:srgbClr val="002060"/>
                </a:solidFill>
              </a:rPr>
              <a:t>                           </a:t>
            </a:r>
          </a:p>
          <a:p>
            <a:pPr algn="ctr">
              <a:defRPr/>
            </a:pPr>
            <a:r>
              <a:rPr lang="ru-RU" sz="2400" dirty="0" smtClean="0">
                <a:solidFill>
                  <a:srgbClr val="002060"/>
                </a:solidFill>
              </a:rPr>
              <a:t> </a:t>
            </a:r>
            <a:r>
              <a:rPr lang="ru-RU" sz="2400" dirty="0" smtClean="0">
                <a:solidFill>
                  <a:srgbClr val="C00000"/>
                </a:solidFill>
              </a:rPr>
              <a:t>21.09.2020г. -27.09.2020г. </a:t>
            </a:r>
          </a:p>
          <a:p>
            <a:r>
              <a:rPr lang="ru-RU" sz="2000" dirty="0" smtClean="0">
                <a:solidFill>
                  <a:srgbClr val="C00000"/>
                </a:solidFill>
              </a:rPr>
              <a:t> 1. Изучение и анализ научно-исследовательской, методической литературы, интернет – ресурсов по данной проблеме; подбор программно-методического обеспечения по данной проблеме; наглядно-демонстрационного, раздаточного материала.</a:t>
            </a:r>
          </a:p>
          <a:p>
            <a:r>
              <a:rPr lang="ru-RU" sz="2000" dirty="0" smtClean="0">
                <a:solidFill>
                  <a:srgbClr val="C00000"/>
                </a:solidFill>
              </a:rPr>
              <a:t>2. Разработка содержания проекта.</a:t>
            </a:r>
          </a:p>
          <a:p>
            <a:r>
              <a:rPr lang="ru-RU" sz="2000" dirty="0" smtClean="0">
                <a:solidFill>
                  <a:srgbClr val="C00000"/>
                </a:solidFill>
              </a:rPr>
              <a:t>3. Планирование предстоящей деятельности, направленной на реализацию проекта </a:t>
            </a:r>
          </a:p>
          <a:p>
            <a:r>
              <a:rPr lang="ru-RU" sz="2000" dirty="0" smtClean="0">
                <a:solidFill>
                  <a:srgbClr val="C00000"/>
                </a:solidFill>
              </a:rPr>
              <a:t>4. Оснащение развивающей среды:</a:t>
            </a:r>
          </a:p>
          <a:p>
            <a:r>
              <a:rPr lang="ru-RU" sz="2000" dirty="0" smtClean="0">
                <a:solidFill>
                  <a:srgbClr val="C00000"/>
                </a:solidFill>
              </a:rPr>
              <a:t> игры на развитие дыхания, игра «Найди овощи и фрукты и птиц по тени», игра «Вершки-корешки», Подбор технических средств обучения: игры по лексической теме Осень, Игра «Что выросло на грядке». Мультфильмы «по сказкам В. </a:t>
            </a:r>
            <a:r>
              <a:rPr lang="ru-RU" sz="2000" dirty="0" err="1" smtClean="0">
                <a:solidFill>
                  <a:srgbClr val="C00000"/>
                </a:solidFill>
              </a:rPr>
              <a:t>Сутеева</a:t>
            </a:r>
            <a:r>
              <a:rPr lang="ru-RU" sz="2000" dirty="0" smtClean="0">
                <a:solidFill>
                  <a:srgbClr val="C00000"/>
                </a:solidFill>
              </a:rPr>
              <a:t> «Веселый огород», «Дядя Миша», «Яблоко». Советские мультфильмы: «Огород», «Весёлые человечки».</a:t>
            </a:r>
          </a:p>
          <a:p>
            <a:r>
              <a:rPr lang="ru-RU" sz="2000" dirty="0" smtClean="0">
                <a:solidFill>
                  <a:srgbClr val="C00000"/>
                </a:solidFill>
              </a:rPr>
              <a:t>Информация для родителей о проведение проекта.</a:t>
            </a:r>
            <a:endParaRPr lang="ru-RU" sz="2000" dirty="0">
              <a:solidFill>
                <a:srgbClr val="C00000"/>
              </a:solidFill>
            </a:endParaRPr>
          </a:p>
        </p:txBody>
      </p:sp>
    </p:spTree>
    <p:extLst>
      <p:ext uri="{BB962C8B-B14F-4D97-AF65-F5344CB8AC3E}">
        <p14:creationId xmlns:p14="http://schemas.microsoft.com/office/powerpoint/2010/main" xmlns="" val="21340498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Заголовок 1"/>
          <p:cNvSpPr>
            <a:spLocks noGrp="1"/>
          </p:cNvSpPr>
          <p:nvPr>
            <p:ph type="title"/>
          </p:nvPr>
        </p:nvSpPr>
        <p:spPr/>
        <p:txBody>
          <a:bodyPr/>
          <a:lstStyle/>
          <a:p>
            <a:endParaRPr lang="ru-RU" smtClean="0"/>
          </a:p>
        </p:txBody>
      </p:sp>
      <p:sp>
        <p:nvSpPr>
          <p:cNvPr id="19458" name="Объект 2"/>
          <p:cNvSpPr>
            <a:spLocks noGrp="1"/>
          </p:cNvSpPr>
          <p:nvPr>
            <p:ph idx="1"/>
          </p:nvPr>
        </p:nvSpPr>
        <p:spPr/>
        <p:txBody>
          <a:bodyPr/>
          <a:lstStyle/>
          <a:p>
            <a:endParaRPr lang="ru-RU" smtClean="0"/>
          </a:p>
        </p:txBody>
      </p:sp>
      <p:pic>
        <p:nvPicPr>
          <p:cNvPr id="19459" name="Picture 2" descr="C:\Documents and Settings\User\Рабочий стол\осень\947f05f3-a302-4465-ab19-19ce848a38ed.jpg"/>
          <p:cNvPicPr>
            <a:picLocks noChangeAspect="1" noChangeArrowheads="1"/>
          </p:cNvPicPr>
          <p:nvPr/>
        </p:nvPicPr>
        <p:blipFill>
          <a:blip r:embed="rId2" cstate="print"/>
          <a:srcRect/>
          <a:stretch>
            <a:fillRect/>
          </a:stretch>
        </p:blipFill>
        <p:spPr bwMode="auto">
          <a:xfrm>
            <a:off x="0" y="-15875"/>
            <a:ext cx="9144000" cy="6858000"/>
          </a:xfrm>
          <a:prstGeom prst="rect">
            <a:avLst/>
          </a:prstGeom>
          <a:noFill/>
          <a:ln w="9525">
            <a:noFill/>
            <a:miter lim="800000"/>
            <a:headEnd/>
            <a:tailEnd/>
          </a:ln>
        </p:spPr>
      </p:pic>
      <p:sp>
        <p:nvSpPr>
          <p:cNvPr id="6" name="Прямоугольник 5"/>
          <p:cNvSpPr/>
          <p:nvPr/>
        </p:nvSpPr>
        <p:spPr>
          <a:xfrm>
            <a:off x="214282" y="214290"/>
            <a:ext cx="8643998" cy="5078313"/>
          </a:xfrm>
          <a:prstGeom prst="rect">
            <a:avLst/>
          </a:prstGeom>
        </p:spPr>
        <p:txBody>
          <a:bodyPr wrap="square">
            <a:spAutoFit/>
          </a:bodyPr>
          <a:lstStyle/>
          <a:p>
            <a:pPr algn="ctr">
              <a:defRPr/>
            </a:pPr>
            <a:r>
              <a:rPr lang="ru-RU" sz="2400" b="1" dirty="0" smtClean="0">
                <a:solidFill>
                  <a:srgbClr val="C00000"/>
                </a:solidFill>
                <a:effectLst>
                  <a:outerShdw blurRad="38100" dist="38100" dir="2700000" algn="tl">
                    <a:srgbClr val="000000">
                      <a:alpha val="43000"/>
                    </a:srgbClr>
                  </a:outerShdw>
                </a:effectLst>
              </a:rPr>
              <a:t>Этапы реализации проекта:</a:t>
            </a:r>
          </a:p>
          <a:p>
            <a:pPr marL="285750" indent="-285750" algn="ctr">
              <a:defRPr/>
            </a:pPr>
            <a:r>
              <a:rPr lang="ru-RU" sz="2400" dirty="0" smtClean="0">
                <a:solidFill>
                  <a:srgbClr val="C00000"/>
                </a:solidFill>
              </a:rPr>
              <a:t> </a:t>
            </a:r>
            <a:r>
              <a:rPr lang="ru-RU" sz="2800" u="sng" dirty="0" smtClean="0">
                <a:solidFill>
                  <a:srgbClr val="FF0000"/>
                </a:solidFill>
              </a:rPr>
              <a:t>Основной  этап</a:t>
            </a:r>
            <a:r>
              <a:rPr lang="ru-RU" sz="2800" dirty="0" smtClean="0">
                <a:solidFill>
                  <a:srgbClr val="FF0000"/>
                </a:solidFill>
              </a:rPr>
              <a:t>: </a:t>
            </a:r>
            <a:endParaRPr lang="ru-RU" sz="2800" dirty="0" smtClean="0">
              <a:solidFill>
                <a:srgbClr val="002060"/>
              </a:solidFill>
            </a:endParaRPr>
          </a:p>
          <a:p>
            <a:pPr>
              <a:defRPr/>
            </a:pPr>
            <a:r>
              <a:rPr lang="ru-RU" sz="2800" dirty="0" smtClean="0">
                <a:solidFill>
                  <a:srgbClr val="002060"/>
                </a:solidFill>
              </a:rPr>
              <a:t>                    </a:t>
            </a:r>
          </a:p>
          <a:p>
            <a:pPr algn="ctr">
              <a:defRPr/>
            </a:pPr>
            <a:r>
              <a:rPr lang="ru-RU" sz="2800" dirty="0" smtClean="0">
                <a:solidFill>
                  <a:srgbClr val="C00000"/>
                </a:solidFill>
              </a:rPr>
              <a:t>28.09.2020г. -14.10.2020 г.</a:t>
            </a:r>
          </a:p>
          <a:p>
            <a:r>
              <a:rPr lang="ru-RU" sz="2400" dirty="0" smtClean="0">
                <a:solidFill>
                  <a:srgbClr val="C00000"/>
                </a:solidFill>
              </a:rPr>
              <a:t>1. Создание условий, способствующих стимулированию развития мелкой моторики рук и творческих способностей детей группы.</a:t>
            </a:r>
          </a:p>
          <a:p>
            <a:r>
              <a:rPr lang="ru-RU" sz="2400" dirty="0" smtClean="0">
                <a:solidFill>
                  <a:srgbClr val="C00000"/>
                </a:solidFill>
              </a:rPr>
              <a:t>2. Формирование навыков художественно-эстетической деятельности детей старшего дошкольного возраста, организация совместной деятельности педагога, детей и родителей.</a:t>
            </a:r>
          </a:p>
          <a:p>
            <a:r>
              <a:rPr lang="ru-RU" sz="2400" dirty="0" smtClean="0">
                <a:solidFill>
                  <a:srgbClr val="C00000"/>
                </a:solidFill>
              </a:rPr>
              <a:t>3. Выполнение  запланированной работы по образовательным областям.</a:t>
            </a:r>
            <a:endParaRPr lang="ru-RU" sz="2000" dirty="0">
              <a:solidFill>
                <a:srgbClr val="C00000"/>
              </a:solidFill>
            </a:endParaRPr>
          </a:p>
        </p:txBody>
      </p:sp>
    </p:spTree>
    <p:extLst>
      <p:ext uri="{BB962C8B-B14F-4D97-AF65-F5344CB8AC3E}">
        <p14:creationId xmlns:p14="http://schemas.microsoft.com/office/powerpoint/2010/main" xmlns="" val="21340498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Заголовок 1"/>
          <p:cNvSpPr>
            <a:spLocks noGrp="1"/>
          </p:cNvSpPr>
          <p:nvPr>
            <p:ph type="title"/>
          </p:nvPr>
        </p:nvSpPr>
        <p:spPr/>
        <p:txBody>
          <a:bodyPr/>
          <a:lstStyle/>
          <a:p>
            <a:endParaRPr lang="ru-RU" smtClean="0"/>
          </a:p>
        </p:txBody>
      </p:sp>
      <p:sp>
        <p:nvSpPr>
          <p:cNvPr id="19458" name="Объект 2"/>
          <p:cNvSpPr>
            <a:spLocks noGrp="1"/>
          </p:cNvSpPr>
          <p:nvPr>
            <p:ph idx="1"/>
          </p:nvPr>
        </p:nvSpPr>
        <p:spPr/>
        <p:txBody>
          <a:bodyPr/>
          <a:lstStyle/>
          <a:p>
            <a:endParaRPr lang="ru-RU" smtClean="0"/>
          </a:p>
        </p:txBody>
      </p:sp>
      <p:pic>
        <p:nvPicPr>
          <p:cNvPr id="19459" name="Picture 2" descr="C:\Documents and Settings\User\Рабочий стол\осень\947f05f3-a302-4465-ab19-19ce848a38ed.jpg"/>
          <p:cNvPicPr>
            <a:picLocks noChangeAspect="1" noChangeArrowheads="1"/>
          </p:cNvPicPr>
          <p:nvPr/>
        </p:nvPicPr>
        <p:blipFill>
          <a:blip r:embed="rId2" cstate="print"/>
          <a:srcRect/>
          <a:stretch>
            <a:fillRect/>
          </a:stretch>
        </p:blipFill>
        <p:spPr bwMode="auto">
          <a:xfrm>
            <a:off x="0" y="-15875"/>
            <a:ext cx="9144000" cy="6858000"/>
          </a:xfrm>
          <a:prstGeom prst="rect">
            <a:avLst/>
          </a:prstGeom>
          <a:noFill/>
          <a:ln w="9525">
            <a:noFill/>
            <a:miter lim="800000"/>
            <a:headEnd/>
            <a:tailEnd/>
          </a:ln>
        </p:spPr>
      </p:pic>
      <p:sp>
        <p:nvSpPr>
          <p:cNvPr id="6" name="Прямоугольник 5"/>
          <p:cNvSpPr/>
          <p:nvPr/>
        </p:nvSpPr>
        <p:spPr>
          <a:xfrm>
            <a:off x="214282" y="214290"/>
            <a:ext cx="8643998" cy="3662541"/>
          </a:xfrm>
          <a:prstGeom prst="rect">
            <a:avLst/>
          </a:prstGeom>
        </p:spPr>
        <p:txBody>
          <a:bodyPr wrap="square">
            <a:spAutoFit/>
          </a:bodyPr>
          <a:lstStyle/>
          <a:p>
            <a:pPr algn="ctr">
              <a:defRPr/>
            </a:pPr>
            <a:r>
              <a:rPr lang="ru-RU" sz="2400" b="1" dirty="0" smtClean="0">
                <a:solidFill>
                  <a:srgbClr val="C00000"/>
                </a:solidFill>
                <a:effectLst>
                  <a:outerShdw blurRad="38100" dist="38100" dir="2700000" algn="tl">
                    <a:srgbClr val="000000">
                      <a:alpha val="43000"/>
                    </a:srgbClr>
                  </a:outerShdw>
                </a:effectLst>
              </a:rPr>
              <a:t>Этапы реализации проекта:</a:t>
            </a:r>
          </a:p>
          <a:p>
            <a:pPr marL="285750" indent="-285750">
              <a:defRPr/>
            </a:pPr>
            <a:r>
              <a:rPr lang="ru-RU" sz="2400" dirty="0" smtClean="0">
                <a:solidFill>
                  <a:srgbClr val="C00000"/>
                </a:solidFill>
              </a:rPr>
              <a:t>                              </a:t>
            </a:r>
          </a:p>
          <a:p>
            <a:pPr marL="285750" indent="-285750">
              <a:defRPr/>
            </a:pPr>
            <a:r>
              <a:rPr lang="ru-RU" sz="2400" dirty="0" smtClean="0">
                <a:solidFill>
                  <a:srgbClr val="C00000"/>
                </a:solidFill>
              </a:rPr>
              <a:t>                              </a:t>
            </a:r>
            <a:r>
              <a:rPr lang="ru-RU" sz="2800" u="sng" dirty="0" smtClean="0">
                <a:solidFill>
                  <a:srgbClr val="FF0000"/>
                </a:solidFill>
              </a:rPr>
              <a:t>Заключительный  этап</a:t>
            </a:r>
            <a:r>
              <a:rPr lang="ru-RU" sz="2800" dirty="0" smtClean="0">
                <a:solidFill>
                  <a:srgbClr val="FF0000"/>
                </a:solidFill>
              </a:rPr>
              <a:t>: </a:t>
            </a:r>
            <a:endParaRPr lang="ru-RU" sz="2800" dirty="0" smtClean="0">
              <a:solidFill>
                <a:srgbClr val="002060"/>
              </a:solidFill>
            </a:endParaRPr>
          </a:p>
          <a:p>
            <a:pPr>
              <a:defRPr/>
            </a:pPr>
            <a:r>
              <a:rPr lang="ru-RU" sz="2800" dirty="0" smtClean="0">
                <a:solidFill>
                  <a:srgbClr val="002060"/>
                </a:solidFill>
              </a:rPr>
              <a:t>                               </a:t>
            </a:r>
          </a:p>
          <a:p>
            <a:pPr>
              <a:defRPr/>
            </a:pPr>
            <a:r>
              <a:rPr lang="ru-RU" sz="2800" dirty="0" smtClean="0">
                <a:solidFill>
                  <a:srgbClr val="002060"/>
                </a:solidFill>
              </a:rPr>
              <a:t>                        </a:t>
            </a:r>
            <a:r>
              <a:rPr lang="ru-RU" sz="2800" dirty="0" smtClean="0">
                <a:solidFill>
                  <a:srgbClr val="C00000"/>
                </a:solidFill>
              </a:rPr>
              <a:t>15.10.2020г.-16.10 2020 г.</a:t>
            </a:r>
          </a:p>
          <a:p>
            <a:pPr>
              <a:defRPr/>
            </a:pPr>
            <a:endParaRPr lang="ru-RU" sz="2800" dirty="0" smtClean="0"/>
          </a:p>
          <a:p>
            <a:r>
              <a:rPr lang="ru-RU" sz="2400" dirty="0" smtClean="0">
                <a:solidFill>
                  <a:srgbClr val="C00000"/>
                </a:solidFill>
              </a:rPr>
              <a:t>             1. Выставка поделок «Здравствуй, осень».</a:t>
            </a:r>
          </a:p>
          <a:p>
            <a:r>
              <a:rPr lang="ru-RU" sz="2400" dirty="0" smtClean="0">
                <a:solidFill>
                  <a:srgbClr val="C00000"/>
                </a:solidFill>
              </a:rPr>
              <a:t>                       </a:t>
            </a:r>
          </a:p>
          <a:p>
            <a:r>
              <a:rPr lang="ru-RU" sz="2400" dirty="0" smtClean="0">
                <a:solidFill>
                  <a:srgbClr val="C00000"/>
                </a:solidFill>
              </a:rPr>
              <a:t>              2. Развлечение «Осень».</a:t>
            </a:r>
            <a:endParaRPr lang="ru-RU" sz="2800" dirty="0">
              <a:solidFill>
                <a:srgbClr val="C00000"/>
              </a:solidFill>
            </a:endParaRPr>
          </a:p>
        </p:txBody>
      </p:sp>
    </p:spTree>
    <p:extLst>
      <p:ext uri="{BB962C8B-B14F-4D97-AF65-F5344CB8AC3E}">
        <p14:creationId xmlns:p14="http://schemas.microsoft.com/office/powerpoint/2010/main" xmlns="" val="21340498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Заголовок 1"/>
          <p:cNvSpPr>
            <a:spLocks noGrp="1"/>
          </p:cNvSpPr>
          <p:nvPr>
            <p:ph type="title"/>
          </p:nvPr>
        </p:nvSpPr>
        <p:spPr/>
        <p:txBody>
          <a:bodyPr/>
          <a:lstStyle/>
          <a:p>
            <a:endParaRPr lang="ru-RU" smtClean="0"/>
          </a:p>
        </p:txBody>
      </p:sp>
      <p:sp>
        <p:nvSpPr>
          <p:cNvPr id="19458" name="Объект 2"/>
          <p:cNvSpPr>
            <a:spLocks noGrp="1"/>
          </p:cNvSpPr>
          <p:nvPr>
            <p:ph idx="1"/>
          </p:nvPr>
        </p:nvSpPr>
        <p:spPr/>
        <p:txBody>
          <a:bodyPr/>
          <a:lstStyle/>
          <a:p>
            <a:endParaRPr lang="ru-RU" smtClean="0"/>
          </a:p>
        </p:txBody>
      </p:sp>
      <p:pic>
        <p:nvPicPr>
          <p:cNvPr id="19459" name="Picture 2" descr="C:\Documents and Settings\User\Рабочий стол\осень\947f05f3-a302-4465-ab19-19ce848a38ed.jpg"/>
          <p:cNvPicPr>
            <a:picLocks noChangeAspect="1" noChangeArrowheads="1"/>
          </p:cNvPicPr>
          <p:nvPr/>
        </p:nvPicPr>
        <p:blipFill>
          <a:blip r:embed="rId2" cstate="print"/>
          <a:srcRect/>
          <a:stretch>
            <a:fillRect/>
          </a:stretch>
        </p:blipFill>
        <p:spPr bwMode="auto">
          <a:xfrm>
            <a:off x="0" y="-15875"/>
            <a:ext cx="9144000" cy="6858000"/>
          </a:xfrm>
          <a:prstGeom prst="rect">
            <a:avLst/>
          </a:prstGeom>
          <a:noFill/>
          <a:ln w="9525">
            <a:noFill/>
            <a:miter lim="800000"/>
            <a:headEnd/>
            <a:tailEnd/>
          </a:ln>
        </p:spPr>
      </p:pic>
      <p:sp>
        <p:nvSpPr>
          <p:cNvPr id="2" name="Прямоугольник 1"/>
          <p:cNvSpPr/>
          <p:nvPr/>
        </p:nvSpPr>
        <p:spPr>
          <a:xfrm>
            <a:off x="285720" y="260648"/>
            <a:ext cx="8643998" cy="5663089"/>
          </a:xfrm>
          <a:prstGeom prst="rect">
            <a:avLst/>
          </a:prstGeom>
        </p:spPr>
        <p:txBody>
          <a:bodyPr wrap="square">
            <a:spAutoFit/>
          </a:bodyPr>
          <a:lstStyle/>
          <a:p>
            <a:pPr algn="ctr"/>
            <a:r>
              <a:rPr lang="ru-RU" sz="2400" b="1" dirty="0" smtClean="0">
                <a:solidFill>
                  <a:srgbClr val="C00000"/>
                </a:solidFill>
              </a:rPr>
              <a:t>Содержание работы  в процессе реализации проекта:</a:t>
            </a:r>
          </a:p>
          <a:p>
            <a:pPr algn="ctr"/>
            <a:r>
              <a:rPr lang="ru-RU" sz="2200" b="1" dirty="0" smtClean="0">
                <a:solidFill>
                  <a:srgbClr val="C00000"/>
                </a:solidFill>
                <a:effectLst>
                  <a:outerShdw blurRad="38100" dist="38100" dir="2700000" algn="tl">
                    <a:srgbClr val="000000">
                      <a:alpha val="43137"/>
                    </a:srgbClr>
                  </a:outerShdw>
                </a:effectLst>
                <a:latin typeface="+mn-lt"/>
              </a:rPr>
              <a:t>Познавательное развитие</a:t>
            </a:r>
          </a:p>
          <a:p>
            <a:pPr>
              <a:buFont typeface="Wingdings" pitchFamily="2" charset="2"/>
              <a:buChar char="Ø"/>
            </a:pPr>
            <a:r>
              <a:rPr lang="ru-RU" sz="2200" dirty="0">
                <a:solidFill>
                  <a:srgbClr val="C00000"/>
                </a:solidFill>
                <a:effectLst>
                  <a:outerShdw blurRad="38100" dist="38100" dir="2700000" algn="tl">
                    <a:srgbClr val="000000">
                      <a:alpha val="43137"/>
                    </a:srgbClr>
                  </a:outerShdw>
                </a:effectLst>
                <a:latin typeface="+mn-lt"/>
              </a:rPr>
              <a:t> </a:t>
            </a:r>
            <a:r>
              <a:rPr lang="ru-RU" sz="1400" dirty="0" smtClean="0">
                <a:solidFill>
                  <a:srgbClr val="C00000"/>
                </a:solidFill>
              </a:rPr>
              <a:t>Рассматривание иллюстраций, обследование </a:t>
            </a:r>
          </a:p>
          <a:p>
            <a:r>
              <a:rPr lang="ru-RU" sz="1400" dirty="0" smtClean="0">
                <a:solidFill>
                  <a:srgbClr val="C00000"/>
                </a:solidFill>
              </a:rPr>
              <a:t>муляжей и настоящих овощей, фруктов, грибов, листьев.</a:t>
            </a:r>
          </a:p>
          <a:p>
            <a:pPr>
              <a:buFont typeface="Wingdings" pitchFamily="2" charset="2"/>
              <a:buChar char="Ø"/>
            </a:pPr>
            <a:r>
              <a:rPr lang="ru-RU" sz="1400" dirty="0" smtClean="0">
                <a:solidFill>
                  <a:srgbClr val="C00000"/>
                </a:solidFill>
              </a:rPr>
              <a:t> Беседы:  «Золотая осень», «Овощи», «Фрукты», «Цветы осенью», «Ягоды», «Поздняя осень», «Животный и растительный мир осеннего леса», «Почему деревья сбрасывают листья?». «Где растут фрукты?», «Для чего нужно кушать фрукты?», «Где спрятались витамины?» «В осеннем лесу», «Осень. Что ты о ней знаешь?», «Как правильно одеваться осенью на прогулку?»</a:t>
            </a:r>
          </a:p>
          <a:p>
            <a:r>
              <a:rPr lang="ru-RU" sz="1400" dirty="0" smtClean="0">
                <a:solidFill>
                  <a:srgbClr val="C00000"/>
                </a:solidFill>
              </a:rPr>
              <a:t> «Что растет на огороде, в саду», «Чем полезны овощи и фрукты?».</a:t>
            </a:r>
          </a:p>
          <a:p>
            <a:r>
              <a:rPr lang="ru-RU" sz="1400" dirty="0" smtClean="0">
                <a:solidFill>
                  <a:srgbClr val="C00000"/>
                </a:solidFill>
              </a:rPr>
              <a:t>«К нам пришла осень»;</a:t>
            </a:r>
          </a:p>
          <a:p>
            <a:pPr>
              <a:buFont typeface="Wingdings" pitchFamily="2" charset="2"/>
              <a:buChar char="Ø"/>
            </a:pPr>
            <a:r>
              <a:rPr lang="ru-RU" sz="1400" dirty="0" smtClean="0">
                <a:solidFill>
                  <a:srgbClr val="C00000"/>
                </a:solidFill>
              </a:rPr>
              <a:t> Беседа с просмотром презентации</a:t>
            </a:r>
            <a:r>
              <a:rPr lang="ru-RU" sz="1400" dirty="0" smtClean="0"/>
              <a:t>  </a:t>
            </a:r>
            <a:r>
              <a:rPr lang="ru-RU" sz="1400" dirty="0" smtClean="0">
                <a:solidFill>
                  <a:srgbClr val="C00000"/>
                </a:solidFill>
              </a:rPr>
              <a:t>«Время года - осень».</a:t>
            </a:r>
          </a:p>
          <a:p>
            <a:pPr>
              <a:buFont typeface="Wingdings" pitchFamily="2" charset="2"/>
              <a:buChar char="Ø"/>
            </a:pPr>
            <a:r>
              <a:rPr lang="ru-RU" sz="1400" dirty="0" smtClean="0">
                <a:solidFill>
                  <a:srgbClr val="C00000"/>
                </a:solidFill>
              </a:rPr>
              <a:t>Целевая прогулка по территории детского сада. </a:t>
            </a:r>
          </a:p>
          <a:p>
            <a:pPr>
              <a:buFont typeface="Wingdings" pitchFamily="2" charset="2"/>
              <a:buChar char="Ø"/>
            </a:pPr>
            <a:r>
              <a:rPr lang="ru-RU" sz="1400" dirty="0" smtClean="0">
                <a:solidFill>
                  <a:srgbClr val="C00000"/>
                </a:solidFill>
              </a:rPr>
              <a:t>Наблюдение за сезонными изменениями в природе на участке.</a:t>
            </a:r>
          </a:p>
          <a:p>
            <a:pPr>
              <a:buFont typeface="Wingdings" pitchFamily="2" charset="2"/>
              <a:buChar char="Ø"/>
            </a:pPr>
            <a:r>
              <a:rPr lang="ru-RU" sz="1400" dirty="0" smtClean="0">
                <a:solidFill>
                  <a:srgbClr val="C00000"/>
                </a:solidFill>
              </a:rPr>
              <a:t>Экскурсия в осенний парк </a:t>
            </a:r>
          </a:p>
          <a:p>
            <a:pPr>
              <a:buFont typeface="Wingdings" pitchFamily="2" charset="2"/>
              <a:buChar char="Ø"/>
            </a:pPr>
            <a:r>
              <a:rPr lang="ru-RU" sz="1400" dirty="0" smtClean="0">
                <a:solidFill>
                  <a:srgbClr val="C00000"/>
                </a:solidFill>
              </a:rPr>
              <a:t> Экспериментирование «Мягкое – твёрдое», «Можно ли рисовать соком». «Тонет – не тонет». </a:t>
            </a:r>
          </a:p>
          <a:p>
            <a:pPr>
              <a:buFont typeface="Wingdings" pitchFamily="2" charset="2"/>
              <a:buChar char="Ø"/>
            </a:pPr>
            <a:r>
              <a:rPr lang="ru-RU" sz="1400" dirty="0" smtClean="0">
                <a:solidFill>
                  <a:srgbClr val="C00000"/>
                </a:solidFill>
              </a:rPr>
              <a:t> Дидактические игры «Что где растет», «Собираем урожай», «Овощи и фрукты»,  «Деревья и кустарники нашего детского</a:t>
            </a:r>
            <a:endParaRPr lang="ru-RU" sz="1400" dirty="0" smtClean="0"/>
          </a:p>
          <a:p>
            <a:r>
              <a:rPr lang="ru-RU" sz="1400" dirty="0" smtClean="0">
                <a:solidFill>
                  <a:srgbClr val="C00000"/>
                </a:solidFill>
              </a:rPr>
              <a:t>центра», «Узнай по вкусу», «Чудесный мешочек». «Времена года», «Собери картинку», «Расскажем мишке о красоте осенней природы», «Найди дерево по описанию», «С какой ветки детки», «Что где растёт».</a:t>
            </a:r>
          </a:p>
          <a:p>
            <a:pPr>
              <a:buFont typeface="Wingdings" pitchFamily="2" charset="2"/>
              <a:buChar char="Ø"/>
            </a:pPr>
            <a:r>
              <a:rPr lang="ru-RU" sz="1400" dirty="0" smtClean="0">
                <a:solidFill>
                  <a:srgbClr val="C00000"/>
                </a:solidFill>
              </a:rPr>
              <a:t>ООД ФЦКМ «Труд людей осенью» </a:t>
            </a:r>
          </a:p>
          <a:p>
            <a:r>
              <a:rPr lang="ru-RU" sz="1400" dirty="0" smtClean="0">
                <a:solidFill>
                  <a:srgbClr val="C00000"/>
                </a:solidFill>
              </a:rPr>
              <a:t>«Дары осени» </a:t>
            </a:r>
          </a:p>
          <a:p>
            <a:r>
              <a:rPr lang="ru-RU" sz="1400" dirty="0" smtClean="0">
                <a:solidFill>
                  <a:srgbClr val="C00000"/>
                </a:solidFill>
              </a:rPr>
              <a:t>«Кроет уж лист золотой» </a:t>
            </a:r>
          </a:p>
          <a:p>
            <a:r>
              <a:rPr lang="ru-RU" sz="1400" dirty="0" smtClean="0">
                <a:solidFill>
                  <a:srgbClr val="C00000"/>
                </a:solidFill>
              </a:rPr>
              <a:t> «Улетают журавли»</a:t>
            </a:r>
            <a:endParaRPr lang="ru-RU" sz="1400" dirty="0">
              <a:solidFill>
                <a:srgbClr val="C00000"/>
              </a:solidFill>
              <a:latin typeface="+mn-lt"/>
            </a:endParaRPr>
          </a:p>
        </p:txBody>
      </p:sp>
    </p:spTree>
    <p:extLst>
      <p:ext uri="{BB962C8B-B14F-4D97-AF65-F5344CB8AC3E}">
        <p14:creationId xmlns:p14="http://schemas.microsoft.com/office/powerpoint/2010/main" xmlns="" val="213404986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1153</TotalTime>
  <Words>1579</Words>
  <Application>Microsoft Office PowerPoint</Application>
  <PresentationFormat>Экран (4:3)</PresentationFormat>
  <Paragraphs>196</Paragraphs>
  <Slides>30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Беседа с просмотром презентаций </vt:lpstr>
      <vt:lpstr>Рассматривание листьев в гербарии </vt:lpstr>
      <vt:lpstr>«Ура, осень!» </vt:lpstr>
      <vt:lpstr>Наблюдения </vt:lpstr>
      <vt:lpstr>Наблюдение«Белка осенью» </vt:lpstr>
      <vt:lpstr>«Прогулка по осеннему парку» </vt:lpstr>
      <vt:lpstr>Слайд 16</vt:lpstr>
      <vt:lpstr>Слайд 17</vt:lpstr>
      <vt:lpstr>Слайд 18</vt:lpstr>
      <vt:lpstr>Слайд 19</vt:lpstr>
      <vt:lpstr>Слайд 20</vt:lpstr>
      <vt:lpstr>Слайд 21</vt:lpstr>
      <vt:lpstr>Игра-эстафета   </vt:lpstr>
      <vt:lpstr>Подвижная игра  </vt:lpstr>
      <vt:lpstr>Слайд 24</vt:lpstr>
      <vt:lpstr>Слайд 25</vt:lpstr>
      <vt:lpstr>с</vt:lpstr>
      <vt:lpstr>Слайд 27</vt:lpstr>
      <vt:lpstr>Слайд 28</vt:lpstr>
      <vt:lpstr>Слайд 29</vt:lpstr>
      <vt:lpstr>Слайд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Александр</dc:creator>
  <cp:lastModifiedBy>Марина</cp:lastModifiedBy>
  <cp:revision>89</cp:revision>
  <dcterms:modified xsi:type="dcterms:W3CDTF">2021-02-15T17:26:17Z</dcterms:modified>
</cp:coreProperties>
</file>