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png" ContentType="image/png"/>
  <Override PartName="/ppt/presentation.xml" ContentType="application/vnd.openxmlformats-officedocument.presentationml.presentation.main+xml"/>
  <Override PartName="/ppt/slideMasters/slideMaster.xml" ContentType="application/vnd.openxmlformats-officedocument.presentationml.slideMaster+xml"/>
  <Override PartName="/ppt/slideLayouts/slideLayout.xml" ContentType="application/vnd.openxmlformats-officedocument.presentationml.slideLayout+xml"/>
  <Override PartName="/ppt/theme/theme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</Types>
</file>

<file path=_rels/.rels>&#65279;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p="http://schemas.openxmlformats.org/presentationml/2006/main" xmlns:a="http://schemas.openxmlformats.org/drawingml/2006/main" xmlns:r="http://schemas.openxmlformats.org/officeDocument/2006/relationships">
  <p:sldMasterIdLst>
    <p:sldMasterId id="2147483648" r:id="rId1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</p:sldIdLst>
  <p:sldSz cx="12192000" cy="6858000"/>
  <p:notesSz cx="6858000" cy="9144000"/>
</p:presentation>
</file>

<file path=ppt/presProps.xml><?xml version="1.0" encoding="utf-8"?>
<p:presentationPr xmlns:p="http://schemas.openxmlformats.org/presentationml/2006/main" xmlns:a="http://schemas.openxmlformats.org/drawingml/2006/main" xmlns:r="http://schemas.openxmlformats.org/officeDocument/2006/relationships">
</p:presentationPr>
</file>

<file path=ppt/tableStyles.xml><?xml version="1.0" encoding="utf-8"?>
<a:tblStyleLst xmlns:a="http://schemas.openxmlformats.org/drawingml/2006/main" def="{5C22544A-7EE6-4342-B048-85BDC9FD1C3A}">
</a:tblStyleLst>
</file>

<file path=ppt/_rels/presentation.xml.rels>&#65279;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.xml"/><Relationship Id="rId2" Type="http://schemas.openxmlformats.org/officeDocument/2006/relationships/theme" Target="theme/theme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9" Type="http://schemas.openxmlformats.org/officeDocument/2006/relationships/slide" Target="slides/slide5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/Relationships>
</file>

<file path=ppt/slideLayouts/_rels/slideLayout.xml.rels>&#65279;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.xml"/></Relationships>
</file>

<file path=ppt/slideLayouts/slideLayout.xml><?xml version="1.0" encoding="utf-8"?>
<p:sldLayout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/>
    </p:spTree>
  </p:cSld>
  <p:clrMapOvr>
    <a:masterClrMapping/>
  </p:clrMapOvr>
</p:sldLayout>
</file>

<file path=ppt/slideMasters/_rels/slideMaster.xml.rels>&#65279;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.xml"/><Relationship Id="rId2" Type="http://schemas.openxmlformats.org/officeDocument/2006/relationships/theme" Target="../theme/theme.xml"/></Relationships>
</file>

<file path=ppt/slideMasters/slideMaster.xml><?xml version="1.0" encoding="utf-8"?>
<p:sldMaster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/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</p:sldMaster>
</file>

<file path=ppt/slides/_rels/slide1.xml.rels>&#65279;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.xml"/></Relationships>
</file>

<file path=ppt/slides/_rels/slide2.xml.rels>&#65279;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.xml"/></Relationships>
</file>

<file path=ppt/slides/_rels/slide3.xml.rels>&#65279;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.xml"/></Relationships>
</file>

<file path=ppt/slides/_rels/slide4.xml.rels>&#65279;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.xml"/></Relationships>
</file>

<file path=ppt/slides/_rels/slide5.xml.rels>&#65279;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.xml"/></Relationships>
</file>

<file path=ppt/slides/_rels/slide6.xml.rels>&#65279;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.xml"/></Relationships>
</file>

<file path=ppt/slides/_rels/slide7.xml.rels>&#65279;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.xml"/></Relationships>
</file>

<file path=ppt/slides/_rels/slide8.xml.rels>&#65279;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.xml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981456" y="557784"/>
            <a:ext cx="9043416" cy="2170176"/>
          </a:xfrm>
          <a:prstGeom prst="rect">
            <a:avLst/>
          </a:prstGeom>
        </p:spPr>
        <p:txBody>
          <a:bodyPr lIns="0" tIns="0" rIns="0" bIns="0">
            <a:noAutofit/>
          </a:bodyPr>
          <a:p>
            <a:pPr algn="just" indent="0">
              <a:lnSpc>
                <a:spcPts val="8472"/>
              </a:lnSpc>
              <a:spcAft>
                <a:spcPts val="7140"/>
              </a:spcAft>
            </a:pPr>
            <a:r>
              <a:rPr lang="ru" b="1" sz="10300" spc="-100">
                <a:solidFill>
                  <a:srgbClr val="F7941E"/>
                </a:solidFill>
                <a:latin typeface="Corbel"/>
              </a:rPr>
              <a:t>Как справиться с гневом детей</a:t>
            </a:r>
          </a:p>
        </p:txBody>
      </p:sp>
      <p:sp>
        <p:nvSpPr>
          <p:cNvPr id="3" name=""/>
          <p:cNvSpPr/>
          <p:nvPr/>
        </p:nvSpPr>
        <p:spPr>
          <a:xfrm>
            <a:off x="960120" y="4703064"/>
            <a:ext cx="4806696" cy="1088136"/>
          </a:xfrm>
          <a:prstGeom prst="rect">
            <a:avLst/>
          </a:prstGeom>
        </p:spPr>
        <p:txBody>
          <a:bodyPr lIns="0" tIns="0" rIns="0" bIns="0">
            <a:noAutofit/>
          </a:bodyPr>
          <a:p>
            <a:pPr algn="just" indent="0">
              <a:lnSpc>
                <a:spcPts val="2928"/>
              </a:lnSpc>
              <a:spcBef>
                <a:spcPts val="7140"/>
              </a:spcBef>
            </a:pPr>
            <a:r>
              <a:rPr lang="ru" sz="2500">
                <a:latin typeface="Corbel"/>
              </a:rPr>
              <a:t>Рекомендации для родителей, которые хотят понять причину гнева ребенка и решить проблему</a:t>
            </a:r>
          </a:p>
        </p:txBody>
      </p:sp>
      <p:sp>
        <p:nvSpPr>
          <p:cNvPr id="4" name=""/>
          <p:cNvSpPr/>
          <p:nvPr/>
        </p:nvSpPr>
        <p:spPr>
          <a:xfrm>
            <a:off x="9226296" y="4703064"/>
            <a:ext cx="1527048" cy="1045464"/>
          </a:xfrm>
          <a:prstGeom prst="rect">
            <a:avLst/>
          </a:prstGeom>
        </p:spPr>
        <p:txBody>
          <a:bodyPr lIns="0" tIns="0" rIns="0" bIns="0">
            <a:noAutofit/>
          </a:bodyPr>
          <a:p>
            <a:pPr indent="0">
              <a:lnSpc>
                <a:spcPts val="2928"/>
              </a:lnSpc>
            </a:pPr>
            <a:r>
              <a:rPr lang="ru" sz="2500">
                <a:latin typeface="Corbel"/>
              </a:rPr>
              <a:t>Актуально в период пандемии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975360" y="393192"/>
            <a:ext cx="4261104" cy="1234440"/>
          </a:xfrm>
          <a:prstGeom prst="rect">
            <a:avLst/>
          </a:prstGeom>
        </p:spPr>
        <p:txBody>
          <a:bodyPr lIns="0" tIns="0" rIns="0" bIns="0">
            <a:noAutofit/>
          </a:bodyPr>
          <a:p>
            <a:pPr algn="just" indent="0">
              <a:lnSpc>
                <a:spcPts val="5232"/>
              </a:lnSpc>
            </a:pPr>
            <a:r>
              <a:rPr lang="ru" b="1" sz="5100">
                <a:latin typeface="Corbel"/>
              </a:rPr>
              <a:t>Как гневаются ваши дети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399288" y="463296"/>
            <a:ext cx="4620768" cy="4791456"/>
          </a:xfrm>
          <a:prstGeom prst="rect">
            <a:avLst/>
          </a:prstGeom>
        </p:spPr>
        <p:txBody>
          <a:bodyPr lIns="0" tIns="0" rIns="0" bIns="0">
            <a:noAutofit/>
          </a:bodyPr>
          <a:p>
            <a:pPr indent="0">
              <a:lnSpc>
                <a:spcPts val="2952"/>
              </a:lnSpc>
              <a:spcAft>
                <a:spcPts val="1050"/>
              </a:spcAft>
            </a:pPr>
            <a:r>
              <a:rPr lang="ru" sz="2500">
                <a:latin typeface="Corbel"/>
              </a:rPr>
              <a:t>Проявляют агрессию физически словесно;</a:t>
            </a:r>
          </a:p>
          <a:p>
            <a:pPr indent="0">
              <a:spcAft>
                <a:spcPts val="2310"/>
              </a:spcAft>
            </a:pPr>
            <a:r>
              <a:rPr lang="ru" sz="2500">
                <a:latin typeface="Corbel"/>
              </a:rPr>
              <a:t>плачут;</a:t>
            </a:r>
          </a:p>
          <a:p>
            <a:pPr indent="0">
              <a:spcAft>
                <a:spcPts val="2310"/>
              </a:spcAft>
            </a:pPr>
            <a:r>
              <a:rPr lang="ru" sz="2500">
                <a:latin typeface="Corbel"/>
              </a:rPr>
              <a:t>капризничают;</a:t>
            </a:r>
          </a:p>
          <a:p>
            <a:pPr indent="0">
              <a:lnSpc>
                <a:spcPts val="2928"/>
              </a:lnSpc>
              <a:spcAft>
                <a:spcPts val="1050"/>
              </a:spcAft>
            </a:pPr>
            <a:r>
              <a:rPr lang="ru" sz="2500">
                <a:latin typeface="Corbel"/>
              </a:rPr>
              <a:t>проявляют нежелательные привычки: грызут ногти, сосут палец;</a:t>
            </a:r>
          </a:p>
          <a:p>
            <a:pPr indent="0">
              <a:lnSpc>
                <a:spcPts val="2952"/>
              </a:lnSpc>
              <a:spcAft>
                <a:spcPts val="1050"/>
              </a:spcAft>
            </a:pPr>
            <a:r>
              <a:rPr lang="ru" sz="2500">
                <a:latin typeface="Corbel"/>
              </a:rPr>
              <a:t>проявляют регресс в навыках: энурез, звукоподражание;</a:t>
            </a:r>
          </a:p>
          <a:p>
            <a:pPr indent="0"/>
            <a:r>
              <a:rPr lang="ru" sz="2500">
                <a:latin typeface="Corbel"/>
              </a:rPr>
              <a:t>впадают в депрессию.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984504" y="347472"/>
            <a:ext cx="6440424" cy="2663952"/>
          </a:xfrm>
          <a:prstGeom prst="rect">
            <a:avLst/>
          </a:prstGeom>
        </p:spPr>
        <p:txBody>
          <a:bodyPr lIns="0" tIns="0" rIns="0" bIns="0">
            <a:noAutofit/>
          </a:bodyPr>
          <a:p>
            <a:pPr indent="0">
              <a:lnSpc>
                <a:spcPts val="7104"/>
              </a:lnSpc>
            </a:pPr>
            <a:r>
              <a:rPr lang="ru" sz="6700">
                <a:latin typeface="Corbel"/>
              </a:rPr>
              <a:t>Проявляйте гнев как взрослый, а не как ребенок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975360" y="399288"/>
            <a:ext cx="7723632" cy="1307592"/>
          </a:xfrm>
          <a:prstGeom prst="rect">
            <a:avLst/>
          </a:prstGeom>
        </p:spPr>
        <p:txBody>
          <a:bodyPr lIns="0" tIns="0" rIns="0" bIns="0">
            <a:noAutofit/>
          </a:bodyPr>
          <a:p>
            <a:pPr indent="0">
              <a:lnSpc>
                <a:spcPts val="5232"/>
              </a:lnSpc>
            </a:pPr>
            <a:r>
              <a:rPr lang="ru" b="1" sz="5100">
                <a:latin typeface="Corbel"/>
              </a:rPr>
              <a:t>Неправильные реакции взрослого на гнев ребенка</a:t>
            </a:r>
          </a:p>
        </p:txBody>
      </p:sp>
      <p:sp>
        <p:nvSpPr>
          <p:cNvPr id="3" name=""/>
          <p:cNvSpPr/>
          <p:nvPr/>
        </p:nvSpPr>
        <p:spPr>
          <a:xfrm>
            <a:off x="950976" y="3566160"/>
            <a:ext cx="2051304" cy="2200656"/>
          </a:xfrm>
          <a:prstGeom prst="rect">
            <a:avLst/>
          </a:prstGeom>
        </p:spPr>
        <p:txBody>
          <a:bodyPr lIns="0" tIns="0" rIns="0" bIns="0">
            <a:noAutofit/>
          </a:bodyPr>
          <a:p>
            <a:pPr indent="0">
              <a:lnSpc>
                <a:spcPts val="2928"/>
              </a:lnSpc>
            </a:pPr>
            <a:r>
              <a:rPr lang="ru" sz="2500">
                <a:latin typeface="Corbel"/>
              </a:rPr>
              <a:t>Кричать на ребенка в ответ</a:t>
            </a:r>
          </a:p>
          <a:p>
            <a:pPr indent="0">
              <a:lnSpc>
                <a:spcPts val="2928"/>
              </a:lnSpc>
            </a:pPr>
            <a:r>
              <a:rPr lang="ru" sz="2500">
                <a:latin typeface="Corbel"/>
              </a:rPr>
              <a:t>или проявлять</a:t>
            </a:r>
          </a:p>
          <a:p>
            <a:pPr indent="0">
              <a:lnSpc>
                <a:spcPts val="2928"/>
              </a:lnSpc>
            </a:pPr>
            <a:r>
              <a:rPr lang="ru" sz="2500">
                <a:latin typeface="Corbel"/>
              </a:rPr>
              <a:t>ответную</a:t>
            </a:r>
          </a:p>
          <a:p>
            <a:pPr indent="0">
              <a:lnSpc>
                <a:spcPts val="2928"/>
              </a:lnSpc>
            </a:pPr>
            <a:r>
              <a:rPr lang="ru" sz="2500">
                <a:latin typeface="Corbel"/>
              </a:rPr>
              <a:t>агрессию</a:t>
            </a:r>
          </a:p>
        </p:txBody>
      </p:sp>
      <p:sp>
        <p:nvSpPr>
          <p:cNvPr id="4" name=""/>
          <p:cNvSpPr/>
          <p:nvPr/>
        </p:nvSpPr>
        <p:spPr>
          <a:xfrm>
            <a:off x="3706368" y="3566160"/>
            <a:ext cx="1743456" cy="2203704"/>
          </a:xfrm>
          <a:prstGeom prst="rect">
            <a:avLst/>
          </a:prstGeom>
        </p:spPr>
        <p:txBody>
          <a:bodyPr lIns="0" tIns="0" rIns="0" bIns="0">
            <a:noAutofit/>
          </a:bodyPr>
          <a:p>
            <a:pPr indent="0">
              <a:lnSpc>
                <a:spcPts val="2904"/>
              </a:lnSpc>
            </a:pPr>
            <a:r>
              <a:rPr lang="ru" sz="2500">
                <a:latin typeface="Corbel"/>
              </a:rPr>
              <a:t>Отчитывать</a:t>
            </a:r>
          </a:p>
          <a:p>
            <a:pPr indent="0">
              <a:lnSpc>
                <a:spcPts val="2904"/>
              </a:lnSpc>
            </a:pPr>
            <a:r>
              <a:rPr lang="ru" sz="2500">
                <a:latin typeface="Corbel"/>
              </a:rPr>
              <a:t>ребенка</a:t>
            </a:r>
          </a:p>
          <a:p>
            <a:pPr indent="0">
              <a:lnSpc>
                <a:spcPts val="2904"/>
              </a:lnSpc>
            </a:pPr>
            <a:r>
              <a:rPr lang="ru" sz="2500">
                <a:latin typeface="Corbel"/>
              </a:rPr>
              <a:t>за плохое</a:t>
            </a:r>
          </a:p>
          <a:p>
            <a:pPr indent="0">
              <a:lnSpc>
                <a:spcPts val="2904"/>
              </a:lnSpc>
            </a:pPr>
            <a:r>
              <a:rPr lang="ru" sz="2500">
                <a:latin typeface="Corbel"/>
              </a:rPr>
              <a:t>поведение,</a:t>
            </a:r>
          </a:p>
          <a:p>
            <a:pPr indent="0">
              <a:lnSpc>
                <a:spcPts val="2904"/>
              </a:lnSpc>
            </a:pPr>
            <a:r>
              <a:rPr lang="ru" sz="2500">
                <a:latin typeface="Corbel"/>
              </a:rPr>
              <a:t>обзывать,</a:t>
            </a:r>
          </a:p>
          <a:p>
            <a:pPr indent="0">
              <a:lnSpc>
                <a:spcPts val="2904"/>
              </a:lnSpc>
            </a:pPr>
            <a:r>
              <a:rPr lang="ru" sz="2500">
                <a:latin typeface="Corbel"/>
              </a:rPr>
              <a:t>унижать</a:t>
            </a:r>
          </a:p>
        </p:txBody>
      </p:sp>
      <p:sp>
        <p:nvSpPr>
          <p:cNvPr id="5" name=""/>
          <p:cNvSpPr/>
          <p:nvPr/>
        </p:nvSpPr>
        <p:spPr>
          <a:xfrm>
            <a:off x="6461760" y="3569208"/>
            <a:ext cx="1886712" cy="2200656"/>
          </a:xfrm>
          <a:prstGeom prst="rect">
            <a:avLst/>
          </a:prstGeom>
        </p:spPr>
        <p:txBody>
          <a:bodyPr lIns="0" tIns="0" rIns="0" bIns="0">
            <a:noAutofit/>
          </a:bodyPr>
          <a:p>
            <a:pPr indent="0">
              <a:lnSpc>
                <a:spcPts val="2904"/>
              </a:lnSpc>
            </a:pPr>
            <a:r>
              <a:rPr lang="ru" sz="2500">
                <a:latin typeface="Corbel"/>
              </a:rPr>
              <a:t>Указывать ребенку на примеры хорошего поведения других детей</a:t>
            </a:r>
          </a:p>
        </p:txBody>
      </p:sp>
      <p:sp>
        <p:nvSpPr>
          <p:cNvPr id="6" name=""/>
          <p:cNvSpPr/>
          <p:nvPr/>
        </p:nvSpPr>
        <p:spPr>
          <a:xfrm>
            <a:off x="9238488" y="3569208"/>
            <a:ext cx="2176272" cy="2197608"/>
          </a:xfrm>
          <a:prstGeom prst="rect">
            <a:avLst/>
          </a:prstGeom>
        </p:spPr>
        <p:txBody>
          <a:bodyPr lIns="0" tIns="0" rIns="0" bIns="0">
            <a:noAutofit/>
          </a:bodyPr>
          <a:p>
            <a:pPr indent="0">
              <a:lnSpc>
                <a:spcPts val="2904"/>
              </a:lnSpc>
            </a:pPr>
            <a:r>
              <a:rPr lang="ru" sz="2500">
                <a:solidFill>
                  <a:srgbClr val="F7941E"/>
                </a:solidFill>
                <a:latin typeface="Corbel"/>
              </a:rPr>
              <a:t>Гнев взрослого в ответ на гнев ребенка провоцирует новые всплески агрессии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981456" y="335280"/>
            <a:ext cx="9765792" cy="2566416"/>
          </a:xfrm>
          <a:prstGeom prst="rect">
            <a:avLst/>
          </a:prstGeom>
        </p:spPr>
        <p:txBody>
          <a:bodyPr lIns="0" tIns="0" rIns="0" bIns="0">
            <a:noAutofit/>
          </a:bodyPr>
          <a:p>
            <a:pPr indent="0">
              <a:lnSpc>
                <a:spcPts val="7104"/>
              </a:lnSpc>
            </a:pPr>
            <a:r>
              <a:rPr lang="ru" sz="6700">
                <a:latin typeface="Corbel"/>
              </a:rPr>
              <a:t>Запомните: основная причина детского гнева — недостаток любви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975360" y="399288"/>
            <a:ext cx="7723632" cy="1307592"/>
          </a:xfrm>
          <a:prstGeom prst="rect">
            <a:avLst/>
          </a:prstGeom>
        </p:spPr>
        <p:txBody>
          <a:bodyPr lIns="0" tIns="0" rIns="0" bIns="0">
            <a:noAutofit/>
          </a:bodyPr>
          <a:p>
            <a:pPr indent="0">
              <a:lnSpc>
                <a:spcPts val="5256"/>
              </a:lnSpc>
            </a:pPr>
            <a:r>
              <a:rPr lang="ru" b="1" sz="5100">
                <a:latin typeface="Corbel"/>
              </a:rPr>
              <a:t>Правильные реакции взрослого на гнев ребенка</a:t>
            </a:r>
          </a:p>
        </p:txBody>
      </p:sp>
      <p:sp>
        <p:nvSpPr>
          <p:cNvPr id="3" name=""/>
          <p:cNvSpPr/>
          <p:nvPr/>
        </p:nvSpPr>
        <p:spPr>
          <a:xfrm>
            <a:off x="947928" y="4684776"/>
            <a:ext cx="2316480" cy="1002792"/>
          </a:xfrm>
          <a:prstGeom prst="rect">
            <a:avLst/>
          </a:prstGeom>
        </p:spPr>
        <p:txBody>
          <a:bodyPr lIns="0" tIns="0" rIns="0" bIns="0">
            <a:noAutofit/>
          </a:bodyPr>
          <a:p>
            <a:pPr indent="0">
              <a:lnSpc>
                <a:spcPts val="2904"/>
              </a:lnSpc>
            </a:pPr>
            <a:r>
              <a:rPr lang="ru" sz="2500">
                <a:latin typeface="Corbel"/>
              </a:rPr>
              <a:t>Поддерживайте</a:t>
            </a:r>
          </a:p>
          <a:p>
            <a:pPr indent="0">
              <a:lnSpc>
                <a:spcPts val="2904"/>
              </a:lnSpc>
            </a:pPr>
            <a:r>
              <a:rPr lang="ru" sz="2500">
                <a:latin typeface="Corbel"/>
              </a:rPr>
              <a:t>зрительный</a:t>
            </a:r>
          </a:p>
          <a:p>
            <a:pPr indent="0">
              <a:lnSpc>
                <a:spcPts val="2904"/>
              </a:lnSpc>
            </a:pPr>
            <a:r>
              <a:rPr lang="ru" sz="2500">
                <a:latin typeface="Corbel"/>
              </a:rPr>
              <a:t>контакт</a:t>
            </a:r>
          </a:p>
        </p:txBody>
      </p:sp>
      <p:sp>
        <p:nvSpPr>
          <p:cNvPr id="4" name=""/>
          <p:cNvSpPr/>
          <p:nvPr/>
        </p:nvSpPr>
        <p:spPr>
          <a:xfrm>
            <a:off x="3703320" y="4684776"/>
            <a:ext cx="1706880" cy="1002792"/>
          </a:xfrm>
          <a:prstGeom prst="rect">
            <a:avLst/>
          </a:prstGeom>
        </p:spPr>
        <p:txBody>
          <a:bodyPr lIns="0" tIns="0" rIns="0" bIns="0">
            <a:noAutofit/>
          </a:bodyPr>
          <a:p>
            <a:pPr indent="0">
              <a:lnSpc>
                <a:spcPts val="2904"/>
              </a:lnSpc>
            </a:pPr>
            <a:r>
              <a:rPr lang="ru" sz="2500">
                <a:latin typeface="Corbel"/>
              </a:rPr>
              <a:t>Установите</a:t>
            </a:r>
          </a:p>
          <a:p>
            <a:pPr indent="0">
              <a:lnSpc>
                <a:spcPts val="2904"/>
              </a:lnSpc>
            </a:pPr>
            <a:r>
              <a:rPr lang="ru" sz="2500">
                <a:latin typeface="Corbel"/>
              </a:rPr>
              <a:t>физический</a:t>
            </a:r>
          </a:p>
          <a:p>
            <a:pPr indent="0">
              <a:lnSpc>
                <a:spcPts val="2904"/>
              </a:lnSpc>
            </a:pPr>
            <a:r>
              <a:rPr lang="ru" sz="2500">
                <a:latin typeface="Corbel"/>
              </a:rPr>
              <a:t>контакт</a:t>
            </a:r>
          </a:p>
        </p:txBody>
      </p:sp>
      <p:sp>
        <p:nvSpPr>
          <p:cNvPr id="5" name=""/>
          <p:cNvSpPr/>
          <p:nvPr/>
        </p:nvSpPr>
        <p:spPr>
          <a:xfrm>
            <a:off x="6477000" y="4684776"/>
            <a:ext cx="2078736" cy="1002792"/>
          </a:xfrm>
          <a:prstGeom prst="rect">
            <a:avLst/>
          </a:prstGeom>
        </p:spPr>
        <p:txBody>
          <a:bodyPr lIns="0" tIns="0" rIns="0" bIns="0">
            <a:noAutofit/>
          </a:bodyPr>
          <a:p>
            <a:pPr indent="0">
              <a:spcAft>
                <a:spcPts val="630"/>
              </a:spcAft>
            </a:pPr>
            <a:r>
              <a:rPr lang="ru" sz="2500">
                <a:latin typeface="Corbel"/>
              </a:rPr>
              <a:t>Проявляйте</a:t>
            </a:r>
          </a:p>
          <a:p>
            <a:pPr indent="0">
              <a:spcAft>
                <a:spcPts val="1050"/>
              </a:spcAft>
            </a:pPr>
            <a:r>
              <a:rPr lang="ru" sz="2500">
                <a:latin typeface="Corbel"/>
              </a:rPr>
              <a:t>безраздельное</a:t>
            </a:r>
          </a:p>
          <a:p>
            <a:pPr indent="0"/>
            <a:r>
              <a:rPr lang="ru" sz="2500">
                <a:latin typeface="Corbel"/>
              </a:rPr>
              <a:t>внимание</a:t>
            </a:r>
          </a:p>
        </p:txBody>
      </p:sp>
      <p:sp>
        <p:nvSpPr>
          <p:cNvPr id="6" name=""/>
          <p:cNvSpPr/>
          <p:nvPr/>
        </p:nvSpPr>
        <p:spPr>
          <a:xfrm>
            <a:off x="9235440" y="4681728"/>
            <a:ext cx="2255520" cy="1085088"/>
          </a:xfrm>
          <a:prstGeom prst="rect">
            <a:avLst/>
          </a:prstGeom>
        </p:spPr>
        <p:txBody>
          <a:bodyPr lIns="0" tIns="0" rIns="0" bIns="0">
            <a:noAutofit/>
          </a:bodyPr>
          <a:p>
            <a:pPr algn="just" marR="520700" indent="0">
              <a:lnSpc>
                <a:spcPts val="2904"/>
              </a:lnSpc>
            </a:pPr>
            <a:r>
              <a:rPr lang="ru" sz="2500">
                <a:solidFill>
                  <a:srgbClr val="F7941E"/>
                </a:solidFill>
                <a:latin typeface="Corbel"/>
              </a:rPr>
              <a:t>Попробуйте объединить все три реакции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966216" y="329184"/>
            <a:ext cx="10094976" cy="3587496"/>
          </a:xfrm>
          <a:prstGeom prst="rect">
            <a:avLst/>
          </a:prstGeom>
        </p:spPr>
        <p:txBody>
          <a:bodyPr lIns="0" tIns="0" rIns="0" bIns="0">
            <a:noAutofit/>
          </a:bodyPr>
          <a:p>
            <a:pPr indent="0">
              <a:lnSpc>
                <a:spcPts val="7128"/>
              </a:lnSpc>
            </a:pPr>
            <a:r>
              <a:rPr lang="ru" sz="6700">
                <a:latin typeface="Corbel"/>
              </a:rPr>
              <a:t>Работа с гневом ребенка — это в первую очередь работа родителя над своими реакциями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theme/theme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