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818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7417" autoAdjust="0"/>
  </p:normalViewPr>
  <p:slideViewPr>
    <p:cSldViewPr>
      <p:cViewPr varScale="1">
        <p:scale>
          <a:sx n="63" d="100"/>
          <a:sy n="63" d="100"/>
        </p:scale>
        <p:origin x="-15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AF3D-FFEF-4860-A8D3-B56A488A319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8B50-B90A-4B0F-ADD9-984743DF88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AF3D-FFEF-4860-A8D3-B56A488A319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8B50-B90A-4B0F-ADD9-984743DF8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AF3D-FFEF-4860-A8D3-B56A488A319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8B50-B90A-4B0F-ADD9-984743DF8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AF3D-FFEF-4860-A8D3-B56A488A319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8B50-B90A-4B0F-ADD9-984743DF8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AF3D-FFEF-4860-A8D3-B56A488A319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8D08B50-B90A-4B0F-ADD9-984743DF8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AF3D-FFEF-4860-A8D3-B56A488A319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8B50-B90A-4B0F-ADD9-984743DF8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AF3D-FFEF-4860-A8D3-B56A488A319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8B50-B90A-4B0F-ADD9-984743DF8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AF3D-FFEF-4860-A8D3-B56A488A319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8B50-B90A-4B0F-ADD9-984743DF8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AF3D-FFEF-4860-A8D3-B56A488A319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8B50-B90A-4B0F-ADD9-984743DF8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AF3D-FFEF-4860-A8D3-B56A488A319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8B50-B90A-4B0F-ADD9-984743DF8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2AF3D-FFEF-4860-A8D3-B56A488A319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8B50-B90A-4B0F-ADD9-984743DF8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12AF3D-FFEF-4860-A8D3-B56A488A319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8D08B50-B90A-4B0F-ADD9-984743DF8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eggo.ru/_ph/32/2/9877331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4403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357298"/>
            <a:ext cx="8229600" cy="1714512"/>
          </a:xfrm>
        </p:spPr>
        <p:txBody>
          <a:bodyPr>
            <a:noAutofit/>
          </a:bodyPr>
          <a:lstStyle/>
          <a:p>
            <a:pPr lvl="0" indent="228600" fontAlgn="base">
              <a:spcAft>
                <a:spcPct val="0"/>
              </a:spcAft>
            </a:pPr>
            <a:r>
              <a:rPr lang="ru-RU" sz="9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8800" dirty="0" smtClean="0">
                <a:solidFill>
                  <a:srgbClr val="002060"/>
                </a:solidFill>
                <a:latin typeface="+mn-lt"/>
              </a:rPr>
              <a:t>Л е т о</a:t>
            </a:r>
            <a:endParaRPr lang="ru-RU" sz="9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0"/>
            <a:ext cx="6400800" cy="10001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МДОУ №202 «Золушка»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г</a:t>
            </a:r>
            <a:r>
              <a:rPr lang="ru-RU" sz="2400" b="1" dirty="0" smtClean="0">
                <a:solidFill>
                  <a:srgbClr val="0070C0"/>
                </a:solidFill>
              </a:rPr>
              <a:t>.Буденновск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643579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Автор-составитель</a:t>
            </a:r>
            <a:r>
              <a:rPr lang="ru-RU" sz="2400" b="1" dirty="0" smtClean="0">
                <a:solidFill>
                  <a:srgbClr val="002060"/>
                </a:solidFill>
              </a:rPr>
              <a:t>: </a:t>
            </a:r>
            <a:r>
              <a:rPr lang="ru-RU" sz="2400" b="1" dirty="0" smtClean="0">
                <a:solidFill>
                  <a:srgbClr val="002060"/>
                </a:solidFill>
              </a:rPr>
              <a:t>воспитатель: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Левашова О.В.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285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818"/>
                </a:solidFill>
              </a:rPr>
              <a:t>- По устным календарям, июль – макушка лета, май ему – дедушка, июнь – батюшка. Не беда, что дни начали понемногу убывать, лето ещё угостит нас и щедрым солнцем, и лесными дарами. В полях отцветают хлеба, но ещё цветёт гречиха и подсолнечник, на лугах идёт сенокос</a:t>
            </a:r>
          </a:p>
        </p:txBody>
      </p:sp>
      <p:pic>
        <p:nvPicPr>
          <p:cNvPr id="23554" name="Picture 2" descr="http://img01.chitalnya.ru/upload/661/77705513685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3939" y="3643314"/>
            <a:ext cx="4095777" cy="307183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23556" name="Picture 4" descr="http://img1.liveinternet.ru/images/attach/c/2/70/892/70892354_Senok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3116"/>
            <a:ext cx="4357718" cy="28575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7157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0818"/>
                </a:solidFill>
              </a:rPr>
              <a:t>- Июль ещё называют сладкоежкой. В лесу и в саду поспевают ягоды и грибы. В садах и огородах много работы: прополка, окучивание, полив.</a:t>
            </a:r>
            <a:br>
              <a:rPr lang="ru-RU" sz="2000" dirty="0" smtClean="0">
                <a:solidFill>
                  <a:srgbClr val="000818"/>
                </a:solidFill>
              </a:rPr>
            </a:br>
            <a:endParaRPr lang="ru-RU" sz="2000" dirty="0">
              <a:solidFill>
                <a:srgbClr val="000818"/>
              </a:solidFill>
            </a:endParaRPr>
          </a:p>
        </p:txBody>
      </p:sp>
      <p:pic>
        <p:nvPicPr>
          <p:cNvPr id="24578" name="Picture 2" descr="http://s16.radikal.ru/i191/1202/c1/1b531babdb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428736"/>
            <a:ext cx="3238522" cy="2428892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</p:pic>
      <p:pic>
        <p:nvPicPr>
          <p:cNvPr id="24580" name="Picture 4" descr="http://www.ilook.by/content/images/4ern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4282" y="1428736"/>
            <a:ext cx="3238523" cy="2428892"/>
          </a:xfrm>
          <a:prstGeom prst="rect">
            <a:avLst/>
          </a:prstGeom>
          <a:solidFill>
            <a:srgbClr val="CC6600"/>
          </a:solidFill>
          <a:ln>
            <a:solidFill>
              <a:srgbClr val="CC6600"/>
            </a:solidFill>
          </a:ln>
        </p:spPr>
      </p:pic>
      <p:pic>
        <p:nvPicPr>
          <p:cNvPr id="24582" name="Picture 6" descr="http://health-h.ru/images/w1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071942"/>
            <a:ext cx="3333806" cy="2500354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0.liveinternet.ru/images/attach/c/1/62/494/62494873_RRSRRSRR_RRyoRSRS_RRyoSRRRRRRy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428"/>
            <a:ext cx="9144000" cy="75724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Третий месяц лета: АВГУСТ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1357298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 зимний стол август ставит разносол;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в августе до обеда – лето, а после обеда – осень;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500042"/>
            <a:ext cx="464347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Собираем в августе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818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Урожай плодов.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818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Много людям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радости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818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 всех трудов.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818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Солнце над просторными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818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Нивами стоит.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000818"/>
                </a:solidFill>
                <a:latin typeface="Arial" pitchFamily="34" charset="0"/>
                <a:cs typeface="Arial" pitchFamily="34" charset="0"/>
              </a:rPr>
              <a:t>И подсолнух зернами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818"/>
                </a:solidFill>
                <a:effectLst/>
                <a:latin typeface="Arial" pitchFamily="34" charset="0"/>
                <a:cs typeface="Arial" pitchFamily="34" charset="0"/>
              </a:rPr>
              <a:t>Черными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818"/>
                </a:solidFill>
                <a:effectLst/>
                <a:latin typeface="Arial" pitchFamily="34" charset="0"/>
                <a:cs typeface="Arial" pitchFamily="34" charset="0"/>
              </a:rPr>
              <a:t> набит.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aseline="0" dirty="0" smtClean="0">
                <a:solidFill>
                  <a:srgbClr val="000818"/>
                </a:solidFill>
                <a:latin typeface="Arial" pitchFamily="34" charset="0"/>
                <a:cs typeface="Arial" pitchFamily="34" charset="0"/>
              </a:rPr>
              <a:t>С.</a:t>
            </a:r>
            <a:r>
              <a:rPr lang="ru-RU" sz="2000" dirty="0" smtClean="0">
                <a:solidFill>
                  <a:srgbClr val="000818"/>
                </a:solidFill>
                <a:latin typeface="Arial" pitchFamily="34" charset="0"/>
                <a:cs typeface="Arial" pitchFamily="34" charset="0"/>
              </a:rPr>
              <a:t> Маршак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818"/>
              </a:solidFill>
              <a:effectLst/>
              <a:latin typeface="Arial" pitchFamily="34" charset="0"/>
            </a:endParaRPr>
          </a:p>
        </p:txBody>
      </p:sp>
      <p:pic>
        <p:nvPicPr>
          <p:cNvPr id="26627" name="Picture 3" descr="http://gorod.tomsk.ru/uploads/47343/1307695236/summer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786058"/>
            <a:ext cx="5070822" cy="378621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229710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0818"/>
                </a:solidFill>
              </a:rPr>
              <a:t>- Август – малиновое лето, его венец и закат, пора лёта семян и паутин, преддверие и предвестник золотой осени. Август вплетает берёзам в листву первые золотые пряди, раскидывает по полянам белёсые облака утренних и вечерних туманов, гонит по перелескам серебристые нити паутины, проливает первые, уже по-осеннему затяжные дожди. Но август зато и щедро распахивает свои кладовые, приглашая в лес за грибами и ягодами. </a:t>
            </a:r>
            <a:endParaRPr lang="ru-RU" sz="2000" dirty="0">
              <a:solidFill>
                <a:srgbClr val="000818"/>
              </a:solidFill>
            </a:endParaRPr>
          </a:p>
        </p:txBody>
      </p:sp>
      <p:pic>
        <p:nvPicPr>
          <p:cNvPr id="27650" name="Picture 2" descr="http://img1.liveinternet.ru/images/attach/c/3/76/443/76443927_WindowsLiveWriter_e1b0cdea3b36_AF66_RRRSR_SRSR__RSRyoSRRR_RRRRRyo_RRSRRRRSR_122_2032ff7771714d3daabcd53eb80a18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71744"/>
            <a:ext cx="3786214" cy="236706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27652" name="Picture 4" descr="http://img1.liveinternet.ru/images/attach/c/6/92/134/92134199_4093084_68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714752"/>
            <a:ext cx="4684991" cy="292895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000818"/>
                </a:solidFill>
              </a:rPr>
              <a:t>Животные начинают готовиться к зиме: белки сушат грибы, бурундуки запасают орешки в зимних кладовках. Медведь усиленно питается и накапливает жир. Готовятся к отлёту и птицы: ласточки, грачи, журавли. Вот и заканчивается лето.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Picture 2" descr="http://static3.wikia.nocookie.net/__cb20100625140913/absurdopedia/images/8/89/%D0%91%D0%B5%D0%BB%D0%BA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357430"/>
            <a:ext cx="3071835" cy="4349501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</p:pic>
      <p:pic>
        <p:nvPicPr>
          <p:cNvPr id="28676" name="Picture 4" descr="http://s4.uploads.ru/t/rUfg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357289" y="1500174"/>
            <a:ext cx="2698379" cy="2022448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</p:pic>
      <p:pic>
        <p:nvPicPr>
          <p:cNvPr id="28680" name="Picture 8" descr="http://www.stihi.ru/pics/2013/05/30/59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714752"/>
            <a:ext cx="4332187" cy="2876573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28736"/>
            <a:ext cx="3966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818"/>
                </a:solidFill>
              </a:rPr>
              <a:t>http://indexmed.net/blog/296.html</a:t>
            </a:r>
            <a:endParaRPr lang="ru-RU" dirty="0">
              <a:solidFill>
                <a:srgbClr val="000818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859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818"/>
                </a:solidFill>
              </a:rPr>
              <a:t>http://saitsovetov.net/publ/sad_i_ogorod/cvety/kolokolchik/12-1-0-120</a:t>
            </a:r>
            <a:endParaRPr lang="ru-RU" dirty="0">
              <a:solidFill>
                <a:srgbClr val="0008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4288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818"/>
                </a:solidFill>
              </a:rPr>
              <a:t>http://xn----7sbb4aabjcug5ahs.xn--p1ai/preview.php?p=47901</a:t>
            </a:r>
            <a:endParaRPr lang="ru-RU" dirty="0">
              <a:solidFill>
                <a:srgbClr val="00081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857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818"/>
                </a:solidFill>
              </a:rPr>
              <a:t>http://www.mota.ru/wallpapers/get/id/11078/resolution/1440x900</a:t>
            </a:r>
            <a:endParaRPr lang="ru-RU" dirty="0">
              <a:solidFill>
                <a:srgbClr val="00081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0718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818"/>
                </a:solidFill>
              </a:rPr>
              <a:t>http://artradio.com.ua/page-cvetok-nezabudka-foto</a:t>
            </a:r>
            <a:endParaRPr lang="ru-RU" dirty="0">
              <a:solidFill>
                <a:srgbClr val="000818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643314"/>
            <a:ext cx="3985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818"/>
                </a:solidFill>
              </a:rPr>
              <a:t>http://nikita08.info/post207186690/</a:t>
            </a:r>
            <a:endParaRPr lang="ru-RU" dirty="0">
              <a:solidFill>
                <a:srgbClr val="000818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0005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818"/>
                </a:solidFill>
              </a:rPr>
              <a:t>http://prukolu.besaba.com/razdeli/prikolnie-kartinki/prikolnie-kartinki-pcheli.html</a:t>
            </a:r>
            <a:endParaRPr lang="ru-RU" dirty="0">
              <a:solidFill>
                <a:srgbClr val="000818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8577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818"/>
                </a:solidFill>
              </a:rPr>
              <a:t>http://foto.meta.ua/96673.image#lvmedia=96673&amp;lvtype=album</a:t>
            </a:r>
            <a:endParaRPr lang="ru-RU" dirty="0">
              <a:solidFill>
                <a:srgbClr val="000818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818"/>
                </a:solidFill>
              </a:rPr>
              <a:t>http://www.keylocker.gorod.tomsk.ru/index-1307696440.php</a:t>
            </a:r>
            <a:endParaRPr lang="ru-RU" dirty="0">
              <a:solidFill>
                <a:srgbClr val="000818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429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818"/>
                </a:solidFill>
              </a:rPr>
              <a:t>http://www.ohotasakha.ru/index.php?r=articles/view&amp;id=952</a:t>
            </a:r>
            <a:endParaRPr lang="ru-RU" dirty="0">
              <a:solidFill>
                <a:srgbClr val="000818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boja-korovka.ucoz.ru/_ph/5/117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19063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464646"/>
                </a:solidFill>
                <a:ea typeface="Times New Roman" pitchFamily="18" charset="0"/>
              </a:rPr>
              <a:t> </a:t>
            </a:r>
            <a:endParaRPr lang="ru-RU" sz="3200" dirty="0">
              <a:solidFill>
                <a:srgbClr val="99FF99"/>
              </a:solidFill>
              <a:ea typeface="Times New Roman" pitchFamily="18" charset="0"/>
            </a:endParaRPr>
          </a:p>
          <a:p>
            <a:pPr lvl="0" indent="1190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Отчего так много света?</a:t>
            </a:r>
            <a:endParaRPr lang="ru-RU" sz="3200" b="1" dirty="0">
              <a:solidFill>
                <a:srgbClr val="C00000"/>
              </a:solidFill>
              <a:ea typeface="Times New Roman" pitchFamily="18" charset="0"/>
            </a:endParaRPr>
          </a:p>
          <a:p>
            <a:pPr lvl="0" indent="1190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Отчего вдруг так тепло?</a:t>
            </a:r>
            <a:endParaRPr lang="ru-RU" sz="3200" b="1" dirty="0">
              <a:solidFill>
                <a:srgbClr val="C00000"/>
              </a:solidFill>
              <a:ea typeface="Times New Roman" pitchFamily="18" charset="0"/>
            </a:endParaRPr>
          </a:p>
          <a:p>
            <a:pPr lvl="0" indent="1190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Оттого, что это лето</a:t>
            </a:r>
            <a:endParaRPr lang="ru-RU" sz="3200" b="1" dirty="0">
              <a:solidFill>
                <a:srgbClr val="C00000"/>
              </a:solidFill>
              <a:ea typeface="Times New Roman" pitchFamily="18" charset="0"/>
            </a:endParaRPr>
          </a:p>
          <a:p>
            <a:pPr lvl="0" indent="1190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На всё лето к нам пришло.</a:t>
            </a:r>
            <a:endParaRPr lang="ru-RU" sz="3200" b="1" dirty="0">
              <a:solidFill>
                <a:srgbClr val="C00000"/>
              </a:solidFill>
              <a:ea typeface="Times New Roman" pitchFamily="18" charset="0"/>
            </a:endParaRPr>
          </a:p>
          <a:p>
            <a:pPr lvl="0" indent="1190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Оттого и каждый день</a:t>
            </a:r>
            <a:endParaRPr lang="ru-RU" sz="3200" b="1" dirty="0">
              <a:solidFill>
                <a:srgbClr val="C00000"/>
              </a:solidFill>
              <a:ea typeface="Times New Roman" pitchFamily="18" charset="0"/>
            </a:endParaRPr>
          </a:p>
          <a:p>
            <a:pPr lvl="0" indent="1190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Всё длиннее, что ни день.</a:t>
            </a:r>
            <a:endParaRPr lang="ru-RU" sz="3200" b="1" dirty="0">
              <a:solidFill>
                <a:srgbClr val="C00000"/>
              </a:solidFill>
              <a:ea typeface="Times New Roman" pitchFamily="18" charset="0"/>
            </a:endParaRPr>
          </a:p>
          <a:p>
            <a:pPr lvl="0" indent="1190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Ну, а ночи,</a:t>
            </a:r>
            <a:endParaRPr lang="ru-RU" sz="3200" b="1" dirty="0">
              <a:solidFill>
                <a:srgbClr val="C00000"/>
              </a:solidFill>
              <a:ea typeface="Times New Roman" pitchFamily="18" charset="0"/>
            </a:endParaRPr>
          </a:p>
          <a:p>
            <a:pPr lvl="0" indent="1190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Ночь от ночи,</a:t>
            </a:r>
            <a:endParaRPr lang="ru-RU" sz="3200" b="1" dirty="0">
              <a:solidFill>
                <a:srgbClr val="C00000"/>
              </a:solidFill>
              <a:ea typeface="Times New Roman" pitchFamily="18" charset="0"/>
            </a:endParaRPr>
          </a:p>
          <a:p>
            <a:pPr lvl="0" indent="1190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Всё короче и </a:t>
            </a:r>
            <a:r>
              <a:rPr lang="ru-RU" sz="32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короче.</a:t>
            </a:r>
          </a:p>
          <a:p>
            <a:pPr lvl="0" indent="1190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                         (И. </a:t>
            </a:r>
            <a:r>
              <a:rPr lang="ru-RU" sz="3200" b="1" dirty="0" err="1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Мазнин</a:t>
            </a:r>
            <a:r>
              <a:rPr lang="ru-RU" sz="32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)</a:t>
            </a:r>
          </a:p>
          <a:p>
            <a:pPr lvl="0" indent="1190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cs typeface="Arial" pitchFamily="34" charset="0"/>
              </a:rPr>
              <a:t>                       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g-fotki.yandex.ru/get/6605/94039626.be/0_905d8_b54aba3c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Первый месяц лета: ИЮНЬ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FFFF"/>
                </a:solidFill>
              </a:rPr>
              <a:t>Пришел июнь.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FFFF"/>
                </a:solidFill>
              </a:rPr>
              <a:t>"Июнь! Июнь! " -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FFFF"/>
                </a:solidFill>
              </a:rPr>
              <a:t>В саду щебечут птицы.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FFFF"/>
                </a:solidFill>
              </a:rPr>
              <a:t>На одуванчик только дунь -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FFFF"/>
                </a:solidFill>
              </a:rPr>
              <a:t>И весь он разлетится.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FFFF"/>
                </a:solidFill>
              </a:rPr>
              <a:t>                         (С. Маршак</a:t>
            </a:r>
            <a:r>
              <a:rPr lang="ru-RU" sz="3600" b="1" dirty="0" smtClean="0">
                <a:solidFill>
                  <a:srgbClr val="C00000"/>
                </a:solidFill>
              </a:rPr>
              <a:t>)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-fotki.yandex.ru/get/6412/137430761.100/0_a5b37_5e56466b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0"/>
            <a:ext cx="9786974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Пословицы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- В июне солнце высоко, а с утра до вечера далеко;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- В июне есть нечего, да жить весело: цветы цветут и соловьи поют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/>
          <a:lstStyle/>
          <a:p>
            <a:r>
              <a:rPr lang="ru-RU" sz="2400" b="0" dirty="0" smtClean="0">
                <a:solidFill>
                  <a:srgbClr val="000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Июнь – это самые длинные дни и самые короткие ночи, это тепло и свет; это месяц рослых трав: пестреют луга, лесные опушки.</a:t>
            </a:r>
            <a:endParaRPr lang="ru-RU" b="0" dirty="0">
              <a:solidFill>
                <a:srgbClr val="0008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643050"/>
            <a:ext cx="9144000" cy="2374448"/>
          </a:xfrm>
        </p:spPr>
        <p:txBody>
          <a:bodyPr/>
          <a:lstStyle/>
          <a:p>
            <a:r>
              <a:rPr lang="ru-RU" dirty="0" smtClean="0">
                <a:solidFill>
                  <a:srgbClr val="000818"/>
                </a:solidFill>
              </a:rPr>
              <a:t>- В начале июня на лужайках и полянках расцветают колокольчики. Колокольчики – очень вежливые цветы, даже от лёгкого дуновения ветерка цветки раскачиваются на стебельках, нежно звенят, как бы приветствую нас. Своим звоном колокольчики прославляют солнце и небо, землю и лес</a:t>
            </a:r>
            <a:endParaRPr lang="ru-RU" dirty="0">
              <a:solidFill>
                <a:srgbClr val="000818"/>
              </a:solidFill>
            </a:endParaRPr>
          </a:p>
        </p:txBody>
      </p:sp>
      <p:pic>
        <p:nvPicPr>
          <p:cNvPr id="16386" name="Picture 2" descr="http://img0.liveinternet.ru/images/attach/b/4/103/22/103022080_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143248"/>
            <a:ext cx="4090117" cy="335756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6388" name="Picture 4" descr="http://stat17.privet.ru/lr/091752ea463824c4b5de2542e6acfed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143248"/>
            <a:ext cx="4357718" cy="335758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178592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818"/>
                </a:solidFill>
              </a:rPr>
              <a:t>- Возле ручейков и </a:t>
            </a:r>
            <a:r>
              <a:rPr lang="ru-RU" sz="2400" dirty="0" err="1" smtClean="0">
                <a:solidFill>
                  <a:srgbClr val="000818"/>
                </a:solidFill>
              </a:rPr>
              <a:t>болотинок</a:t>
            </a:r>
            <a:r>
              <a:rPr lang="ru-RU" sz="2400" dirty="0" smtClean="0">
                <a:solidFill>
                  <a:srgbClr val="000818"/>
                </a:solidFill>
              </a:rPr>
              <a:t>, лесных речек и просто </a:t>
            </a:r>
            <a:r>
              <a:rPr lang="ru-RU" sz="2400" dirty="0" err="1" smtClean="0">
                <a:solidFill>
                  <a:srgbClr val="000818"/>
                </a:solidFill>
              </a:rPr>
              <a:t>сыринок</a:t>
            </a:r>
            <a:r>
              <a:rPr lang="ru-RU" sz="2400" dirty="0" smtClean="0">
                <a:solidFill>
                  <a:srgbClr val="000818"/>
                </a:solidFill>
              </a:rPr>
              <a:t> растёт один из самых маленьких и нежных цветов – незабудка. Говорят: «Незабудка весь мир в себе держит: в самой серединке жёлтые тычинки – солнце, а вокруг </a:t>
            </a:r>
            <a:r>
              <a:rPr lang="ru-RU" sz="2400" dirty="0" err="1" smtClean="0">
                <a:solidFill>
                  <a:srgbClr val="000818"/>
                </a:solidFill>
              </a:rPr>
              <a:t>голубые</a:t>
            </a:r>
            <a:r>
              <a:rPr lang="ru-RU" sz="2400" dirty="0" smtClean="0">
                <a:solidFill>
                  <a:srgbClr val="000818"/>
                </a:solidFill>
              </a:rPr>
              <a:t> лепестки – небо»</a:t>
            </a:r>
            <a:endParaRPr lang="ru-RU" sz="2400" dirty="0">
              <a:solidFill>
                <a:srgbClr val="000818"/>
              </a:solidFill>
            </a:endParaRPr>
          </a:p>
        </p:txBody>
      </p:sp>
      <p:pic>
        <p:nvPicPr>
          <p:cNvPr id="19460" name="Picture 4" descr="http://savepic.ru/25677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4028278" cy="25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9464" name="Picture 8" descr="http://www.happy-school.ru/_pu/125/4158811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014850"/>
            <a:ext cx="4286280" cy="25735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00042"/>
            <a:ext cx="5914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818"/>
                </a:solidFill>
              </a:rPr>
              <a:t>- В высоких травах стрекочут </a:t>
            </a:r>
            <a:r>
              <a:rPr lang="ru-RU" sz="2400" dirty="0" smtClean="0">
                <a:solidFill>
                  <a:srgbClr val="000818"/>
                </a:solidFill>
              </a:rPr>
              <a:t>кузнечики.</a:t>
            </a:r>
            <a:endParaRPr lang="ru-RU" sz="2400" dirty="0">
              <a:solidFill>
                <a:srgbClr val="000818"/>
              </a:solidFill>
            </a:endParaRPr>
          </a:p>
        </p:txBody>
      </p:sp>
      <p:pic>
        <p:nvPicPr>
          <p:cNvPr id="20482" name="Picture 2" descr="http://i010.radikal.ru/1102/f3/77626f0e77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42853"/>
            <a:ext cx="2884418" cy="1857388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0" y="928670"/>
            <a:ext cx="5857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818"/>
                </a:solidFill>
              </a:rPr>
              <a:t>-Над </a:t>
            </a:r>
            <a:r>
              <a:rPr lang="ru-RU" sz="2400" dirty="0">
                <a:solidFill>
                  <a:srgbClr val="000818"/>
                </a:solidFill>
              </a:rPr>
              <a:t>цветущим лугом летают пчёлы и </a:t>
            </a:r>
            <a:r>
              <a:rPr lang="ru-RU" sz="2400" dirty="0" smtClean="0">
                <a:solidFill>
                  <a:srgbClr val="000818"/>
                </a:solidFill>
              </a:rPr>
              <a:t>бабочки.</a:t>
            </a:r>
            <a:endParaRPr lang="ru-RU" sz="2400" dirty="0">
              <a:solidFill>
                <a:srgbClr val="000818"/>
              </a:solidFill>
            </a:endParaRPr>
          </a:p>
        </p:txBody>
      </p:sp>
      <p:pic>
        <p:nvPicPr>
          <p:cNvPr id="20484" name="Picture 4" descr="http://www.vashsad.ua/i/gallery/wallpapers/1024_768/c8aU09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29322" y="2214554"/>
            <a:ext cx="2905145" cy="1928826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20486" name="Picture 6" descr="http://doseng.org/uploads/posts/2008-08/1220170144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357694"/>
            <a:ext cx="3000396" cy="2214579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0" y="1643050"/>
            <a:ext cx="600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818"/>
                </a:solidFill>
              </a:rPr>
              <a:t>В лесу много птиц, которые в июне месяце ожидают появление птенцов,</a:t>
            </a:r>
          </a:p>
        </p:txBody>
      </p:sp>
      <p:pic>
        <p:nvPicPr>
          <p:cNvPr id="20488" name="Picture 8" descr="http://rewalls.com/pic/201202/800x600/reWalls.com-596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571736" y="4357694"/>
            <a:ext cx="3071834" cy="2232438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2428868"/>
            <a:ext cx="59293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81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поэтому в лесу надо вести себя как можно тише, чтобы не спугнуть их с гнёзд.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818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-fotki.yandex.ru/get/12/natalya482.0/0_6edc_7025da6b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Второй месяц лета: ИЮЛЬ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42844" y="1142984"/>
            <a:ext cx="900115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Сенокос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идет в июле                              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Где-то гром ворчит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порой,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 готов покинуть улей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Молодой пчелиный рой.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С. Маршак </a:t>
            </a:r>
          </a:p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4000" dirty="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http://www.vokrugsveta.ru/photo/thumbnails/600/128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286124"/>
            <a:ext cx="4092750" cy="342902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818"/>
                </a:solidFill>
                <a:effectLst/>
                <a:ea typeface="Times New Roman" pitchFamily="18" charset="0"/>
                <a:cs typeface="Arial" pitchFamily="34" charset="0"/>
              </a:rPr>
              <a:t>- Июль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818"/>
                </a:solidFill>
                <a:effectLst/>
                <a:ea typeface="Times New Roman" pitchFamily="18" charset="0"/>
                <a:cs typeface="Arial" pitchFamily="34" charset="0"/>
              </a:rPr>
              <a:t>грозник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818"/>
                </a:solidFill>
                <a:effectLst/>
                <a:ea typeface="Times New Roman" pitchFamily="18" charset="0"/>
                <a:cs typeface="Arial" pitchFamily="34" charset="0"/>
              </a:rPr>
              <a:t> – это середина лета. Свет на убыли, жара на прибыли. То и дело духота разрешается грозами, по ним прозывался июль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818"/>
                </a:solidFill>
                <a:effectLst/>
                <a:ea typeface="Times New Roman" pitchFamily="18" charset="0"/>
                <a:cs typeface="Arial" pitchFamily="34" charset="0"/>
              </a:rPr>
              <a:t>грозником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818"/>
                </a:solidFill>
                <a:effectLst/>
                <a:ea typeface="Times New Roman" pitchFamily="18" charset="0"/>
                <a:cs typeface="Arial" pitchFamily="34" charset="0"/>
              </a:rPr>
              <a:t>. Вдруг ни с того ни с сего вздыбится тёмная туча. Сморгнёт синим веком – заблещет молния, пророкочет, приближаясь, гром.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818"/>
              </a:solidFill>
              <a:effectLst/>
            </a:endParaRPr>
          </a:p>
        </p:txBody>
      </p:sp>
      <p:pic>
        <p:nvPicPr>
          <p:cNvPr id="22533" name="Picture 5" descr="http://stat17.privet.ru/lr/09280a919d471108198f16a0d93a5a1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00240"/>
            <a:ext cx="4429156" cy="332527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8">
      <a:dk1>
        <a:srgbClr val="C1FFA3"/>
      </a:dk1>
      <a:lt1>
        <a:srgbClr val="99FF99"/>
      </a:lt1>
      <a:dk2>
        <a:srgbClr val="ADFF86"/>
      </a:dk2>
      <a:lt2>
        <a:srgbClr val="7AFF3A"/>
      </a:lt2>
      <a:accent1>
        <a:srgbClr val="00B0F0"/>
      </a:accent1>
      <a:accent2>
        <a:srgbClr val="00B050"/>
      </a:accent2>
      <a:accent3>
        <a:srgbClr val="49EB70"/>
      </a:accent3>
      <a:accent4>
        <a:srgbClr val="6585CF"/>
      </a:accent4>
      <a:accent5>
        <a:srgbClr val="6BB1C9"/>
      </a:accent5>
      <a:accent6>
        <a:srgbClr val="99FF66"/>
      </a:accent6>
      <a:hlink>
        <a:srgbClr val="3D8DA9"/>
      </a:hlink>
      <a:folHlink>
        <a:srgbClr val="0000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249</TotalTime>
  <Words>600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 Л е т о</vt:lpstr>
      <vt:lpstr>Слайд 2</vt:lpstr>
      <vt:lpstr>Первый месяц лета: ИЮНЬ</vt:lpstr>
      <vt:lpstr>Пословицы</vt:lpstr>
      <vt:lpstr>- Июнь – это самые длинные дни и самые короткие ночи, это тепло и свет; это месяц рослых трав: пестреют луга, лесные опушки.</vt:lpstr>
      <vt:lpstr>Слайд 6</vt:lpstr>
      <vt:lpstr>Слайд 7</vt:lpstr>
      <vt:lpstr>Второй месяц лета: ИЮЛЬ</vt:lpstr>
      <vt:lpstr>Слайд 9</vt:lpstr>
      <vt:lpstr>Слайд 10</vt:lpstr>
      <vt:lpstr>- Июль ещё называют сладкоежкой. В лесу и в саду поспевают ягоды и грибы. В садах и огородах много работы: прополка, окучивание, полив. </vt:lpstr>
      <vt:lpstr>Третий месяц лета: АВГУСТ</vt:lpstr>
      <vt:lpstr>Слайд 13</vt:lpstr>
      <vt:lpstr>- Август – малиновое лето, его венец и закат, пора лёта семян и паутин, преддверие и предвестник золотой осени. Август вплетает берёзам в листву первые золотые пряди, раскидывает по полянам белёсые облака утренних и вечерних туманов, гонит по перелескам серебристые нити паутины, проливает первые, уже по-осеннему затяжные дожди. Но август зато и щедро распахивает свои кладовые, приглашая в лес за грибами и ягодами. </vt:lpstr>
      <vt:lpstr>Животные начинают готовиться к зиме: белки сушат грибы, бурундуки запасают орешки в зимних кладовках. Медведь усиленно питается и накапливает жир. Готовятся к отлёту и птицы: ласточки, грачи, журавли. Вот и заканчивается лето. 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лето</dc:title>
  <dc:creator>Симона</dc:creator>
  <cp:lastModifiedBy>user</cp:lastModifiedBy>
  <cp:revision>29</cp:revision>
  <dcterms:created xsi:type="dcterms:W3CDTF">2014-06-15T08:34:42Z</dcterms:created>
  <dcterms:modified xsi:type="dcterms:W3CDTF">2022-06-01T10:20:50Z</dcterms:modified>
</cp:coreProperties>
</file>