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  <p:sldId id="258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охожее изображение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-1603147"/>
            <a:ext cx="889248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pPr algn="ctr"/>
            <a:endParaRPr lang="ru-RU" sz="2400" b="1" i="1" dirty="0" smtClean="0">
              <a:solidFill>
                <a:srgbClr val="002060"/>
              </a:solidFill>
            </a:endParaRPr>
          </a:p>
          <a:p>
            <a:pPr algn="ctr"/>
            <a:endParaRPr lang="ru-RU" sz="2400" b="1" i="1" dirty="0">
              <a:solidFill>
                <a:srgbClr val="002060"/>
              </a:solidFill>
            </a:endParaRPr>
          </a:p>
          <a:p>
            <a:pPr algn="ctr"/>
            <a:endParaRPr lang="ru-RU" sz="2400" b="1" i="1" dirty="0" smtClean="0">
              <a:solidFill>
                <a:srgbClr val="002060"/>
              </a:solidFill>
            </a:endParaRPr>
          </a:p>
          <a:p>
            <a:pPr algn="ctr"/>
            <a:endParaRPr lang="ru-RU" sz="2400" b="1" i="1" dirty="0">
              <a:solidFill>
                <a:srgbClr val="002060"/>
              </a:solidFill>
            </a:endParaRPr>
          </a:p>
          <a:p>
            <a:pPr algn="ctr"/>
            <a:endParaRPr lang="ru-RU" sz="2400" b="1" i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i="1" dirty="0" smtClean="0">
                <a:solidFill>
                  <a:srgbClr val="002060"/>
                </a:solidFill>
              </a:rPr>
              <a:t>Тема: «Зимующие птицы» </a:t>
            </a:r>
          </a:p>
          <a:p>
            <a:pPr algn="ctr"/>
            <a:endParaRPr lang="ru-RU" sz="2400" b="1" dirty="0">
              <a:solidFill>
                <a:srgbClr val="002060"/>
              </a:solidFill>
            </a:endParaRP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Пойдите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вместе с ребенком на прогулку в парк или на улицу, чтобы понаблюдать за птицами,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покажите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ребенку зимующих птиц: снегиря, синицу, голубя, воробья, ворону, галку, сороку, дятла, клеста. При этом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обратите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внимание ребенка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на окраску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птиц, характерные внешние признаки (хвост, клюв, расцветка перьев, величина),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объясните,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что эти птицы не улетают на зиму, а остаются зимовать.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     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Расскажите,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где они живут и чем питаются;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Обратите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внимание ребенка на то, какие птицы часто прилетают во двор. </a:t>
            </a:r>
          </a:p>
          <a:p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      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Проведите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беседу с ребенком о бережном отношении к птицам, о необходимости помощи птицам зимой. Желательно покормить птиц вместе с ребенком. </a:t>
            </a:r>
          </a:p>
          <a:p>
            <a:r>
              <a:rPr lang="ru-RU" dirty="0"/>
              <a:t> </a:t>
            </a:r>
          </a:p>
        </p:txBody>
      </p:sp>
      <p:pic>
        <p:nvPicPr>
          <p:cNvPr id="2052" name="Picture 4" descr="Картинки по запросу картинки зимующих птиц для детей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9" y="5229200"/>
            <a:ext cx="1844150" cy="131641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Картинки по запросу картинки зимующих птиц для детей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5243027"/>
            <a:ext cx="1512168" cy="14664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Похожее изображение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5229199"/>
            <a:ext cx="1686920" cy="14802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Картинки по запросу картинки зимующих птиц для детей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5215555"/>
            <a:ext cx="1372022" cy="15533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90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охожее изображение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1305342"/>
            <a:ext cx="88569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/>
          </a:p>
          <a:p>
            <a:endParaRPr lang="ru-RU" i="1" dirty="0"/>
          </a:p>
          <a:p>
            <a:pPr algn="ctr"/>
            <a:r>
              <a:rPr lang="ru-RU" sz="2000" b="1" i="1" dirty="0" smtClean="0">
                <a:solidFill>
                  <a:srgbClr val="002060"/>
                </a:solidFill>
              </a:rPr>
              <a:t>Предметный </a:t>
            </a:r>
            <a:r>
              <a:rPr lang="ru-RU" sz="2000" b="1" i="1" dirty="0">
                <a:solidFill>
                  <a:srgbClr val="002060"/>
                </a:solidFill>
              </a:rPr>
              <a:t>словарь</a:t>
            </a:r>
            <a:r>
              <a:rPr lang="ru-RU" sz="2000" b="1" i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endParaRPr lang="ru-RU" sz="2000" b="1" i="1" dirty="0">
              <a:solidFill>
                <a:srgbClr val="002060"/>
              </a:solidFill>
            </a:endParaRPr>
          </a:p>
          <a:p>
            <a:r>
              <a:rPr lang="ru-RU" b="1" u="sng" dirty="0">
                <a:solidFill>
                  <a:schemeClr val="accent3">
                    <a:lumMod val="50000"/>
                  </a:schemeClr>
                </a:solidFill>
              </a:rPr>
              <a:t>Существительные:</a:t>
            </a:r>
            <a:r>
              <a:rPr lang="ru-RU" dirty="0"/>
              <a:t> 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голубь, сорока, ворона, воробей, синица, снегирь, сова, дятел, поползень, сойка, куропатка, свиристель, овсянка, рябчик, тетерев, глухарь, кормушка, клюв, лапки, когти, гребень, бородка,  крылья, перья, пух, санитар. </a:t>
            </a:r>
          </a:p>
          <a:p>
            <a:r>
              <a:rPr lang="ru-RU" b="1" u="sng" dirty="0">
                <a:solidFill>
                  <a:schemeClr val="accent3">
                    <a:lumMod val="50000"/>
                  </a:schemeClr>
                </a:solidFill>
              </a:rPr>
              <a:t>Глаголы:</a:t>
            </a:r>
            <a:r>
              <a:rPr lang="ru-RU" dirty="0"/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летать, искать, кормиться, клевать, махать, прыгать, ворковать, каркать, чирикать, нахохлиться. </a:t>
            </a:r>
          </a:p>
          <a:p>
            <a:r>
              <a:rPr lang="ru-RU" b="1" u="sng" dirty="0">
                <a:solidFill>
                  <a:schemeClr val="accent3">
                    <a:lumMod val="50000"/>
                  </a:schemeClr>
                </a:solidFill>
              </a:rPr>
              <a:t>Прилагательные:</a:t>
            </a:r>
            <a:r>
              <a:rPr lang="ru-RU" dirty="0"/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зимующие, нежный (пух), грубые (перья), красногрудый (снегирь), перелетные (птицы). </a:t>
            </a:r>
          </a:p>
          <a:p>
            <a:r>
              <a:rPr lang="ru-RU" b="1" u="sng" dirty="0">
                <a:solidFill>
                  <a:schemeClr val="accent3">
                    <a:lumMod val="50000"/>
                  </a:schemeClr>
                </a:solidFill>
              </a:rPr>
              <a:t>Наречия: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высоко – низко, далеко – близко,  громко – тихо.</a:t>
            </a:r>
          </a:p>
        </p:txBody>
      </p:sp>
      <p:pic>
        <p:nvPicPr>
          <p:cNvPr id="1026" name="Picture 2" descr="Картинки по запросу картинки зимующих птиц для детей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533927"/>
            <a:ext cx="2808312" cy="232009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Картинки по запросу картинки зимующих птиц для детей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693" y="4998661"/>
            <a:ext cx="2495550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90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охожее изображение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850" y="0"/>
            <a:ext cx="91868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44167" y="-2129076"/>
            <a:ext cx="8856984" cy="929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endParaRPr lang="ru-RU" b="1" i="1" dirty="0" smtClean="0"/>
          </a:p>
          <a:p>
            <a:endParaRPr lang="ru-RU" i="1" dirty="0"/>
          </a:p>
          <a:p>
            <a:endParaRPr lang="ru-RU" i="1" dirty="0" smtClean="0"/>
          </a:p>
          <a:p>
            <a:endParaRPr lang="ru-RU" i="1" dirty="0"/>
          </a:p>
          <a:p>
            <a:pPr algn="ctr"/>
            <a:endParaRPr lang="ru-RU" sz="2000" b="1" i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000" b="1" i="1" u="sng" dirty="0" smtClean="0">
                <a:solidFill>
                  <a:schemeClr val="accent2">
                    <a:lumMod val="50000"/>
                  </a:schemeClr>
                </a:solidFill>
              </a:rPr>
              <a:t>Дидактические </a:t>
            </a:r>
            <a:r>
              <a:rPr lang="ru-RU" sz="2000" b="1" i="1" u="sng" dirty="0">
                <a:solidFill>
                  <a:schemeClr val="accent2">
                    <a:lumMod val="50000"/>
                  </a:schemeClr>
                </a:solidFill>
              </a:rPr>
              <a:t>игры.</a:t>
            </a:r>
            <a:endParaRPr lang="ru-RU" sz="2000" b="1" u="sng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            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Один </a:t>
            </a:r>
            <a:r>
              <a:rPr lang="ru-RU" b="1" i="1" dirty="0">
                <a:solidFill>
                  <a:schemeClr val="accent6">
                    <a:lumMod val="50000"/>
                  </a:schemeClr>
                </a:solidFill>
              </a:rPr>
              <a:t>– много.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(образование множественного числа существительных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):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              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ворона – вороны, снегирь - ... , галка - ... , воробей - .... </a:t>
            </a:r>
          </a:p>
          <a:p>
            <a:r>
              <a:rPr lang="ru-RU" b="1" i="1" dirty="0" smtClean="0">
                <a:solidFill>
                  <a:srgbClr val="C00000"/>
                </a:solidFill>
              </a:rPr>
              <a:t>                                 Назови </a:t>
            </a:r>
            <a:r>
              <a:rPr lang="ru-RU" b="1" i="1" dirty="0">
                <a:solidFill>
                  <a:srgbClr val="C00000"/>
                </a:solidFill>
              </a:rPr>
              <a:t>ласково</a:t>
            </a:r>
            <a:r>
              <a:rPr lang="ru-RU" b="1" dirty="0">
                <a:solidFill>
                  <a:srgbClr val="C00000"/>
                </a:solidFill>
              </a:rPr>
              <a:t>. </a:t>
            </a:r>
            <a:r>
              <a:rPr lang="ru-RU" dirty="0">
                <a:solidFill>
                  <a:srgbClr val="C00000"/>
                </a:solidFill>
              </a:rPr>
              <a:t>(упражнение в словообразовании): 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                воробей </a:t>
            </a:r>
            <a:r>
              <a:rPr lang="ru-RU" dirty="0">
                <a:solidFill>
                  <a:srgbClr val="C00000"/>
                </a:solidFill>
              </a:rPr>
              <a:t>- воробушек, </a:t>
            </a:r>
            <a:r>
              <a:rPr lang="ru-RU" dirty="0" err="1">
                <a:solidFill>
                  <a:srgbClr val="C00000"/>
                </a:solidFill>
              </a:rPr>
              <a:t>воробьишко</a:t>
            </a:r>
            <a:r>
              <a:rPr lang="ru-RU" dirty="0">
                <a:solidFill>
                  <a:srgbClr val="C00000"/>
                </a:solidFill>
              </a:rPr>
              <a:t>; галка - ... , снегирь - ... , синица - ... . </a:t>
            </a:r>
          </a:p>
          <a:p>
            <a:r>
              <a:rPr lang="ru-RU" b="1" i="1" dirty="0">
                <a:solidFill>
                  <a:srgbClr val="7030A0"/>
                </a:solidFill>
              </a:rPr>
              <a:t>Счет птиц. </a:t>
            </a:r>
            <a:r>
              <a:rPr lang="ru-RU" dirty="0">
                <a:solidFill>
                  <a:srgbClr val="7030A0"/>
                </a:solidFill>
              </a:rPr>
              <a:t>(закрепление согласования числительных с существительными) </a:t>
            </a:r>
          </a:p>
          <a:p>
            <a:r>
              <a:rPr lang="ru-RU" dirty="0">
                <a:solidFill>
                  <a:srgbClr val="7030A0"/>
                </a:solidFill>
              </a:rPr>
              <a:t>Один воробей, два воробья, …, пять воробьев. </a:t>
            </a:r>
          </a:p>
          <a:p>
            <a:r>
              <a:rPr lang="ru-RU" dirty="0">
                <a:solidFill>
                  <a:srgbClr val="7030A0"/>
                </a:solidFill>
              </a:rPr>
              <a:t>Первая ворона, вторая ворона, .. , пятая ворона; </a:t>
            </a:r>
          </a:p>
          <a:p>
            <a:r>
              <a:rPr lang="ru-RU" dirty="0">
                <a:solidFill>
                  <a:srgbClr val="7030A0"/>
                </a:solidFill>
              </a:rPr>
              <a:t>первый голубь, второй голубь, ... , пятый голубь. </a:t>
            </a:r>
          </a:p>
          <a:p>
            <a:r>
              <a:rPr lang="ru-RU" b="1" i="1" dirty="0">
                <a:solidFill>
                  <a:srgbClr val="00B050"/>
                </a:solidFill>
              </a:rPr>
              <a:t>Кто как голос подает? </a:t>
            </a:r>
            <a:r>
              <a:rPr lang="ru-RU" i="1" dirty="0">
                <a:solidFill>
                  <a:srgbClr val="00B050"/>
                </a:solidFill>
              </a:rPr>
              <a:t>(образование глаголов)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ru-RU" dirty="0">
                <a:solidFill>
                  <a:srgbClr val="00B050"/>
                </a:solidFill>
              </a:rPr>
              <a:t>Ворона - «кар-кар» - она каркает, </a:t>
            </a:r>
          </a:p>
          <a:p>
            <a:r>
              <a:rPr lang="ru-RU" dirty="0">
                <a:solidFill>
                  <a:srgbClr val="00B050"/>
                </a:solidFill>
              </a:rPr>
              <a:t>воробей - .... </a:t>
            </a:r>
          </a:p>
          <a:p>
            <a:r>
              <a:rPr lang="ru-RU" b="1" i="1" dirty="0">
                <a:solidFill>
                  <a:srgbClr val="0070C0"/>
                </a:solidFill>
              </a:rPr>
              <a:t>Подбери признак. </a:t>
            </a:r>
            <a:r>
              <a:rPr lang="ru-RU" dirty="0">
                <a:solidFill>
                  <a:srgbClr val="0070C0"/>
                </a:solidFill>
              </a:rPr>
              <a:t>(согласование существительных с прилагательными) </a:t>
            </a:r>
          </a:p>
          <a:p>
            <a:r>
              <a:rPr lang="ru-RU" dirty="0">
                <a:solidFill>
                  <a:srgbClr val="0070C0"/>
                </a:solidFill>
              </a:rPr>
              <a:t>ворона (какая?) - ... , голубь (какой?) - ... , снегирь (какой?) - ... ,синица(какая?) </a:t>
            </a:r>
          </a:p>
          <a:p>
            <a:r>
              <a:rPr lang="ru-RU" b="1" i="1" dirty="0">
                <a:solidFill>
                  <a:schemeClr val="accent6">
                    <a:lumMod val="75000"/>
                  </a:schemeClr>
                </a:solidFill>
              </a:rPr>
              <a:t>Угадай птицу по описанию.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Я сегодня видел на улице птицу: маленькая, грудка розовая, сидит на ветке как яблочко. Кто это? (Снегирь) 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rgbClr val="002060"/>
                </a:solidFill>
              </a:rPr>
              <a:t>Четвертый </a:t>
            </a:r>
            <a:r>
              <a:rPr lang="ru-RU" b="1" i="1" dirty="0">
                <a:solidFill>
                  <a:srgbClr val="002060"/>
                </a:solidFill>
              </a:rPr>
              <a:t>лишний.    </a:t>
            </a:r>
            <a:r>
              <a:rPr lang="ru-RU" dirty="0">
                <a:solidFill>
                  <a:srgbClr val="002060"/>
                </a:solidFill>
              </a:rPr>
              <a:t>Синица, воробей, грач, снегирь. </a:t>
            </a:r>
          </a:p>
          <a:p>
            <a:r>
              <a:rPr lang="ru-RU" dirty="0">
                <a:solidFill>
                  <a:srgbClr val="002060"/>
                </a:solidFill>
              </a:rPr>
              <a:t>Снегирь, синица, кормушка, голубь.</a:t>
            </a:r>
          </a:p>
          <a:p>
            <a:r>
              <a:rPr lang="ru-RU" dirty="0">
                <a:solidFill>
                  <a:srgbClr val="002060"/>
                </a:solidFill>
              </a:rPr>
              <a:t>Дятел, щегол, свиристель, барсук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 </a:t>
            </a:r>
            <a:r>
              <a:rPr lang="ru-RU" b="1" i="1" dirty="0">
                <a:solidFill>
                  <a:srgbClr val="C00000"/>
                </a:solidFill>
              </a:rPr>
              <a:t>Подобрать родственные слова. </a:t>
            </a:r>
          </a:p>
          <a:p>
            <a:r>
              <a:rPr lang="ru-RU" dirty="0">
                <a:solidFill>
                  <a:srgbClr val="C00000"/>
                </a:solidFill>
              </a:rPr>
              <a:t>Корм - кормить, кормушка, накормленный, кормление (птица).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Какое слово не подходит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?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Голубь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 голубок, голубизна, голубка, голубятня.</a:t>
            </a:r>
          </a:p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Сова,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совушка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 совет, совята, совиный.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29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Похожее изображение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9512" y="548680"/>
            <a:ext cx="896448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i="1" dirty="0" smtClean="0">
              <a:solidFill>
                <a:srgbClr val="002060"/>
              </a:solidFill>
            </a:endParaRPr>
          </a:p>
          <a:p>
            <a:pPr algn="ctr"/>
            <a:endParaRPr lang="ru-RU" b="1" i="1" dirty="0">
              <a:solidFill>
                <a:srgbClr val="002060"/>
              </a:solidFill>
            </a:endParaRPr>
          </a:p>
          <a:p>
            <a:pPr algn="ctr"/>
            <a:endParaRPr lang="ru-RU" b="1" i="1" dirty="0" smtClean="0">
              <a:solidFill>
                <a:srgbClr val="002060"/>
              </a:solidFill>
            </a:endParaRPr>
          </a:p>
          <a:p>
            <a:pPr algn="ctr"/>
            <a:endParaRPr lang="ru-RU" b="1" i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b="1" i="1" u="sng" dirty="0" smtClean="0">
                <a:solidFill>
                  <a:schemeClr val="accent2">
                    <a:lumMod val="50000"/>
                  </a:schemeClr>
                </a:solidFill>
              </a:rPr>
              <a:t>Составление описательных загадок </a:t>
            </a:r>
            <a:r>
              <a:rPr lang="ru-RU" b="1" i="1" u="sng" dirty="0">
                <a:solidFill>
                  <a:schemeClr val="accent2">
                    <a:lumMod val="50000"/>
                  </a:schemeClr>
                </a:solidFill>
              </a:rPr>
              <a:t>о зимующих птицах. 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Эта птица маленькая. У нее короткие крылышки, короткие ножки, спинка коричневая, на крыльях светлые полоски. Целый день чирикает и прыгает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….</a:t>
            </a:r>
          </a:p>
          <a:p>
            <a:pPr algn="ctr"/>
            <a:endParaRPr lang="ru-RU" b="1" i="1" dirty="0" smtClean="0">
              <a:solidFill>
                <a:srgbClr val="002060"/>
              </a:solidFill>
            </a:endParaRP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Загадки</a:t>
            </a:r>
          </a:p>
          <a:p>
            <a:r>
              <a:rPr lang="ru-RU" dirty="0">
                <a:solidFill>
                  <a:srgbClr val="C00000"/>
                </a:solidFill>
              </a:rPr>
              <a:t>Чернокрылый, красногрудый, </a:t>
            </a:r>
          </a:p>
          <a:p>
            <a:r>
              <a:rPr lang="ru-RU" dirty="0">
                <a:solidFill>
                  <a:srgbClr val="C00000"/>
                </a:solidFill>
              </a:rPr>
              <a:t>И зимой найдет приют. </a:t>
            </a:r>
          </a:p>
          <a:p>
            <a:r>
              <a:rPr lang="ru-RU" dirty="0">
                <a:solidFill>
                  <a:srgbClr val="C00000"/>
                </a:solidFill>
              </a:rPr>
              <a:t>Не боится он простуды - </a:t>
            </a:r>
          </a:p>
          <a:p>
            <a:r>
              <a:rPr lang="ru-RU" dirty="0">
                <a:solidFill>
                  <a:srgbClr val="C00000"/>
                </a:solidFill>
              </a:rPr>
              <a:t>С первым снегом тут как тут. (Снегирь) </a:t>
            </a:r>
          </a:p>
          <a:p>
            <a:endParaRPr lang="ru-RU" dirty="0" smtClean="0"/>
          </a:p>
          <a:p>
            <a:r>
              <a:rPr lang="ru-RU" dirty="0" smtClean="0">
                <a:solidFill>
                  <a:srgbClr val="7030A0"/>
                </a:solidFill>
              </a:rPr>
              <a:t>Все </a:t>
            </a:r>
            <a:r>
              <a:rPr lang="ru-RU" dirty="0">
                <a:solidFill>
                  <a:srgbClr val="7030A0"/>
                </a:solidFill>
              </a:rPr>
              <a:t>время стучит, деревья долбит, </a:t>
            </a:r>
          </a:p>
          <a:p>
            <a:r>
              <a:rPr lang="ru-RU" dirty="0">
                <a:solidFill>
                  <a:srgbClr val="7030A0"/>
                </a:solidFill>
              </a:rPr>
              <a:t>Но их не калечит, а только лечит. (Дятел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/>
              <a:t> </a:t>
            </a:r>
          </a:p>
          <a:p>
            <a:r>
              <a:rPr lang="ru-RU" dirty="0">
                <a:solidFill>
                  <a:srgbClr val="0070C0"/>
                </a:solidFill>
              </a:rPr>
              <a:t>В серой шубке перовой </a:t>
            </a:r>
          </a:p>
          <a:p>
            <a:r>
              <a:rPr lang="ru-RU" dirty="0">
                <a:solidFill>
                  <a:srgbClr val="0070C0"/>
                </a:solidFill>
              </a:rPr>
              <a:t>И в морозы он герой </a:t>
            </a:r>
          </a:p>
          <a:p>
            <a:r>
              <a:rPr lang="ru-RU" dirty="0">
                <a:solidFill>
                  <a:srgbClr val="0070C0"/>
                </a:solidFill>
              </a:rPr>
              <a:t>Скачет, на лету резвится, - </a:t>
            </a:r>
          </a:p>
          <a:p>
            <a:r>
              <a:rPr lang="ru-RU" dirty="0">
                <a:solidFill>
                  <a:srgbClr val="0070C0"/>
                </a:solidFill>
              </a:rPr>
              <a:t>Не орел, - а все же птица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                  (Воробей)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140968"/>
            <a:ext cx="1296144" cy="1091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3556" y="5013176"/>
            <a:ext cx="1497156" cy="16497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965" y="3933056"/>
            <a:ext cx="1368568" cy="17281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9063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570</Words>
  <Application>Microsoft Office PowerPoint</Application>
  <PresentationFormat>Экран (4:3)</PresentationFormat>
  <Paragraphs>77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Олег</cp:lastModifiedBy>
  <cp:revision>10</cp:revision>
  <cp:lastPrinted>2016-12-18T17:26:28Z</cp:lastPrinted>
  <dcterms:created xsi:type="dcterms:W3CDTF">2016-12-16T19:25:42Z</dcterms:created>
  <dcterms:modified xsi:type="dcterms:W3CDTF">2016-12-19T18:43:06Z</dcterms:modified>
</cp:coreProperties>
</file>