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7" r:id="rId3"/>
    <p:sldId id="278" r:id="rId4"/>
    <p:sldId id="258" r:id="rId5"/>
    <p:sldId id="274" r:id="rId6"/>
    <p:sldId id="275" r:id="rId7"/>
    <p:sldId id="260" r:id="rId8"/>
    <p:sldId id="276" r:id="rId9"/>
    <p:sldId id="261" r:id="rId10"/>
    <p:sldId id="263" r:id="rId11"/>
    <p:sldId id="264" r:id="rId12"/>
    <p:sldId id="265" r:id="rId13"/>
    <p:sldId id="267" r:id="rId14"/>
    <p:sldId id="268" r:id="rId15"/>
    <p:sldId id="269" r:id="rId16"/>
    <p:sldId id="277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3245" autoAdjust="0"/>
  </p:normalViewPr>
  <p:slideViewPr>
    <p:cSldViewPr>
      <p:cViewPr varScale="1">
        <p:scale>
          <a:sx n="69" d="100"/>
          <a:sy n="69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inazuravleva39@gmail.com" userId="dc9af76e68c48050" providerId="LiveId" clId="{902418AB-37DC-4D45-90FA-A1FA56CC31CB}"/>
    <pc:docChg chg="modSld">
      <pc:chgData name="irinazuravleva39@gmail.com" userId="dc9af76e68c48050" providerId="LiveId" clId="{902418AB-37DC-4D45-90FA-A1FA56CC31CB}" dt="2020-05-18T13:31:09.696" v="114" actId="20577"/>
      <pc:docMkLst>
        <pc:docMk/>
      </pc:docMkLst>
      <pc:sldChg chg="modSp">
        <pc:chgData name="irinazuravleva39@gmail.com" userId="dc9af76e68c48050" providerId="LiveId" clId="{902418AB-37DC-4D45-90FA-A1FA56CC31CB}" dt="2020-05-18T13:31:09.696" v="114" actId="20577"/>
        <pc:sldMkLst>
          <pc:docMk/>
          <pc:sldMk cId="0" sldId="273"/>
        </pc:sldMkLst>
        <pc:spChg chg="mod">
          <ac:chgData name="irinazuravleva39@gmail.com" userId="dc9af76e68c48050" providerId="LiveId" clId="{902418AB-37DC-4D45-90FA-A1FA56CC31CB}" dt="2020-05-18T13:31:09.696" v="114" actId="20577"/>
          <ac:spMkLst>
            <pc:docMk/>
            <pc:sldMk cId="0" sldId="273"/>
            <ac:spMk id="2050" creationId="{54BC89A1-23C0-4D00-8521-CA8608FFA556}"/>
          </ac:spMkLst>
        </pc:spChg>
        <pc:spChg chg="mod">
          <ac:chgData name="irinazuravleva39@gmail.com" userId="dc9af76e68c48050" providerId="LiveId" clId="{902418AB-37DC-4D45-90FA-A1FA56CC31CB}" dt="2020-05-18T13:30:44.103" v="92" actId="20577"/>
          <ac:spMkLst>
            <pc:docMk/>
            <pc:sldMk cId="0" sldId="273"/>
            <ac:spMk id="2051" creationId="{B2D8B18D-27E0-46AA-9BE8-F1B64E94F95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3B6A0DD8-AFE8-45BB-BC38-9344FCD09B39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9747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127F87C-467D-4324-A774-02D639A74932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8598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127F87C-467D-4324-A774-02D639A74932}" type="slidenum">
              <a:rPr lang="ru-RU" altLang="en-US" smtClean="0"/>
              <a:pPr/>
              <a:t>‹#›</a:t>
            </a:fld>
            <a:endParaRPr lang="ru-RU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9787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127F87C-467D-4324-A774-02D639A74932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09769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127F87C-467D-4324-A774-02D639A74932}" type="slidenum">
              <a:rPr lang="ru-RU" altLang="en-US" smtClean="0"/>
              <a:pPr/>
              <a:t>‹#›</a:t>
            </a:fld>
            <a:endParaRPr lang="ru-RU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1061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127F87C-467D-4324-A774-02D639A74932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76260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A3A3-5844-4B7D-A340-1E93C9AA02A4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84269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EEAC-E14E-4CB4-97C2-391E056D6F35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9968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5621-13FF-4E9D-8CD8-43B4E8CE149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6783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B6E28F4-6F50-41C4-9133-F562E13543EB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696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1F340EB-D440-4A4A-8443-D92558A5E148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8111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A356C18-81EA-4ABA-AF70-C38053030FF6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6098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C870-1627-44C2-AA0C-055621CC96ED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8304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4AEE-F802-46EA-8AF3-BC2429211ADD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2622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B45E-4402-436C-B795-69BC41303337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3603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FFC18BB-12AD-4FBA-8EA2-FE6C141C8D58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8531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127F87C-467D-4324-A774-02D639A74932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3228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4BC89A1-23C0-4D00-8521-CA8608FFA55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772400" cy="1511300"/>
          </a:xfrm>
        </p:spPr>
        <p:txBody>
          <a:bodyPr/>
          <a:lstStyle/>
          <a:p>
            <a:pPr eaLnBrk="1" hangingPunct="1"/>
            <a:r>
              <a:rPr lang="ru-RU" altLang="en-US" sz="2000" dirty="0" smtClean="0"/>
              <a:t>МДОУ </a:t>
            </a:r>
            <a:r>
              <a:rPr lang="ru-RU" altLang="en-US" sz="2000" dirty="0"/>
              <a:t>детский </a:t>
            </a:r>
            <a:r>
              <a:rPr lang="ru-RU" altLang="en-US" sz="2000" dirty="0" smtClean="0"/>
              <a:t>сад Золушка №202</a:t>
            </a:r>
            <a:endParaRPr lang="en-US" altLang="en-US" sz="2000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2D8B18D-27E0-46AA-9BE8-F1B64E94F95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11188" y="1557338"/>
            <a:ext cx="7921625" cy="4895850"/>
          </a:xfrm>
        </p:spPr>
        <p:txBody>
          <a:bodyPr/>
          <a:lstStyle/>
          <a:p>
            <a:pPr eaLnBrk="1" hangingPunct="1"/>
            <a:r>
              <a:rPr lang="ru-RU" altLang="en-US" sz="6600" i="1" dirty="0"/>
              <a:t>«Все работы хороши…»</a:t>
            </a:r>
          </a:p>
          <a:p>
            <a:pPr algn="r" eaLnBrk="1" hangingPunct="1"/>
            <a:r>
              <a:rPr lang="ru-RU" altLang="en-US" sz="2000" dirty="0" smtClean="0"/>
              <a:t>Воспитатель:</a:t>
            </a:r>
            <a:endParaRPr lang="ru-RU" altLang="en-US" sz="2000" dirty="0"/>
          </a:p>
          <a:p>
            <a:pPr algn="r" eaLnBrk="1" hangingPunct="1"/>
            <a:r>
              <a:rPr lang="ru-RU" altLang="en-US" sz="2000" dirty="0" smtClean="0"/>
              <a:t>Урусова А.М.</a:t>
            </a:r>
            <a:endParaRPr lang="ru-RU" altLang="en-US" sz="2000" dirty="0"/>
          </a:p>
          <a:p>
            <a:pPr eaLnBrk="1" hangingPunct="1"/>
            <a:endParaRPr lang="ru-RU" altLang="en-US" sz="2000" dirty="0"/>
          </a:p>
          <a:p>
            <a:pPr eaLnBrk="1" hangingPunct="1"/>
            <a:endParaRPr lang="ru-RU" altLang="en-US" sz="2000" dirty="0"/>
          </a:p>
          <a:p>
            <a:pPr algn="r" eaLnBrk="1" hangingPunct="1"/>
            <a:endParaRPr lang="ru-RU" alt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54BF9265-690D-4855-AD9D-FC4B656793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en-US" sz="2000"/>
              <a:t>Перед вами лежат инструменты. Назовите их. Кому они нужны для работы? Какую пользу приносит человек этой профессии?</a:t>
            </a:r>
          </a:p>
        </p:txBody>
      </p:sp>
      <p:pic>
        <p:nvPicPr>
          <p:cNvPr id="9220" name="Picture 4" descr="picture">
            <a:extLst>
              <a:ext uri="{FF2B5EF4-FFF2-40B4-BE49-F238E27FC236}">
                <a16:creationId xmlns:a16="http://schemas.microsoft.com/office/drawing/2014/main" id="{D955D307-0C92-4780-87A4-E7A0829236B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557338"/>
            <a:ext cx="2660650" cy="4968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9221" name="Picture 5" descr="picture">
            <a:extLst>
              <a:ext uri="{FF2B5EF4-FFF2-40B4-BE49-F238E27FC236}">
                <a16:creationId xmlns:a16="http://schemas.microsoft.com/office/drawing/2014/main" id="{4E391FD4-E7C7-47ED-AF7F-6DB5A331FC0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2160587" cy="4895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9222" name="Picture 6" descr="picture">
            <a:extLst>
              <a:ext uri="{FF2B5EF4-FFF2-40B4-BE49-F238E27FC236}">
                <a16:creationId xmlns:a16="http://schemas.microsoft.com/office/drawing/2014/main" id="{9425178D-EFF1-450C-8B23-260FC973865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628775"/>
            <a:ext cx="3168650" cy="4895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6F1B3BCF-198E-4755-9070-8A4A76002B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229600" cy="56499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en-US" sz="2000"/>
              <a:t>Вечером мама забирает вас из детского сада. Вы идете в магазин делать покупки. Кто там работает? Что должен уметь делать человек по профессии продавец? Какие бывают магазины?</a:t>
            </a:r>
          </a:p>
        </p:txBody>
      </p:sp>
      <p:pic>
        <p:nvPicPr>
          <p:cNvPr id="12291" name="Picture 4" descr="picture">
            <a:extLst>
              <a:ext uri="{FF2B5EF4-FFF2-40B4-BE49-F238E27FC236}">
                <a16:creationId xmlns:a16="http://schemas.microsoft.com/office/drawing/2014/main" id="{9E04A9B3-6036-434D-8B8C-D06902FB9DE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46250"/>
            <a:ext cx="3960813" cy="511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10245" name="Picture 5" descr="picture">
            <a:extLst>
              <a:ext uri="{FF2B5EF4-FFF2-40B4-BE49-F238E27FC236}">
                <a16:creationId xmlns:a16="http://schemas.microsoft.com/office/drawing/2014/main" id="{BEAB0F0C-97F4-4E1F-B4C5-09ABCAEF54E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76475"/>
            <a:ext cx="3887787" cy="3960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08DAD4D6-0697-4E9D-9A7E-1314D5EE88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en-US" sz="2000"/>
              <a:t>Пошли на праздник. Надо сделать причёску. Кто умеет делать разные стрижки и причёски? Назовите инструменты которые использует парикмахер.</a:t>
            </a:r>
          </a:p>
        </p:txBody>
      </p:sp>
      <p:pic>
        <p:nvPicPr>
          <p:cNvPr id="13315" name="Picture 4" descr="picture">
            <a:extLst>
              <a:ext uri="{FF2B5EF4-FFF2-40B4-BE49-F238E27FC236}">
                <a16:creationId xmlns:a16="http://schemas.microsoft.com/office/drawing/2014/main" id="{733EFA70-A91E-492A-84B3-BC3E97E5C81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3600450" cy="4537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11269" name="Picture 5" descr="picture">
            <a:extLst>
              <a:ext uri="{FF2B5EF4-FFF2-40B4-BE49-F238E27FC236}">
                <a16:creationId xmlns:a16="http://schemas.microsoft.com/office/drawing/2014/main" id="{95745067-955D-4FB1-AAE1-835EB591F3E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133600"/>
            <a:ext cx="4248150" cy="4249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5FB8EC8C-482C-4E7B-A8F2-222D044025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333375"/>
            <a:ext cx="8229600" cy="62642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ru-RU" altLang="en-US" sz="2000"/>
              <a:t>Каждый человек имеет свою профессию. Не зря говорят:</a:t>
            </a:r>
          </a:p>
          <a:p>
            <a:pPr eaLnBrk="1" hangingPunct="1"/>
            <a:r>
              <a:rPr lang="ru-RU" altLang="en-US" sz="2000"/>
              <a:t>Труд человека кормит, а лень портит.</a:t>
            </a:r>
          </a:p>
          <a:p>
            <a:pPr eaLnBrk="1" hangingPunct="1"/>
            <a:r>
              <a:rPr lang="ru-RU" altLang="en-US" sz="2000"/>
              <a:t>Почет и труд рядом живут.</a:t>
            </a:r>
          </a:p>
          <a:p>
            <a:pPr eaLnBrk="1" hangingPunct="1"/>
            <a:r>
              <a:rPr lang="ru-RU" altLang="en-US" sz="2000"/>
              <a:t>Всякий человек в деле познаётся.</a:t>
            </a:r>
          </a:p>
          <a:p>
            <a:pPr eaLnBrk="1" hangingPunct="1">
              <a:buFontTx/>
              <a:buNone/>
            </a:pPr>
            <a:endParaRPr lang="ru-RU" altLang="en-US" sz="2000"/>
          </a:p>
          <a:p>
            <a:pPr eaLnBrk="1" hangingPunct="1">
              <a:buFontTx/>
              <a:buNone/>
            </a:pPr>
            <a:endParaRPr lang="ru-RU" altLang="en-US" sz="2000"/>
          </a:p>
          <a:p>
            <a:pPr eaLnBrk="1" hangingPunct="1">
              <a:buFontTx/>
              <a:buNone/>
            </a:pPr>
            <a:endParaRPr lang="ru-RU" altLang="en-US" sz="2000"/>
          </a:p>
          <a:p>
            <a:pPr eaLnBrk="1" hangingPunct="1">
              <a:buFontTx/>
              <a:buNone/>
            </a:pPr>
            <a:endParaRPr lang="ru-RU" altLang="en-US" sz="2000"/>
          </a:p>
          <a:p>
            <a:pPr eaLnBrk="1" hangingPunct="1">
              <a:buFontTx/>
              <a:buNone/>
            </a:pPr>
            <a:endParaRPr lang="en-US" altLang="en-US" sz="2000"/>
          </a:p>
          <a:p>
            <a:pPr eaLnBrk="1" hangingPunct="1">
              <a:buFontTx/>
              <a:buNone/>
            </a:pPr>
            <a:endParaRPr lang="en-US" altLang="en-US" sz="2000"/>
          </a:p>
          <a:p>
            <a:pPr eaLnBrk="1" hangingPunct="1">
              <a:buFontTx/>
              <a:buNone/>
            </a:pPr>
            <a:endParaRPr lang="en-US" altLang="en-US" sz="2000"/>
          </a:p>
          <a:p>
            <a:pPr eaLnBrk="1" hangingPunct="1">
              <a:buFontTx/>
              <a:buNone/>
            </a:pPr>
            <a:endParaRPr lang="en-US" altLang="en-US" sz="2000"/>
          </a:p>
          <a:p>
            <a:pPr eaLnBrk="1" hangingPunct="1">
              <a:buFontTx/>
              <a:buNone/>
            </a:pPr>
            <a:endParaRPr lang="en-US" altLang="en-US" sz="2000"/>
          </a:p>
          <a:p>
            <a:pPr eaLnBrk="1" hangingPunct="1">
              <a:buFontTx/>
              <a:buNone/>
            </a:pPr>
            <a:endParaRPr lang="ru-RU" altLang="en-US" sz="2000"/>
          </a:p>
          <a:p>
            <a:pPr eaLnBrk="1" hangingPunct="1">
              <a:buFontTx/>
              <a:buNone/>
            </a:pPr>
            <a:endParaRPr lang="en-US" altLang="en-US" sz="2000"/>
          </a:p>
          <a:p>
            <a:pPr eaLnBrk="1" hangingPunct="1">
              <a:buFontTx/>
              <a:buNone/>
            </a:pPr>
            <a:endParaRPr lang="en-US" altLang="en-US" sz="2000"/>
          </a:p>
          <a:p>
            <a:pPr eaLnBrk="1" hangingPunct="1">
              <a:buFontTx/>
              <a:buNone/>
            </a:pPr>
            <a:r>
              <a:rPr lang="ru-RU" altLang="en-US" sz="2000"/>
              <a:t>Кем работают ваши мамы, папы?</a:t>
            </a:r>
          </a:p>
        </p:txBody>
      </p:sp>
      <p:pic>
        <p:nvPicPr>
          <p:cNvPr id="13316" name="Picture 4" descr="picture">
            <a:extLst>
              <a:ext uri="{FF2B5EF4-FFF2-40B4-BE49-F238E27FC236}">
                <a16:creationId xmlns:a16="http://schemas.microsoft.com/office/drawing/2014/main" id="{D86DB42A-25A1-46AF-A68C-A6C9763B507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3527425" cy="4248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13317" name="Picture 5" descr="picture">
            <a:extLst>
              <a:ext uri="{FF2B5EF4-FFF2-40B4-BE49-F238E27FC236}">
                <a16:creationId xmlns:a16="http://schemas.microsoft.com/office/drawing/2014/main" id="{7FB195BD-7A53-4B31-B698-36F5239C297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844675"/>
            <a:ext cx="3455988" cy="410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C42A531E-FCE9-45BF-A91F-9EF7F45FB1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en-US" sz="2000"/>
              <a:t>А кому надо сказать «спасибо» за то, что всех этих людей научили читать, писать, считать и думать?</a:t>
            </a:r>
          </a:p>
          <a:p>
            <a:pPr eaLnBrk="1" hangingPunct="1">
              <a:buFontTx/>
              <a:buNone/>
            </a:pPr>
            <a:r>
              <a:rPr lang="ru-RU" altLang="en-US" sz="2000"/>
              <a:t>             «Мы учим детишек писать и читать,</a:t>
            </a:r>
          </a:p>
          <a:p>
            <a:pPr eaLnBrk="1" hangingPunct="1">
              <a:buFontTx/>
              <a:buNone/>
            </a:pPr>
            <a:r>
              <a:rPr lang="ru-RU" altLang="en-US" sz="2000"/>
              <a:t>               Природу любить, стариков уважать!»</a:t>
            </a:r>
          </a:p>
        </p:txBody>
      </p:sp>
      <p:pic>
        <p:nvPicPr>
          <p:cNvPr id="14340" name="Picture 4" descr="picture">
            <a:extLst>
              <a:ext uri="{FF2B5EF4-FFF2-40B4-BE49-F238E27FC236}">
                <a16:creationId xmlns:a16="http://schemas.microsoft.com/office/drawing/2014/main" id="{21240118-85BB-40D0-B557-30C8A7AD71C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60575"/>
            <a:ext cx="3097212" cy="4464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14341" name="Picture 5" descr="picture">
            <a:extLst>
              <a:ext uri="{FF2B5EF4-FFF2-40B4-BE49-F238E27FC236}">
                <a16:creationId xmlns:a16="http://schemas.microsoft.com/office/drawing/2014/main" id="{E4C7A2F0-C5F1-4D0C-B875-99533F6B642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276475"/>
            <a:ext cx="2951163" cy="3960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6028822F-439E-401C-9DA5-958317E121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en-US" sz="2000"/>
              <a:t>Что вы можете сказать о людях этих профессий?</a:t>
            </a:r>
          </a:p>
        </p:txBody>
      </p:sp>
      <p:pic>
        <p:nvPicPr>
          <p:cNvPr id="15364" name="Picture 4" descr="picture">
            <a:extLst>
              <a:ext uri="{FF2B5EF4-FFF2-40B4-BE49-F238E27FC236}">
                <a16:creationId xmlns:a16="http://schemas.microsoft.com/office/drawing/2014/main" id="{A75BC595-4066-4B10-A0E6-FD0F98CC6DD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clrChange>
              <a:clrFrom>
                <a:srgbClr val="EEF4D0"/>
              </a:clrFrom>
              <a:clrTo>
                <a:srgbClr val="EEF4D0">
                  <a:alpha val="0"/>
                </a:srgbClr>
              </a:clrTo>
            </a:clrChange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3455987" cy="4249737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picture">
            <a:extLst>
              <a:ext uri="{FF2B5EF4-FFF2-40B4-BE49-F238E27FC236}">
                <a16:creationId xmlns:a16="http://schemas.microsoft.com/office/drawing/2014/main" id="{53EFCA2C-5C85-4F32-A0F7-9E7ECBF7279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341438"/>
            <a:ext cx="3744912" cy="4708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7FD2C2A0-8219-405B-A896-19EFD48BB9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97693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ru-RU" altLang="en-US" sz="2000"/>
              <a:t>Давайте поиграем!</a:t>
            </a:r>
          </a:p>
          <a:p>
            <a:pPr eaLnBrk="1" hangingPunct="1">
              <a:buFontTx/>
              <a:buNone/>
            </a:pPr>
            <a:r>
              <a:rPr lang="ru-RU" altLang="en-US" sz="2000"/>
              <a:t>Скажите, человек какой профессии работает..?</a:t>
            </a:r>
          </a:p>
          <a:p>
            <a:pPr eaLnBrk="1" hangingPunct="1">
              <a:buFontTx/>
              <a:buNone/>
            </a:pPr>
            <a:endParaRPr lang="ru-RU" altLang="en-US" sz="2000"/>
          </a:p>
          <a:p>
            <a:pPr eaLnBrk="1" hangingPunct="1"/>
            <a:r>
              <a:rPr lang="ru-RU" altLang="en-US" sz="2000"/>
              <a:t>В библиотеке</a:t>
            </a:r>
          </a:p>
          <a:p>
            <a:pPr eaLnBrk="1" hangingPunct="1"/>
            <a:r>
              <a:rPr lang="ru-RU" altLang="en-US" sz="2000"/>
              <a:t>В милиции</a:t>
            </a:r>
          </a:p>
          <a:p>
            <a:pPr eaLnBrk="1" hangingPunct="1"/>
            <a:r>
              <a:rPr lang="ru-RU" altLang="en-US" sz="2000"/>
              <a:t>В театре</a:t>
            </a:r>
          </a:p>
          <a:p>
            <a:pPr eaLnBrk="1" hangingPunct="1"/>
            <a:r>
              <a:rPr lang="ru-RU" altLang="en-US" sz="2000"/>
              <a:t>В саду</a:t>
            </a:r>
          </a:p>
          <a:p>
            <a:pPr eaLnBrk="1" hangingPunct="1"/>
            <a:r>
              <a:rPr lang="ru-RU" altLang="en-US" sz="2000"/>
              <a:t>На ферме</a:t>
            </a:r>
          </a:p>
          <a:p>
            <a:pPr eaLnBrk="1" hangingPunct="1"/>
            <a:r>
              <a:rPr lang="ru-RU" altLang="en-US" sz="2000"/>
              <a:t>На тракторе</a:t>
            </a:r>
          </a:p>
          <a:p>
            <a:pPr eaLnBrk="1" hangingPunct="1"/>
            <a:r>
              <a:rPr lang="ru-RU" altLang="en-US" sz="2000"/>
              <a:t>На такси</a:t>
            </a:r>
          </a:p>
          <a:p>
            <a:pPr eaLnBrk="1" hangingPunct="1"/>
            <a:r>
              <a:rPr lang="ru-RU" altLang="en-US" sz="2000"/>
              <a:t>Во дворе</a:t>
            </a:r>
          </a:p>
          <a:p>
            <a:pPr eaLnBrk="1" hangingPunct="1"/>
            <a:r>
              <a:rPr lang="ru-RU" altLang="en-US" sz="2000"/>
              <a:t>В цирке</a:t>
            </a:r>
          </a:p>
          <a:p>
            <a:pPr eaLnBrk="1" hangingPunct="1"/>
            <a:r>
              <a:rPr lang="ru-RU" altLang="en-US" sz="2000"/>
              <a:t>В лесу</a:t>
            </a:r>
          </a:p>
          <a:p>
            <a:pPr eaLnBrk="1" hangingPunct="1"/>
            <a:r>
              <a:rPr lang="ru-RU" altLang="en-US" sz="2000"/>
              <a:t>На почте</a:t>
            </a:r>
          </a:p>
          <a:p>
            <a:pPr eaLnBrk="1" hangingPunct="1"/>
            <a:r>
              <a:rPr lang="ru-RU" altLang="en-US" sz="2000"/>
              <a:t>В стоматологии</a:t>
            </a:r>
          </a:p>
          <a:p>
            <a:pPr eaLnBrk="1" hangingPunct="1"/>
            <a:r>
              <a:rPr lang="ru-RU" altLang="en-US" sz="2000"/>
              <a:t>В аптеке</a:t>
            </a:r>
          </a:p>
          <a:p>
            <a:pPr eaLnBrk="1" hangingPunct="1"/>
            <a:endParaRPr lang="ru-RU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E437FB0E-B4D1-4B08-A541-FA7EB225A4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en-US" sz="2800"/>
              <a:t>Ребята, о каких профессиях мы сегодня говорили? </a:t>
            </a:r>
          </a:p>
          <a:p>
            <a:pPr eaLnBrk="1" hangingPunct="1">
              <a:buFontTx/>
              <a:buNone/>
            </a:pPr>
            <a:r>
              <a:rPr lang="ru-RU" altLang="en-US" sz="2800"/>
              <a:t> А какие профессии вы ещё знаете?</a:t>
            </a:r>
          </a:p>
          <a:p>
            <a:pPr eaLnBrk="1" hangingPunct="1">
              <a:buFontTx/>
              <a:buNone/>
            </a:pPr>
            <a:r>
              <a:rPr lang="ru-RU" altLang="en-US" sz="2800"/>
              <a:t>Кем вы хотите стать когда вырастите?</a:t>
            </a:r>
          </a:p>
          <a:p>
            <a:pPr eaLnBrk="1" hangingPunct="1">
              <a:buFontTx/>
              <a:buNone/>
            </a:pPr>
            <a:endParaRPr lang="ru-RU" altLang="en-US" sz="2800"/>
          </a:p>
          <a:p>
            <a:pPr eaLnBrk="1" hangingPunct="1">
              <a:buFontTx/>
              <a:buNone/>
            </a:pPr>
            <a:r>
              <a:rPr lang="ru-RU" altLang="en-US" sz="2800"/>
              <a:t>Выходит что все профессии нужны все профессии важны. Главное – выполнять любую работу нужно хорошо.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253F240-FF53-438B-91D3-C0753E636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492375"/>
            <a:ext cx="8229600" cy="1138238"/>
          </a:xfrm>
        </p:spPr>
        <p:txBody>
          <a:bodyPr/>
          <a:lstStyle/>
          <a:p>
            <a:pPr eaLnBrk="1" hangingPunct="1"/>
            <a:r>
              <a:rPr lang="ru-RU" altLang="en-US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93390B58-6204-45F2-A2E4-DAA9354984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en-US" i="1"/>
              <a:t>Цель занятия:</a:t>
            </a:r>
          </a:p>
          <a:p>
            <a:pPr eaLnBrk="1" hangingPunct="1"/>
            <a:r>
              <a:rPr lang="ru-RU" altLang="en-US" i="1"/>
              <a:t>    </a:t>
            </a:r>
            <a:r>
              <a:rPr lang="ru-RU" altLang="en-US"/>
              <a:t>уточнить и расширить представления детей о профессиях людей;</a:t>
            </a:r>
          </a:p>
          <a:p>
            <a:pPr eaLnBrk="1" hangingPunct="1"/>
            <a:r>
              <a:rPr lang="ru-RU" altLang="en-US"/>
              <a:t>   воспитывать уважение к людям разных профессий.                      </a:t>
            </a:r>
          </a:p>
          <a:p>
            <a:pPr eaLnBrk="1" hangingPunct="1">
              <a:buFontTx/>
              <a:buNone/>
            </a:pPr>
            <a:endParaRPr lang="ru-RU" altLang="en-US" i="1"/>
          </a:p>
          <a:p>
            <a:pPr eaLnBrk="1" hangingPunct="1">
              <a:buFontTx/>
              <a:buNone/>
            </a:pPr>
            <a:r>
              <a:rPr lang="ru-RU" altLang="en-US" i="1"/>
              <a:t>Ход занятия: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57F7F53D-5870-4AC1-AA21-23D188D5AF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229600" cy="62642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en-US" sz="2000"/>
              <a:t>                       Сами и само.</a:t>
            </a:r>
          </a:p>
          <a:p>
            <a:pPr eaLnBrk="1" hangingPunct="1">
              <a:buFontTx/>
              <a:buNone/>
            </a:pPr>
            <a:r>
              <a:rPr lang="ru-RU" altLang="en-US" sz="2000"/>
              <a:t>                                               В.В.Лунин</a:t>
            </a:r>
          </a:p>
          <a:p>
            <a:pPr eaLnBrk="1" hangingPunct="1">
              <a:buFontTx/>
              <a:buNone/>
            </a:pPr>
            <a:r>
              <a:rPr lang="ru-RU" altLang="en-US" sz="2000"/>
              <a:t>       Ничто никогда не выходит само.</a:t>
            </a:r>
          </a:p>
          <a:p>
            <a:pPr eaLnBrk="1" hangingPunct="1">
              <a:buFontTx/>
              <a:buNone/>
            </a:pPr>
            <a:r>
              <a:rPr lang="ru-RU" altLang="en-US" sz="2000"/>
              <a:t>       Само не приходит к нам на дом письмо.</a:t>
            </a:r>
          </a:p>
          <a:p>
            <a:pPr eaLnBrk="1" hangingPunct="1">
              <a:buFontTx/>
              <a:buNone/>
            </a:pPr>
            <a:r>
              <a:rPr lang="ru-RU" altLang="en-US" sz="2000"/>
              <a:t>       Само не способно смолоться зерно.</a:t>
            </a:r>
          </a:p>
          <a:p>
            <a:pPr eaLnBrk="1" hangingPunct="1">
              <a:buFontTx/>
              <a:buNone/>
            </a:pPr>
            <a:r>
              <a:rPr lang="ru-RU" altLang="en-US" sz="2000"/>
              <a:t>       Само стать костюмом не сможет сукно.</a:t>
            </a:r>
          </a:p>
          <a:p>
            <a:pPr eaLnBrk="1" hangingPunct="1">
              <a:buFontTx/>
              <a:buNone/>
            </a:pPr>
            <a:r>
              <a:rPr lang="ru-RU" altLang="en-US" sz="2000"/>
              <a:t>       Само не умеет свариться варенье.</a:t>
            </a:r>
          </a:p>
          <a:p>
            <a:pPr eaLnBrk="1" hangingPunct="1">
              <a:buFontTx/>
              <a:buNone/>
            </a:pPr>
            <a:r>
              <a:rPr lang="ru-RU" altLang="en-US" sz="2000"/>
              <a:t>       Само не напишется стихотворенье.</a:t>
            </a:r>
          </a:p>
          <a:p>
            <a:pPr eaLnBrk="1" hangingPunct="1">
              <a:buFontTx/>
              <a:buNone/>
            </a:pPr>
            <a:r>
              <a:rPr lang="ru-RU" altLang="en-US" sz="2000"/>
              <a:t>       Мы делать всё это обязаны сами –</a:t>
            </a:r>
          </a:p>
          <a:p>
            <a:pPr eaLnBrk="1" hangingPunct="1">
              <a:buFontTx/>
              <a:buNone/>
            </a:pPr>
            <a:r>
              <a:rPr lang="ru-RU" altLang="en-US" sz="2000"/>
              <a:t>       Своей головой и своими руками.</a:t>
            </a:r>
          </a:p>
          <a:p>
            <a:pPr eaLnBrk="1" hangingPunct="1">
              <a:buFontTx/>
              <a:buNone/>
            </a:pPr>
            <a:endParaRPr lang="ru-RU" altLang="en-US" sz="2000"/>
          </a:p>
          <a:p>
            <a:pPr eaLnBrk="1" hangingPunct="1">
              <a:buFontTx/>
              <a:buNone/>
            </a:pPr>
            <a:endParaRPr lang="ru-RU" altLang="en-US" sz="2000"/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0FBA636D-0FC9-46B2-88B1-FBA9456DC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868863"/>
            <a:ext cx="70564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en-US"/>
              <a:t>Куда бы мы не пошли в лес, город, зоопарк, везде мы встречаем взрослых, которые делают какую-либо работу, нужную другим людям.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6FE68011-65ED-44FD-ACB7-FB1A328345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en-US" sz="2800"/>
              <a:t>Мы выходим из дома. Кто построил дом?</a:t>
            </a:r>
          </a:p>
        </p:txBody>
      </p:sp>
      <p:pic>
        <p:nvPicPr>
          <p:cNvPr id="4100" name="Picture 4" descr="picture">
            <a:extLst>
              <a:ext uri="{FF2B5EF4-FFF2-40B4-BE49-F238E27FC236}">
                <a16:creationId xmlns:a16="http://schemas.microsoft.com/office/drawing/2014/main" id="{B8F2CD41-01B6-4E50-9E54-672DB7A7943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41438"/>
            <a:ext cx="3671887" cy="51133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4105" name="Picture 9" descr="picture">
            <a:extLst>
              <a:ext uri="{FF2B5EF4-FFF2-40B4-BE49-F238E27FC236}">
                <a16:creationId xmlns:a16="http://schemas.microsoft.com/office/drawing/2014/main" id="{B0379146-1863-4576-99BE-E741B6F4781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4032250" cy="504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4828520-AE0B-4739-AE4B-67B83689B3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8913"/>
            <a:ext cx="8229600" cy="64801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en-US" sz="2000"/>
              <a:t> Что делают люди, изображённые на картине?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en-US" sz="2000"/>
              <a:t>Кто кладёт стену из красного кирпича?(Каменщик). Что у него в руках? (Мастерок). Кто несёт трубу? (Рабочий). Кто управляет бульдозером, самосвалом, экскаватором?  Строители работают дружно, слаженно, поэтому дом растёт на глазах.</a:t>
            </a:r>
          </a:p>
        </p:txBody>
      </p:sp>
      <p:pic>
        <p:nvPicPr>
          <p:cNvPr id="6147" name="Picture 4" descr="picture">
            <a:extLst>
              <a:ext uri="{FF2B5EF4-FFF2-40B4-BE49-F238E27FC236}">
                <a16:creationId xmlns:a16="http://schemas.microsoft.com/office/drawing/2014/main" id="{DA4C1C15-C10D-4689-BBC1-7DBB0779662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t="3789"/>
          <a:stretch>
            <a:fillRect/>
          </a:stretch>
        </p:blipFill>
        <p:spPr bwMode="auto">
          <a:xfrm>
            <a:off x="468313" y="549275"/>
            <a:ext cx="4932362" cy="4464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6148" name="Picture 5" descr="picture">
            <a:extLst>
              <a:ext uri="{FF2B5EF4-FFF2-40B4-BE49-F238E27FC236}">
                <a16:creationId xmlns:a16="http://schemas.microsoft.com/office/drawing/2014/main" id="{2A2B5857-CF56-4A42-9780-7789D9D8D43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2682" b="3654"/>
          <a:stretch>
            <a:fillRect/>
          </a:stretch>
        </p:blipFill>
        <p:spPr bwMode="auto">
          <a:xfrm>
            <a:off x="5364163" y="549275"/>
            <a:ext cx="3313112" cy="4535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675C3225-C764-4710-90A5-6D067C25EB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8913"/>
            <a:ext cx="8229600" cy="62642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en-US" sz="2000"/>
              <a:t>А все ли водители работают на стройке? Есть водители которые управляют пассажирским транспортом.(Назовите виды).</a:t>
            </a:r>
          </a:p>
        </p:txBody>
      </p:sp>
      <p:pic>
        <p:nvPicPr>
          <p:cNvPr id="22532" name="Picture 4" descr="picture">
            <a:extLst>
              <a:ext uri="{FF2B5EF4-FFF2-40B4-BE49-F238E27FC236}">
                <a16:creationId xmlns:a16="http://schemas.microsoft.com/office/drawing/2014/main" id="{F9ECEE42-D28F-4174-88C2-4125EA73799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08050"/>
            <a:ext cx="2519362" cy="28082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22533" name="Picture 5" descr="picture">
            <a:extLst>
              <a:ext uri="{FF2B5EF4-FFF2-40B4-BE49-F238E27FC236}">
                <a16:creationId xmlns:a16="http://schemas.microsoft.com/office/drawing/2014/main" id="{1C60B827-9B21-4815-9C3E-9F797AC514A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08050"/>
            <a:ext cx="2663825" cy="28082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22534" name="Picture 6" descr="picture">
            <a:extLst>
              <a:ext uri="{FF2B5EF4-FFF2-40B4-BE49-F238E27FC236}">
                <a16:creationId xmlns:a16="http://schemas.microsoft.com/office/drawing/2014/main" id="{230E94E8-4A51-43DD-AD70-CE822FEE69C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44900"/>
            <a:ext cx="2347912" cy="2636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22535" name="Picture 7" descr="picture">
            <a:extLst>
              <a:ext uri="{FF2B5EF4-FFF2-40B4-BE49-F238E27FC236}">
                <a16:creationId xmlns:a16="http://schemas.microsoft.com/office/drawing/2014/main" id="{1401C2E1-7900-482C-84A6-3053A569B4E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/>
          <a:stretch>
            <a:fillRect/>
          </a:stretch>
        </p:blipFill>
        <p:spPr bwMode="auto">
          <a:xfrm>
            <a:off x="684213" y="3933825"/>
            <a:ext cx="2565400" cy="2020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033D637E-2296-4BC6-B63B-589EF64143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229600" cy="56499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en-US" sz="2000"/>
              <a:t>Приехали в детский сад. Кто встречает вас в детском саду? </a:t>
            </a:r>
          </a:p>
          <a:p>
            <a:pPr eaLnBrk="1" hangingPunct="1">
              <a:buFontTx/>
              <a:buNone/>
            </a:pPr>
            <a:r>
              <a:rPr lang="ru-RU" altLang="en-US" sz="2000"/>
              <a:t>А кто ещё работает в детском саду?</a:t>
            </a:r>
          </a:p>
        </p:txBody>
      </p:sp>
      <p:pic>
        <p:nvPicPr>
          <p:cNvPr id="6148" name="Picture 4" descr="picture">
            <a:extLst>
              <a:ext uri="{FF2B5EF4-FFF2-40B4-BE49-F238E27FC236}">
                <a16:creationId xmlns:a16="http://schemas.microsoft.com/office/drawing/2014/main" id="{8DCD5B27-27C0-4FBB-9C24-BBEC6D77C9C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341438"/>
            <a:ext cx="3960812" cy="51577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0926D9EA-385D-41D9-81E8-FC3A8DA242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61198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ru-RU" altLang="en-US" sz="2000"/>
              <a:t>Давайте подумаем: для чего люди работают?</a:t>
            </a:r>
          </a:p>
          <a:p>
            <a:pPr eaLnBrk="1" hangingPunct="1">
              <a:buFontTx/>
              <a:buNone/>
            </a:pPr>
            <a:endParaRPr lang="ru-RU" altLang="en-US" sz="2000"/>
          </a:p>
          <a:p>
            <a:pPr eaLnBrk="1" hangingPunct="1"/>
            <a:r>
              <a:rPr lang="ru-RU" altLang="en-US" sz="2000"/>
              <a:t>Чтобы приносить пользу окружающим.</a:t>
            </a:r>
          </a:p>
          <a:p>
            <a:pPr eaLnBrk="1" hangingPunct="1"/>
            <a:endParaRPr lang="ru-RU" altLang="en-US" sz="2000"/>
          </a:p>
          <a:p>
            <a:pPr eaLnBrk="1" hangingPunct="1"/>
            <a:r>
              <a:rPr lang="ru-RU" altLang="en-US" sz="2000"/>
              <a:t>Чтобы делать добро.</a:t>
            </a:r>
          </a:p>
          <a:p>
            <a:pPr eaLnBrk="1" hangingPunct="1"/>
            <a:endParaRPr lang="ru-RU" altLang="en-US" sz="2000"/>
          </a:p>
          <a:p>
            <a:pPr eaLnBrk="1" hangingPunct="1"/>
            <a:r>
              <a:rPr lang="ru-RU" altLang="en-US" sz="2000"/>
              <a:t>Чтобы делать красивым город.</a:t>
            </a:r>
          </a:p>
          <a:p>
            <a:pPr eaLnBrk="1" hangingPunct="1"/>
            <a:endParaRPr lang="ru-RU" altLang="en-US" sz="2000"/>
          </a:p>
          <a:p>
            <a:pPr eaLnBrk="1" hangingPunct="1"/>
            <a:r>
              <a:rPr lang="ru-RU" altLang="en-US" sz="2000"/>
              <a:t>Чтобы было, что есть, что одеть.</a:t>
            </a:r>
          </a:p>
          <a:p>
            <a:pPr eaLnBrk="1" hangingPunct="1">
              <a:buFontTx/>
              <a:buNone/>
            </a:pPr>
            <a:endParaRPr lang="ru-RU" altLang="en-US" sz="2000"/>
          </a:p>
          <a:p>
            <a:pPr eaLnBrk="1" hangingPunct="1">
              <a:buFontTx/>
              <a:buNone/>
            </a:pPr>
            <a:r>
              <a:rPr lang="ru-RU" altLang="en-US" sz="2000"/>
              <a:t>Отгадайте загадку: Скажите, кто так вкусно</a:t>
            </a:r>
          </a:p>
          <a:p>
            <a:pPr eaLnBrk="1" hangingPunct="1">
              <a:buFontTx/>
              <a:buNone/>
            </a:pPr>
            <a:r>
              <a:rPr lang="ru-RU" altLang="en-US" sz="2000"/>
              <a:t>                                 Готовит щи капустные,</a:t>
            </a:r>
          </a:p>
          <a:p>
            <a:pPr eaLnBrk="1" hangingPunct="1">
              <a:buFontTx/>
              <a:buNone/>
            </a:pPr>
            <a:r>
              <a:rPr lang="ru-RU" altLang="en-US" sz="2000"/>
              <a:t>                                 Пахучие котлеты,</a:t>
            </a:r>
          </a:p>
          <a:p>
            <a:pPr eaLnBrk="1" hangingPunct="1">
              <a:buFontTx/>
              <a:buNone/>
            </a:pPr>
            <a:r>
              <a:rPr lang="ru-RU" altLang="en-US" sz="2000"/>
              <a:t>                                 Салаты, винегреты,</a:t>
            </a:r>
          </a:p>
          <a:p>
            <a:pPr eaLnBrk="1" hangingPunct="1">
              <a:buFontTx/>
              <a:buNone/>
            </a:pPr>
            <a:r>
              <a:rPr lang="ru-RU" altLang="en-US" sz="2000"/>
              <a:t>                                 Все завтраки, обеды?  </a:t>
            </a:r>
          </a:p>
          <a:p>
            <a:pPr eaLnBrk="1" hangingPunct="1">
              <a:buFontTx/>
              <a:buNone/>
            </a:pPr>
            <a:r>
              <a:rPr lang="ru-RU" altLang="en-US" sz="2000"/>
              <a:t>                                                           (Повар)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4B34A537-DD75-4498-AABB-A9884C92A4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en-US" sz="2000"/>
              <a:t>Правильно, повар. А какие повару нужны инструменты для приготовления блюд? А какие у вас любимые блюда?</a:t>
            </a:r>
          </a:p>
        </p:txBody>
      </p:sp>
      <p:pic>
        <p:nvPicPr>
          <p:cNvPr id="10243" name="Picture 4" descr="picture">
            <a:extLst>
              <a:ext uri="{FF2B5EF4-FFF2-40B4-BE49-F238E27FC236}">
                <a16:creationId xmlns:a16="http://schemas.microsoft.com/office/drawing/2014/main" id="{130BC4FF-DDA3-4342-BE6C-8B442F53E64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2952750" cy="4895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7173" name="Picture 5" descr="picture">
            <a:extLst>
              <a:ext uri="{FF2B5EF4-FFF2-40B4-BE49-F238E27FC236}">
                <a16:creationId xmlns:a16="http://schemas.microsoft.com/office/drawing/2014/main" id="{6C854170-DA66-4E6B-A1B6-88F4C121E0A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412875"/>
            <a:ext cx="2519363" cy="4895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7174" name="Picture 6" descr="picture">
            <a:extLst>
              <a:ext uri="{FF2B5EF4-FFF2-40B4-BE49-F238E27FC236}">
                <a16:creationId xmlns:a16="http://schemas.microsoft.com/office/drawing/2014/main" id="{EA2DACD3-652F-4A94-B69B-720D68821BC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412875"/>
            <a:ext cx="2663825" cy="4895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506</TotalTime>
  <Words>558</Words>
  <Application>Microsoft Office PowerPoint</Application>
  <PresentationFormat>Экран (4:3)</PresentationFormat>
  <Paragraphs>104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Легкий дым</vt:lpstr>
      <vt:lpstr>МДОУ детский сад Золушка №202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DreamLair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работы хороши…</dc:title>
  <dc:creator>Loner-XP</dc:creator>
  <cp:lastModifiedBy>Асият</cp:lastModifiedBy>
  <cp:revision>11</cp:revision>
  <dcterms:created xsi:type="dcterms:W3CDTF">2010-12-08T16:45:15Z</dcterms:created>
  <dcterms:modified xsi:type="dcterms:W3CDTF">2022-05-18T10:09:57Z</dcterms:modified>
</cp:coreProperties>
</file>