
<file path=[Content_Types].xml><?xml version="1.0" encoding="utf-8"?>
<Types xmlns="http://schemas.openxmlformats.org/package/2006/content-types">
  <Override ContentType="application/vnd.openxmlformats-officedocument.presentationml.slideMaster+xml" PartName="/ppt/slideMasters/slideMaster3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8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35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Layout+xml" PartName="/ppt/slideLayouts/slideLayout29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6.xml"/>
  <Override ContentType="application/vnd.openxmlformats-officedocument.presentationml.slide+xml" PartName="/ppt/slides/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34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4" r:id="rId5"/>
    <p:sldId id="257" r:id="rId6"/>
    <p:sldId id="258" r:id="rId7"/>
    <p:sldId id="265" r:id="rId8"/>
    <p:sldId id="259" r:id="rId9"/>
    <p:sldId id="266" r:id="rId10"/>
    <p:sldId id="260" r:id="rId11"/>
    <p:sldId id="261" r:id="rId12"/>
    <p:sldId id="262" r:id="rId13"/>
    <p:sldId id="263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76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601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1139" y="346075"/>
            <a:ext cx="2430462" cy="7372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47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8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65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57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5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7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71" indent="0">
              <a:buNone/>
              <a:defRPr sz="1600" b="1"/>
            </a:lvl7pPr>
            <a:lvl8pPr marL="3199082" indent="0">
              <a:buNone/>
              <a:defRPr sz="1600" b="1"/>
            </a:lvl8pPr>
            <a:lvl9pPr marL="36560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06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62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439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7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210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5" indent="0">
              <a:buNone/>
              <a:defRPr sz="2400"/>
            </a:lvl3pPr>
            <a:lvl4pPr marL="1371035" indent="0">
              <a:buNone/>
              <a:defRPr sz="2000"/>
            </a:lvl4pPr>
            <a:lvl5pPr marL="1828047" indent="0">
              <a:buNone/>
              <a:defRPr sz="2000"/>
            </a:lvl5pPr>
            <a:lvl6pPr marL="2285058" indent="0">
              <a:buNone/>
              <a:defRPr sz="2000"/>
            </a:lvl6pPr>
            <a:lvl7pPr marL="2742071" indent="0">
              <a:buNone/>
              <a:defRPr sz="2000"/>
            </a:lvl7pPr>
            <a:lvl8pPr marL="3199082" indent="0">
              <a:buNone/>
              <a:defRPr sz="2000"/>
            </a:lvl8pPr>
            <a:lvl9pPr marL="365609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5" indent="0">
              <a:buNone/>
              <a:defRPr sz="1000"/>
            </a:lvl3pPr>
            <a:lvl4pPr marL="1371035" indent="0">
              <a:buNone/>
              <a:defRPr sz="900"/>
            </a:lvl4pPr>
            <a:lvl5pPr marL="1828047" indent="0">
              <a:buNone/>
              <a:defRPr sz="900"/>
            </a:lvl5pPr>
            <a:lvl6pPr marL="2285058" indent="0">
              <a:buNone/>
              <a:defRPr sz="900"/>
            </a:lvl6pPr>
            <a:lvl7pPr marL="2742071" indent="0">
              <a:buNone/>
              <a:defRPr sz="900"/>
            </a:lvl7pPr>
            <a:lvl8pPr marL="3199082" indent="0">
              <a:buNone/>
              <a:defRPr sz="900"/>
            </a:lvl8pPr>
            <a:lvl9pPr marL="36560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541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86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772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682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0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0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846666"/>
            <a:ext cx="13716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099" y="846666"/>
            <a:ext cx="589788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685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5" indent="0">
              <a:buNone/>
              <a:defRPr sz="1800" b="1"/>
            </a:lvl3pPr>
            <a:lvl4pPr marL="1371412" indent="0">
              <a:buNone/>
              <a:defRPr sz="1600" b="1"/>
            </a:lvl4pPr>
            <a:lvl5pPr marL="1828549" indent="0">
              <a:buNone/>
              <a:defRPr sz="1600" b="1"/>
            </a:lvl5pPr>
            <a:lvl6pPr marL="2285686" indent="0">
              <a:buNone/>
              <a:defRPr sz="1600" b="1"/>
            </a:lvl6pPr>
            <a:lvl7pPr marL="2742824" indent="0">
              <a:buNone/>
              <a:defRPr sz="1600" b="1"/>
            </a:lvl7pPr>
            <a:lvl8pPr marL="3199961" indent="0">
              <a:buNone/>
              <a:defRPr sz="1600" b="1"/>
            </a:lvl8pPr>
            <a:lvl9pPr marL="365709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921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222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856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811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5" indent="0">
              <a:buNone/>
              <a:defRPr sz="2400"/>
            </a:lvl3pPr>
            <a:lvl4pPr marL="1371412" indent="0">
              <a:buNone/>
              <a:defRPr sz="2000"/>
            </a:lvl4pPr>
            <a:lvl5pPr marL="1828549" indent="0">
              <a:buNone/>
              <a:defRPr sz="2000"/>
            </a:lvl5pPr>
            <a:lvl6pPr marL="2285686" indent="0">
              <a:buNone/>
              <a:defRPr sz="2000"/>
            </a:lvl6pPr>
            <a:lvl7pPr marL="2742824" indent="0">
              <a:buNone/>
              <a:defRPr sz="2000"/>
            </a:lvl7pPr>
            <a:lvl8pPr marL="3199961" indent="0">
              <a:buNone/>
              <a:defRPr sz="2000"/>
            </a:lvl8pPr>
            <a:lvl9pPr marL="365709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5" indent="0">
              <a:buNone/>
              <a:defRPr sz="1000"/>
            </a:lvl3pPr>
            <a:lvl4pPr marL="1371412" indent="0">
              <a:buNone/>
              <a:defRPr sz="900"/>
            </a:lvl4pPr>
            <a:lvl5pPr marL="1828549" indent="0">
              <a:buNone/>
              <a:defRPr sz="900"/>
            </a:lvl5pPr>
            <a:lvl6pPr marL="2285686" indent="0">
              <a:buNone/>
              <a:defRPr sz="900"/>
            </a:lvl6pPr>
            <a:lvl7pPr marL="2742824" indent="0">
              <a:buNone/>
              <a:defRPr sz="900"/>
            </a:lvl7pPr>
            <a:lvl8pPr marL="3199961" indent="0">
              <a:buNone/>
              <a:defRPr sz="900"/>
            </a:lvl8pPr>
            <a:lvl9pPr marL="365709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567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media/image1.jpeg" Type="http://schemas.openxmlformats.org/officeDocument/2006/relationships/imag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ctr" defTabSz="9142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8" indent="-285711" algn="l" defTabSz="9142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3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0" indent="-228568" algn="l" defTabSz="9142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7" indent="-228568" algn="l" defTabSz="9142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5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2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9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6" indent="-228568" algn="l" defTabSz="9142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5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2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9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6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4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1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8" algn="l" defTabSz="9142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8229600" cy="4525963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34E-0498-469A-BE3F-3443BB5876CF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048B-DDB7-4B82-A68D-353394C1C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57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6" indent="-342806" algn="l" defTabSz="9141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6" indent="-285672" algn="l" defTabSz="9141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6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1" indent="-228536" algn="l" defTabSz="9141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4" indent="-228536" algn="l" defTabSz="9141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9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4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8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6" algn="l" defTabSz="9141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2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F8AFFA5-329B-4C4E-9DCC-3A70D7E38072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56B0304-D5AB-478C-B141-8EDD56D88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2.xml"/><Relationship Id="rId1" Type="http://schemas.openxmlformats.org/officeDocument/2006/relationships/audio" Target="file:///C:\Users\Admin\Desktop\&#1087;&#1088;&#1077;&#1079;&#1077;&#1085;&#1090;&#1072;&#1094;&#1080;&#1080;\&#1087;&#1086;&#1095;&#1077;&#1084;&#1091;%20&#1088;&#1072;&#1089;&#1090;&#1072;&#1103;&#1083;&#1072;%20&#1089;&#1085;&#1077;&#1075;&#1091;&#1088;&#1086;&#1095;&#1082;&#1072;\-3939Kruzhitsya-snezhinok-horovod3939(muzofon.com)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2132855"/>
            <a:ext cx="4937760" cy="1985331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Почему растаяла Снегурочка</a:t>
            </a:r>
            <a:r>
              <a:rPr lang="ru-RU" sz="4900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Экология. Средняя Группа.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Гашко</a:t>
            </a:r>
            <a:r>
              <a:rPr lang="ru-RU" dirty="0" smtClean="0"/>
              <a:t> Светлана Анатольевна, воспитатель</a:t>
            </a:r>
          </a:p>
          <a:p>
            <a:r>
              <a:rPr lang="ru-RU" dirty="0" smtClean="0"/>
              <a:t>МАДОО детский сад №28 г.Верхняя Пышма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900igr.net/datas/okruzhajuschij-mir/Sneg-i-ljod/0008-008-Svojstva-snega-i-l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summercamp.ru/images/Backcountry-skiing-snow-shelter-sm-300x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929" y="0"/>
            <a:ext cx="5130072" cy="3933056"/>
          </a:xfrm>
          <a:prstGeom prst="rect">
            <a:avLst/>
          </a:prstGeom>
          <a:noFill/>
        </p:spPr>
      </p:pic>
      <p:pic>
        <p:nvPicPr>
          <p:cNvPr id="50182" name="Picture 6" descr="https://encrypted-tbn3.gstatic.com/images?q=tbn:ANd9GcSWUjPWNhVDiqpxLI55XKSKmoqr1PPoEpuMelvcnc1Yufxf3iU1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608467" cy="3501008"/>
          </a:xfrm>
          <a:prstGeom prst="rect">
            <a:avLst/>
          </a:prstGeom>
          <a:noFill/>
        </p:spPr>
      </p:pic>
      <p:pic>
        <p:nvPicPr>
          <p:cNvPr id="50184" name="Picture 8" descr="http://vedmachka.gorod.tomsk.ru/posts-files/61/181/i/im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942" y="4005064"/>
            <a:ext cx="4581057" cy="2852936"/>
          </a:xfrm>
          <a:prstGeom prst="rect">
            <a:avLst/>
          </a:prstGeom>
          <a:noFill/>
        </p:spPr>
      </p:pic>
      <p:pic>
        <p:nvPicPr>
          <p:cNvPr id="50178" name="Picture 2" descr="https://encrypted-tbn1.gstatic.com/images?q=tbn:ANd9GcREc_8a2ymEt6qdZnV9oJdc3UAkQJRlQEMg5gCofphnP6KWFrowx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79157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79913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Беседа на тему: «Что можно слепить из снега?»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занятия: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980266"/>
            <a:ext cx="8381558" cy="21769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dirty="0" smtClean="0">
                <a:solidFill>
                  <a:srgbClr val="0070C0"/>
                </a:solidFill>
              </a:rPr>
              <a:t>Как из воды получить лёд?</a:t>
            </a:r>
          </a:p>
          <a:p>
            <a:pPr>
              <a:lnSpc>
                <a:spcPct val="100000"/>
              </a:lnSpc>
            </a:pPr>
            <a:r>
              <a:rPr lang="ru-RU" sz="3000" dirty="0" smtClean="0">
                <a:solidFill>
                  <a:srgbClr val="0070C0"/>
                </a:solidFill>
              </a:rPr>
              <a:t>Во что еще превращается вода зимой?</a:t>
            </a:r>
          </a:p>
          <a:p>
            <a:pPr>
              <a:lnSpc>
                <a:spcPct val="100000"/>
              </a:lnSpc>
            </a:pPr>
            <a:r>
              <a:rPr lang="ru-RU" sz="3000" dirty="0" smtClean="0">
                <a:solidFill>
                  <a:srgbClr val="0070C0"/>
                </a:solidFill>
              </a:rPr>
              <a:t>Как из снега и льда получить воду?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3501008"/>
            <a:ext cx="4757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ДО СВИДАНИЯ!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.fl.ru/users/VivaVera/upload/f_495372ef97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7432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НОД: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27687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Расширять представление детей о свойствах воды, снега и льда;</a:t>
            </a:r>
          </a:p>
          <a:p>
            <a:pPr>
              <a:buFontTx/>
              <a:buChar char="-"/>
            </a:pPr>
            <a:r>
              <a:rPr lang="ru-RU" sz="2400" dirty="0" smtClean="0"/>
              <a:t> Учить устанавливать элементарные причинно-следственные связи: снег в тепле тает и превращается в воду, на морозе вода замерзает и превращается в лёд.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4320540" cy="360040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Познанская</a:t>
            </a:r>
            <a:r>
              <a:rPr lang="ru-RU" sz="2400" b="1" dirty="0" smtClean="0"/>
              <a:t> «Снег идёт»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1556792"/>
            <a:ext cx="4320540" cy="2337875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/>
              <a:t>Тихо, тихо снег идёт,</a:t>
            </a:r>
          </a:p>
          <a:p>
            <a:r>
              <a:rPr lang="ru-RU" sz="9600" b="1" dirty="0" smtClean="0"/>
              <a:t>Белый снег мохнатый.</a:t>
            </a:r>
          </a:p>
          <a:p>
            <a:r>
              <a:rPr lang="ru-RU" sz="9600" b="1" dirty="0" smtClean="0"/>
              <a:t>Мы расчистим снег и лёд</a:t>
            </a:r>
          </a:p>
          <a:p>
            <a:r>
              <a:rPr lang="ru-RU" sz="9600" b="1" dirty="0" smtClean="0"/>
              <a:t>Во дворе лопатой.</a:t>
            </a:r>
          </a:p>
          <a:p>
            <a:r>
              <a:rPr lang="ru-RU" sz="9600" b="1" dirty="0" smtClean="0"/>
              <a:t>От калитки мы с трудом</a:t>
            </a:r>
          </a:p>
          <a:p>
            <a:r>
              <a:rPr lang="ru-RU" sz="9600" b="1" dirty="0" smtClean="0"/>
              <a:t>К дому стёжку проведём.</a:t>
            </a:r>
          </a:p>
          <a:p>
            <a:r>
              <a:rPr lang="ru-RU" sz="9600" b="1" dirty="0" smtClean="0"/>
              <a:t>Выйдет мама на порог,</a:t>
            </a:r>
          </a:p>
          <a:p>
            <a:r>
              <a:rPr lang="ru-RU" sz="9600" b="1" dirty="0" smtClean="0"/>
              <a:t>Скажет: «Кто бы это мог</a:t>
            </a:r>
          </a:p>
          <a:p>
            <a:r>
              <a:rPr lang="ru-RU" sz="9600" b="1" dirty="0" smtClean="0"/>
              <a:t>Провести дорожку</a:t>
            </a:r>
          </a:p>
          <a:p>
            <a:r>
              <a:rPr lang="ru-RU" sz="9600" b="1" dirty="0" smtClean="0"/>
              <a:t>К нашему порожку?»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3560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 Чтение стихотворения: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t.fl.ru/users/VivaVera/upload/f_495372ef97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7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165304"/>
            <a:ext cx="733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Входит Снегурочка с ёмкостью, наполненной снегом 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68 0.01042 L 0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 о погоде: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980266"/>
            <a:ext cx="8208912" cy="3473069"/>
          </a:xfrm>
          <a:solidFill>
            <a:schemeClr val="bg2">
              <a:lumMod val="60000"/>
              <a:lumOff val="40000"/>
            </a:schemeClr>
          </a:solidFill>
          <a:ln w="76200">
            <a:solidFill>
              <a:schemeClr val="bg1">
                <a:lumMod val="9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1.Какое сейчас время года?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2. Какие приметы зимы вы знаете?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3. Зима – какая? (холодная, снежная, вьюжная, долгожданная и т.д.)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4. Что бывает зимой?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5. Какая зимой погода?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6. Почему Снегурочка любит зиму?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amaratoday.ru/img/2011/01/sg13-5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4" name="Picture 4" descr="http://newtortuga.com/wp-content/uploads/2013/04/%D0%97%D0%B8%D0%BC%D0%BD%D1%8F%D1%8F-%D0%BA%D1%80%D0%B0%D1%81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131" y="3631207"/>
            <a:ext cx="5162869" cy="3226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6" name="Picture 6" descr="http://radiovesti.ru/pics/b/117/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088" name="Picture 8" descr="http://4.bp.blogspot.com/-MfjpKr8NK80/UNqoPzTMohI/AAAAAAAAcBE/DOjuxcLHvxU/s1600/DSC_18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470" y="0"/>
            <a:ext cx="4538530" cy="3020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138506"/>
          </a:xfrm>
        </p:spPr>
        <p:txBody>
          <a:bodyPr/>
          <a:lstStyle/>
          <a:p>
            <a:pPr algn="ctr"/>
            <a:r>
              <a:rPr lang="ru-RU" dirty="0" smtClean="0"/>
              <a:t>Подвижная игра  </a:t>
            </a:r>
            <a:br>
              <a:rPr lang="ru-RU" dirty="0" smtClean="0"/>
            </a:br>
            <a:r>
              <a:rPr lang="ru-RU" dirty="0" smtClean="0"/>
              <a:t>«Снежинки и ветер»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0100" y="2564904"/>
            <a:ext cx="7543800" cy="38358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Дети встают в круг, берутся за руки. Они «превратились» в снежинок. По сигналу воспитателя: «Ветер подул сильный-сильный и снежинки разлетелись, закружились», дети начинают двигаться по группе в разных направлениях. По следующему сигналу: «Ветер стих» - дети возвращаются в круг, берутся за руки.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aquaexpert.ru/pict/noResize/img_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://divmir.ru/wp-content/uploads/2011/12/Snezhink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796" y="0"/>
            <a:ext cx="4003204" cy="4054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10" name="Picture 6" descr="http://www.voprosy-kak-i-pochemu.ru/wp-content/uploads/2010/09/sn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0454"/>
            <a:ext cx="3635896" cy="3147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112" name="Picture 8" descr="http://static.diary.ru/userdir/1/5/1/5/1515121/497933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3199861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14" name="Picture 10" descr="http://zateevo.ru/userfiles/image/Snezhinki/12036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168" y="4293097"/>
            <a:ext cx="285783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-3939Kruzhitsya-snezhinok-horovod3939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3573016"/>
            <a:ext cx="7440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Рассматривание строения и форм снежинок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www.wallon.ru/_ph/9/602713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5736" y="620688"/>
            <a:ext cx="51405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Рассматривание кубиков льда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Четыре сезона: 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urSeasons_16x9_TP104001540" id="{F905817E-0C26-4527-B132-06F12AB95976}" vid="{25E166E1-7407-4320-8DFC-C03D6D1090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TS102670354</Template>
  <TotalTime>70</TotalTime>
  <Words>277</Words>
  <Application>Microsoft Office PowerPoint</Application>
  <PresentationFormat>Экран (4:3)</PresentationFormat>
  <Paragraphs>36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1_Тема Office</vt:lpstr>
      <vt:lpstr>Тема Office</vt:lpstr>
      <vt:lpstr>Четыре сезона: 16 x 9</vt:lpstr>
      <vt:lpstr>Почему растаяла Снегурочка? Экология. Средняя Группа. </vt:lpstr>
      <vt:lpstr>Цели НОД:</vt:lpstr>
      <vt:lpstr>Познанская «Снег идёт»</vt:lpstr>
      <vt:lpstr>Слайд 4</vt:lpstr>
      <vt:lpstr>Беседа о погоде:</vt:lpstr>
      <vt:lpstr>Слайд 6</vt:lpstr>
      <vt:lpstr>Подвижная игра   «Снежинки и ветер»</vt:lpstr>
      <vt:lpstr>Слайд 8</vt:lpstr>
      <vt:lpstr>Слайд 9</vt:lpstr>
      <vt:lpstr>Слайд 10</vt:lpstr>
      <vt:lpstr>Слайд 11</vt:lpstr>
      <vt:lpstr>Итог занятия: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растаяла Снегурочка?</dc:title>
  <dc:creator>Admin</dc:creator>
  <cp:lastModifiedBy>Admin</cp:lastModifiedBy>
  <cp:revision>8</cp:revision>
  <dcterms:created xsi:type="dcterms:W3CDTF">2013-12-13T14:54:39Z</dcterms:created>
  <dcterms:modified xsi:type="dcterms:W3CDTF">2014-05-19T14:16:54Z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1233576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