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3" r:id="rId4"/>
    <p:sldId id="260" r:id="rId5"/>
    <p:sldId id="257" r:id="rId6"/>
    <p:sldId id="261" r:id="rId7"/>
    <p:sldId id="262" r:id="rId8"/>
    <p:sldId id="259" r:id="rId9"/>
    <p:sldId id="264" r:id="rId10"/>
    <p:sldId id="265" r:id="rId11"/>
    <p:sldId id="267" r:id="rId12"/>
    <p:sldId id="266" r:id="rId13"/>
    <p:sldId id="268" r:id="rId14"/>
    <p:sldId id="269" r:id="rId15"/>
    <p:sldId id="272" r:id="rId16"/>
    <p:sldId id="270" r:id="rId17"/>
    <p:sldId id="273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DAE0BB-3555-4423-8322-0701E73B723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EA4517-F7DB-4E37-88A1-6CEC24623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AE0BB-3555-4423-8322-0701E73B723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A4517-F7DB-4E37-88A1-6CEC24623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AE0BB-3555-4423-8322-0701E73B723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A4517-F7DB-4E37-88A1-6CEC24623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AE0BB-3555-4423-8322-0701E73B723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A4517-F7DB-4E37-88A1-6CEC24623F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AE0BB-3555-4423-8322-0701E73B723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A4517-F7DB-4E37-88A1-6CEC24623F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AE0BB-3555-4423-8322-0701E73B723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A4517-F7DB-4E37-88A1-6CEC24623F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AE0BB-3555-4423-8322-0701E73B723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A4517-F7DB-4E37-88A1-6CEC24623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AE0BB-3555-4423-8322-0701E73B723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A4517-F7DB-4E37-88A1-6CEC24623FE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AE0BB-3555-4423-8322-0701E73B723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A4517-F7DB-4E37-88A1-6CEC24623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DDAE0BB-3555-4423-8322-0701E73B723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A4517-F7DB-4E37-88A1-6CEC24623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DAE0BB-3555-4423-8322-0701E73B723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EA4517-F7DB-4E37-88A1-6CEC24623F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DAE0BB-3555-4423-8322-0701E73B723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EA4517-F7DB-4E37-88A1-6CEC24623F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980728"/>
            <a:ext cx="8229600" cy="400052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dirty="0" smtClean="0"/>
              <a:t>     </a:t>
            </a:r>
            <a:r>
              <a:rPr lang="ru-RU" sz="9600" dirty="0" smtClean="0">
                <a:latin typeface="Aktau" pitchFamily="82" charset="0"/>
              </a:rPr>
              <a:t>Татьяна</a:t>
            </a:r>
            <a:br>
              <a:rPr lang="ru-RU" sz="9600" dirty="0" smtClean="0">
                <a:latin typeface="Aktau" pitchFamily="82" charset="0"/>
              </a:rPr>
            </a:br>
            <a:r>
              <a:rPr lang="ru-RU" sz="9600" dirty="0" smtClean="0">
                <a:latin typeface="Aktau" pitchFamily="82" charset="0"/>
              </a:rPr>
              <a:t> Маврина</a:t>
            </a:r>
            <a:endParaRPr lang="ru-RU" sz="9600" dirty="0">
              <a:latin typeface="Aktau" pitchFamily="82" charset="0"/>
            </a:endParaRPr>
          </a:p>
        </p:txBody>
      </p:sp>
    </p:spTree>
  </p:cSld>
  <p:clrMapOvr>
    <a:masterClrMapping/>
  </p:clrMapOvr>
  <p:transition spd="slow" advTm="3045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3568" y="4581128"/>
            <a:ext cx="7751282" cy="12688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sessor" pitchFamily="82" charset="0"/>
              </a:rPr>
              <a:t>Творчество Т. А. Мавриной помогает раскрыть неисчерпаемое богатство народной эстетики, ощутить национальную основу фольклора.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sessor" pitchFamily="82" charset="0"/>
            </a:endParaRPr>
          </a:p>
        </p:txBody>
      </p:sp>
      <p:pic>
        <p:nvPicPr>
          <p:cNvPr id="6" name="Содержимое 5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357166"/>
            <a:ext cx="7215238" cy="421484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698">
        <p:fade/>
      </p:transition>
    </mc:Choice>
    <mc:Fallback xmlns="">
      <p:transition spd="med" advTm="96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mavrina_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57298"/>
            <a:ext cx="4038600" cy="4714908"/>
          </a:xfrm>
        </p:spPr>
      </p:pic>
      <p:pic>
        <p:nvPicPr>
          <p:cNvPr id="8" name="Содержимое 7" descr="mavrina_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357298"/>
            <a:ext cx="4038600" cy="471490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58516" y="188640"/>
            <a:ext cx="5626968" cy="1156990"/>
          </a:xfrm>
        </p:spPr>
        <p:txBody>
          <a:bodyPr/>
          <a:lstStyle/>
          <a:p>
            <a:r>
              <a:rPr lang="ru-RU" dirty="0" smtClean="0"/>
              <a:t>«Сказочная азбука»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 advTm="14962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71472" y="5143512"/>
            <a:ext cx="8143932" cy="11259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gatha-Modern" pitchFamily="34" charset="0"/>
              </a:rPr>
              <a:t> В рисунках она соединяла старинную архитектуру с текущей рядом с церквями и соборами жизнью. Художница много ездила по ближнему и дальнему Подмосковью, по Волге.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gatha-Modern" pitchFamily="34" charset="0"/>
            </a:endParaRPr>
          </a:p>
        </p:txBody>
      </p:sp>
      <p:pic>
        <p:nvPicPr>
          <p:cNvPr id="6" name="Содержимое 5" descr="20110326_Mavrin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2" y="214290"/>
            <a:ext cx="5857916" cy="4786346"/>
          </a:xfrm>
        </p:spPr>
      </p:pic>
    </p:spTree>
  </p:cSld>
  <p:clrMapOvr>
    <a:masterClrMapping/>
  </p:clrMapOvr>
  <p:transition spd="slow" advTm="14766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mavrina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57166"/>
            <a:ext cx="7715304" cy="57150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15">
        <p:split orient="vert"/>
      </p:transition>
    </mc:Choice>
    <mc:Fallback xmlns="">
      <p:transition spd="slow" advTm="461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37112"/>
            <a:ext cx="8429684" cy="169547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sessor" pitchFamily="82" charset="0"/>
              </a:rPr>
              <a:t>Маврина настоящая сказочница и книжница. Всё продумано ею в книге до мелочей, чтобы стихам Пушкина было просторно и вольготно. Заставки, концовки, красные и синие начальные строки строф, буквицы -                  все написано ею, от руки, кистью...</a:t>
            </a:r>
            <a:endParaRPr lang="ru-RU" sz="2800" b="1" dirty="0">
              <a:latin typeface="Asessor" pitchFamily="8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V="1">
            <a:off x="4419600" y="6858000"/>
            <a:ext cx="3974592" cy="1429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4" descr="mav3.jpg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346" t="9366" r="5713" b="5474"/>
          <a:stretch/>
        </p:blipFill>
        <p:spPr>
          <a:xfrm>
            <a:off x="2123728" y="188640"/>
            <a:ext cx="5336275" cy="4176464"/>
          </a:xfrm>
        </p:spPr>
      </p:pic>
    </p:spTree>
  </p:cSld>
  <p:clrMapOvr>
    <a:masterClrMapping/>
  </p:clrMapOvr>
  <p:transition spd="slow" advTm="21908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99592" y="332656"/>
            <a:ext cx="7128792" cy="2376264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ktau" pitchFamily="82" charset="0"/>
              </a:rPr>
              <a:t>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ktau" pitchFamily="82" charset="0"/>
              </a:rPr>
              <a:t>За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ktau" pitchFamily="82" charset="0"/>
              </a:rPr>
              <a:t> всю свою долгую жизнь Татьяна Маврина создала множество ярких и красочных иллюстраций к детским книжкам.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ktau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400600" cy="38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21">
        <p:circle/>
      </p:transition>
    </mc:Choice>
    <mc:Fallback xmlns="">
      <p:transition spd="slow" advTm="852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9544"/>
            <a:ext cx="4347392" cy="537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476672"/>
            <a:ext cx="4176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gatha-Modern" pitchFamily="34" charset="0"/>
              </a:rPr>
              <a:t>Ее трудолюбие восхищало окружающих, но сама Маврина никогда не понимала этого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gatha-Modern" pitchFamily="34" charset="0"/>
              </a:rPr>
              <a:t>восхищения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gatha-Modern" pitchFamily="34" charset="0"/>
              </a:rPr>
              <a:t>: рисовать, заниматься живописью для нее было так же естественно и необходимо, как дышать.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126">
        <p14:flash/>
      </p:transition>
    </mc:Choice>
    <mc:Fallback xmlns="">
      <p:transition spd="slow" advTm="3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13973"/>
            <a:ext cx="32480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5486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gatha-Modern" pitchFamily="34" charset="0"/>
              </a:rPr>
              <a:t>Татьяна Алексеевна Маврина прожила долгую жизнь, и более семи десятилетий не прекращала работать. Современники вспоминали веселый нрав и улыбку, с которой она начинала любое дело</a:t>
            </a:r>
          </a:p>
        </p:txBody>
      </p:sp>
    </p:spTree>
    <p:extLst>
      <p:ext uri="{BB962C8B-B14F-4D97-AF65-F5344CB8AC3E}">
        <p14:creationId xmlns:p14="http://schemas.microsoft.com/office/powerpoint/2010/main" val="40933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137318" cy="552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ktau" pitchFamily="82" charset="0"/>
              </a:rPr>
              <a:t>Творчество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ktau" pitchFamily="82" charset="0"/>
              </a:rPr>
              <a:t>             Т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ktau" pitchFamily="82" charset="0"/>
              </a:rPr>
              <a:t>. А. Мавриной помогает раскрыть неисчерпаемое богатство народной эстетики, ощутить национальную основу фольклора.</a:t>
            </a:r>
          </a:p>
        </p:txBody>
      </p:sp>
    </p:spTree>
  </p:cSld>
  <p:clrMapOvr>
    <a:masterClrMapping/>
  </p:clrMapOvr>
  <p:transition spd="slow" advTm="3046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521" y="548680"/>
            <a:ext cx="7850226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ktau" pitchFamily="82" charset="0"/>
              </a:rPr>
              <a:t>А вы </a:t>
            </a:r>
          </a:p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ktau" pitchFamily="82" charset="0"/>
              </a:rPr>
              <a:t>х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ktau" pitchFamily="82" charset="0"/>
              </a:rPr>
              <a:t>отели бы</a:t>
            </a:r>
          </a:p>
          <a:p>
            <a:pPr algn="ctr"/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ktau" pitchFamily="82" charset="0"/>
              </a:rPr>
              <a:t>с</a:t>
            </a:r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ktau" pitchFamily="82" charset="0"/>
              </a:rPr>
              <a:t>оздать свою </a:t>
            </a:r>
          </a:p>
          <a:p>
            <a:pPr algn="ctr"/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ktau" pitchFamily="82" charset="0"/>
              </a:rPr>
              <a:t>с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ktau" pitchFamily="82" charset="0"/>
              </a:rPr>
              <a:t>казку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ktau" pitchFamily="82" charset="0"/>
              </a:rPr>
              <a:t>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ktau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08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420888" y="332656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67544" y="620688"/>
            <a:ext cx="4834880" cy="5483245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pPr algn="l"/>
            <a:r>
              <a:rPr lang="ru-RU" sz="3200" b="1" i="1" dirty="0">
                <a:solidFill>
                  <a:srgbClr val="FF0000"/>
                </a:solidFill>
                <a:latin typeface="Asessor" pitchFamily="82" charset="0"/>
              </a:rPr>
              <a:t>Татьяна Алексеевна Маврина (1900-1996</a:t>
            </a:r>
            <a:r>
              <a:rPr lang="ru-RU" sz="3200" b="1" i="1" dirty="0" smtClean="0">
                <a:solidFill>
                  <a:srgbClr val="FF0000"/>
                </a:solidFill>
                <a:latin typeface="Asessor" pitchFamily="82" charset="0"/>
              </a:rPr>
              <a:t>)-</a:t>
            </a:r>
            <a:r>
              <a:rPr lang="ru-RU" sz="3200" b="1" dirty="0" smtClean="0">
                <a:solidFill>
                  <a:srgbClr val="FF0000"/>
                </a:solidFill>
                <a:latin typeface="Asessor" pitchFamily="82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Asessor" pitchFamily="82" charset="0"/>
              </a:rPr>
              <a:t>русская советская художница, живописец, график, иллюстратор многочисленных книг, детских сказок, </a:t>
            </a:r>
            <a:r>
              <a:rPr lang="ru-RU" sz="3200" b="1" i="1" dirty="0" smtClean="0">
                <a:solidFill>
                  <a:srgbClr val="7030A0"/>
                </a:solidFill>
                <a:latin typeface="Asessor" pitchFamily="82" charset="0"/>
              </a:rPr>
              <a:t> </a:t>
            </a:r>
            <a:r>
              <a:rPr lang="ru-RU" sz="3200" b="1" i="1" dirty="0">
                <a:solidFill>
                  <a:srgbClr val="7030A0"/>
                </a:solidFill>
                <a:latin typeface="Asessor" pitchFamily="82" charset="0"/>
              </a:rPr>
              <a:t>родилась в Нижнем Новгороде, окончила в Москве знаменитый </a:t>
            </a:r>
            <a:r>
              <a:rPr lang="ru-RU" sz="3200" b="1" i="1" dirty="0" smtClean="0">
                <a:solidFill>
                  <a:srgbClr val="7030A0"/>
                </a:solidFill>
                <a:latin typeface="Asessor" pitchFamily="82" charset="0"/>
              </a:rPr>
              <a:t>ВХУТЕМАС. </a:t>
            </a:r>
            <a:endParaRPr lang="ru-RU" sz="3200" b="1" dirty="0">
              <a:solidFill>
                <a:srgbClr val="7030A0"/>
              </a:solidFill>
              <a:latin typeface="Asessor" pitchFamily="82" charset="0"/>
            </a:endParaRPr>
          </a:p>
        </p:txBody>
      </p:sp>
      <p:pic>
        <p:nvPicPr>
          <p:cNvPr id="6" name="Содержимое 5" descr="imgB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714356"/>
            <a:ext cx="3143272" cy="5072098"/>
          </a:xfrm>
        </p:spPr>
      </p:pic>
    </p:spTree>
  </p:cSld>
  <p:clrMapOvr>
    <a:masterClrMapping/>
  </p:clrMapOvr>
  <p:transition spd="slow" advTm="18939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57224" y="5000636"/>
            <a:ext cx="7358114" cy="1357322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Художница всегда откликалась на все веяния жизни. Ее трудолюбие восхищало окружающих, но для самой художницы рисовать, заниматься живописью было так же естественно и необходимо, как дышать</a:t>
            </a:r>
            <a:r>
              <a:rPr lang="ru-RU" i="1" dirty="0" smtClean="0"/>
              <a:t>. </a:t>
            </a:r>
            <a:endParaRPr lang="ru-RU" dirty="0"/>
          </a:p>
        </p:txBody>
      </p:sp>
      <p:pic>
        <p:nvPicPr>
          <p:cNvPr id="8" name="Рисунок 7" descr="da194a568138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9" b="2889"/>
          <a:stretch>
            <a:fillRect/>
          </a:stretch>
        </p:blipFill>
        <p:spPr>
          <a:xfrm>
            <a:off x="1000100" y="142852"/>
            <a:ext cx="7072362" cy="4584723"/>
          </a:xfrm>
        </p:spPr>
      </p:pic>
    </p:spTree>
  </p:cSld>
  <p:clrMapOvr>
    <a:masterClrMapping/>
  </p:clrMapOvr>
  <p:transition spd="slow" advTm="15563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__DSCN000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32656"/>
            <a:ext cx="6910934" cy="55546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353">
        <p:split orient="vert"/>
      </p:transition>
    </mc:Choice>
    <mc:Fallback xmlns="">
      <p:transition spd="slow" advTm="635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48872" cy="54335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</a:t>
            </a:r>
            <a:r>
              <a:rPr lang="ru-RU" sz="3600" dirty="0" smtClean="0"/>
              <a:t>Маврину </a:t>
            </a:r>
            <a:r>
              <a:rPr lang="ru-RU" sz="3600" dirty="0"/>
              <a:t>называют «самой русской из всех художников». Ее неповторимый стиль легко узнаваем. В нем слились приемы росписи, заимствованные художницей из иконописи, народной игрушки, русского лубка, пряничных досок, изразцов. </a:t>
            </a:r>
          </a:p>
        </p:txBody>
      </p:sp>
    </p:spTree>
  </p:cSld>
  <p:clrMapOvr>
    <a:masterClrMapping/>
  </p:clrMapOvr>
  <p:transition spd="slow" advTm="16386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50301741_Mavrina_Sojka_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85728"/>
            <a:ext cx="7786742" cy="584043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591">
        <p:circle/>
      </p:transition>
    </mc:Choice>
    <mc:Fallback xmlns="">
      <p:transition spd="slow" advTm="359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446958"/>
          </a:xfrm>
        </p:spPr>
        <p:txBody>
          <a:bodyPr numCol="1">
            <a:normAutofit/>
          </a:bodyPr>
          <a:lstStyle/>
          <a:p>
            <a:pPr algn="ctr"/>
            <a:r>
              <a:rPr lang="ru-RU" sz="3200" dirty="0" smtClean="0"/>
              <a:t>   </a:t>
            </a:r>
            <a:r>
              <a:rPr lang="ru-RU" sz="3600" dirty="0" smtClean="0"/>
              <a:t>Легкость</a:t>
            </a:r>
            <a:r>
              <a:rPr lang="ru-RU" sz="3600" dirty="0"/>
              <a:t>, свобода и непринужденность рисунка, изящество линий, богатство колорита, тонкость цветовых отношений, строгий отбор средств, кажущаяся детскость изображения присущи брызжущим веселостью и энергией иллюстрациям </a:t>
            </a:r>
            <a:r>
              <a:rPr lang="ru-RU" sz="3600" dirty="0" smtClean="0"/>
              <a:t>Мавриной…</a:t>
            </a:r>
            <a:endParaRPr lang="ru-RU" sz="3600" dirty="0"/>
          </a:p>
        </p:txBody>
      </p:sp>
    </p:spTree>
  </p:cSld>
  <p:clrMapOvr>
    <a:masterClrMapping/>
  </p:clrMapOvr>
  <p:transition spd="slow" advTm="18856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57166"/>
            <a:ext cx="7715304" cy="57150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96">
        <p:split orient="vert"/>
      </p:transition>
    </mc:Choice>
    <mc:Fallback xmlns="">
      <p:transition spd="slow" advTm="489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Agatha-Modern" pitchFamily="34" charset="0"/>
              </a:rPr>
              <a:t>Важнейшая особенность искусства Т. А. Мавриной - связь поэзии сказки и пластической красоты разных видов народного декоративно-прикладного искусства. </a:t>
            </a:r>
            <a:r>
              <a:rPr lang="ru-RU" sz="6000" dirty="0" smtClean="0">
                <a:solidFill>
                  <a:srgbClr val="7030A0"/>
                </a:solidFill>
                <a:latin typeface="Agatha-Modern" pitchFamily="34" charset="0"/>
              </a:rPr>
              <a:t> </a:t>
            </a:r>
            <a:endParaRPr lang="ru-RU" sz="6000" dirty="0">
              <a:solidFill>
                <a:srgbClr val="7030A0"/>
              </a:solidFill>
              <a:latin typeface="Agatha-Modern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5151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839">
        <p14:flash/>
      </p:transition>
    </mc:Choice>
    <mc:Fallback xmlns="">
      <p:transition spd="slow" advTm="118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247</TotalTime>
  <Words>297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     Татьяна  Маврина</vt:lpstr>
      <vt:lpstr>Презентация PowerPoint</vt:lpstr>
      <vt:lpstr>Презентация PowerPoint</vt:lpstr>
      <vt:lpstr>Презентация PowerPoint</vt:lpstr>
      <vt:lpstr>   Маврину называют «самой русской из всех художников». Ее неповторимый стиль легко узнаваем. В нем слились приемы росписи, заимствованные художницей из иконописи, народной игрушки, русского лубка, пряничных досок, изразцов. </vt:lpstr>
      <vt:lpstr>Презентация PowerPoint</vt:lpstr>
      <vt:lpstr>   Легкость, свобода и непринужденность рисунка, изящество линий, богатство колорита, тонкость цветовых отношений, строгий отбор средств, кажущаяся детскость изображения присущи брызжущим веселостью и энергией иллюстрациям Мавриной…</vt:lpstr>
      <vt:lpstr>Презентация PowerPoint</vt:lpstr>
      <vt:lpstr>Важнейшая особенность искусства Т. А. Мавриной - связь поэзии сказки и пластической красоты разных видов народного декоративно-прикладного искусства.  </vt:lpstr>
      <vt:lpstr>Презентация PowerPoint</vt:lpstr>
      <vt:lpstr>«Сказочная азбука»</vt:lpstr>
      <vt:lpstr>Презентация PowerPoint</vt:lpstr>
      <vt:lpstr>Презентация PowerPoint</vt:lpstr>
      <vt:lpstr>Маврина настоящая сказочница и книжница. Всё продумано ею в книге до мелочей, чтобы стихам Пушкина было просторно и вольготно. Заставки, концовки, красные и синие начальные строки строф, буквицы -                  все написано ею, от руки, кистью...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Татьяна Маврина</dc:title>
  <dc:creator>САША</dc:creator>
  <cp:lastModifiedBy>Лада</cp:lastModifiedBy>
  <cp:revision>22</cp:revision>
  <dcterms:created xsi:type="dcterms:W3CDTF">2012-05-17T16:21:53Z</dcterms:created>
  <dcterms:modified xsi:type="dcterms:W3CDTF">2012-09-27T18:42:35Z</dcterms:modified>
</cp:coreProperties>
</file>