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77" r:id="rId4"/>
    <p:sldId id="284" r:id="rId5"/>
    <p:sldId id="276" r:id="rId6"/>
    <p:sldId id="275" r:id="rId7"/>
    <p:sldId id="274" r:id="rId8"/>
    <p:sldId id="259" r:id="rId9"/>
    <p:sldId id="257" r:id="rId10"/>
    <p:sldId id="260" r:id="rId11"/>
    <p:sldId id="261" r:id="rId12"/>
    <p:sldId id="283" r:id="rId13"/>
    <p:sldId id="262" r:id="rId14"/>
    <p:sldId id="263" r:id="rId15"/>
    <p:sldId id="264" r:id="rId16"/>
    <p:sldId id="282" r:id="rId17"/>
    <p:sldId id="265" r:id="rId18"/>
    <p:sldId id="267" r:id="rId19"/>
    <p:sldId id="268" r:id="rId20"/>
    <p:sldId id="280" r:id="rId21"/>
    <p:sldId id="269" r:id="rId22"/>
    <p:sldId id="270" r:id="rId23"/>
    <p:sldId id="273" r:id="rId24"/>
  </p:sldIdLst>
  <p:sldSz cx="9144000" cy="6858000" type="screen4x3"/>
  <p:notesSz cx="6858000" cy="9144000"/>
  <p:defaultTextStyle>
    <a:defPPr>
      <a:defRPr lang="es-E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0000"/>
    <a:srgbClr val="6DD9FF"/>
    <a:srgbClr val="008A3E"/>
    <a:srgbClr val="003399"/>
    <a:srgbClr val="FFD9D9"/>
    <a:srgbClr val="FFC1C1"/>
    <a:srgbClr val="FFD13F"/>
    <a:srgbClr val="422C16"/>
    <a:srgbClr val="0C788E"/>
    <a:srgbClr val="0066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551" autoAdjust="0"/>
    <p:restoredTop sz="94652" autoAdjust="0"/>
  </p:normalViewPr>
  <p:slideViewPr>
    <p:cSldViewPr>
      <p:cViewPr varScale="1">
        <p:scale>
          <a:sx n="69" d="100"/>
          <a:sy n="69" d="100"/>
        </p:scale>
        <p:origin x="1332" y="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90" d="100"/>
        <a:sy n="90" d="100"/>
      </p:scale>
      <p:origin x="0" y="24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FD7DDD2-CD40-464E-BCB3-223DDAD687FC}" type="slidenum">
              <a:rPr lang="es-ES"/>
              <a:pPr/>
              <a:t>‹#›</a:t>
            </a:fld>
            <a:endParaRPr lang="es-E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CC7A4B3-F2FE-46B5-8EDC-CC55D147B95A}" type="slidenum">
              <a:rPr lang="es-ES"/>
              <a:pPr/>
              <a:t>‹#›</a:t>
            </a:fld>
            <a:endParaRPr lang="es-E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6FB6DA0-3AE5-4C8A-B167-7F67B5E46D0A}" type="slidenum">
              <a:rPr lang="es-ES"/>
              <a:pPr/>
              <a:t>‹#›</a:t>
            </a:fld>
            <a:endParaRPr lang="es-E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60B3C41-8252-4CE6-AE5D-13B6326D960A}" type="slidenum">
              <a:rPr lang="es-ES"/>
              <a:pPr/>
              <a:t>‹#›</a:t>
            </a:fld>
            <a:endParaRPr lang="es-E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EE95704-1695-47AA-B80E-9AD234717ACE}" type="slidenum">
              <a:rPr lang="es-ES"/>
              <a:pPr/>
              <a:t>‹#›</a:t>
            </a:fld>
            <a:endParaRPr lang="es-E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E434D9B-80DB-4168-98AD-CF532CE9DD46}" type="slidenum">
              <a:rPr lang="es-ES"/>
              <a:pPr/>
              <a:t>‹#›</a:t>
            </a:fld>
            <a:endParaRPr lang="es-E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84EBC5D-3868-449B-A89D-35D5F006D205}" type="slidenum">
              <a:rPr lang="es-ES"/>
              <a:pPr/>
              <a:t>‹#›</a:t>
            </a:fld>
            <a:endParaRPr lang="es-E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9D8A53E-7788-4B9E-A619-779A1A7F0982}" type="slidenum">
              <a:rPr lang="es-ES"/>
              <a:pPr/>
              <a:t>‹#›</a:t>
            </a:fld>
            <a:endParaRPr lang="es-E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6204EAE-C510-4E95-9824-ED2845C26861}" type="slidenum">
              <a:rPr lang="es-ES"/>
              <a:pPr/>
              <a:t>‹#›</a:t>
            </a:fld>
            <a:endParaRPr lang="es-E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67BBF5D-FBBB-4877-AB97-E56DA4929B78}" type="slidenum">
              <a:rPr lang="es-ES"/>
              <a:pPr/>
              <a:t>‹#›</a:t>
            </a:fld>
            <a:endParaRPr lang="es-E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ADF94DD-FB7A-4E34-9B72-0CF1C8253FA4}" type="slidenum">
              <a:rPr lang="es-ES"/>
              <a:pPr/>
              <a:t>‹#›</a:t>
            </a:fld>
            <a:endParaRPr lang="es-E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cambiar el estilo de título	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s-E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s-E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8ABFDEE3-3E05-4A66-9B60-0A20B037DF6B}" type="slidenum">
              <a:rPr lang="es-ES"/>
              <a:pPr/>
              <a:t>‹#›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gif"/><Relationship Id="rId7" Type="http://schemas.microsoft.com/office/2007/relationships/hdphoto" Target="../media/hdphoto5.wdp"/><Relationship Id="rId2" Type="http://schemas.openxmlformats.org/officeDocument/2006/relationships/image" Target="../media/image27.gi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1.jpeg"/><Relationship Id="rId5" Type="http://schemas.openxmlformats.org/officeDocument/2006/relationships/image" Target="../media/image30.gif"/><Relationship Id="rId4" Type="http://schemas.openxmlformats.org/officeDocument/2006/relationships/image" Target="../media/image29.gif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6.jpeg"/><Relationship Id="rId4" Type="http://schemas.openxmlformats.org/officeDocument/2006/relationships/image" Target="../media/image35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gif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gif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5.jpeg"/><Relationship Id="rId4" Type="http://schemas.openxmlformats.org/officeDocument/2006/relationships/image" Target="../media/image44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gif"/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8.gi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2" Type="http://schemas.openxmlformats.org/officeDocument/2006/relationships/image" Target="../media/image49.gi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1.jpeg"/><Relationship Id="rId4" Type="http://schemas.openxmlformats.org/officeDocument/2006/relationships/image" Target="../media/image50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jp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gif"/><Relationship Id="rId3" Type="http://schemas.microsoft.com/office/2007/relationships/hdphoto" Target="../media/hdphoto1.wdp"/><Relationship Id="rId7" Type="http://schemas.openxmlformats.org/officeDocument/2006/relationships/image" Target="../media/image12.gif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gif"/><Relationship Id="rId5" Type="http://schemas.openxmlformats.org/officeDocument/2006/relationships/image" Target="../media/image10.gif"/><Relationship Id="rId4" Type="http://schemas.openxmlformats.org/officeDocument/2006/relationships/image" Target="../media/image9.gif"/><Relationship Id="rId9" Type="http://schemas.openxmlformats.org/officeDocument/2006/relationships/image" Target="../media/image14.gi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gif"/><Relationship Id="rId4" Type="http://schemas.openxmlformats.org/officeDocument/2006/relationships/image" Target="../media/image9.gif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jpeg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13509" y="582487"/>
            <a:ext cx="8892000" cy="1948467"/>
          </a:xfrm>
          <a:prstGeom prst="roundRect">
            <a:avLst>
              <a:gd name="adj" fmla="val 11663"/>
            </a:avLst>
          </a:prstGeom>
          <a:solidFill>
            <a:schemeClr val="bg1"/>
          </a:solidFill>
          <a:ln w="76200">
            <a:solidFill>
              <a:srgbClr val="FFC000"/>
            </a:solidFill>
          </a:ln>
        </p:spPr>
        <p:txBody>
          <a:bodyPr wrap="square" rtlCol="0" anchor="ctr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lnSpc>
                <a:spcPct val="150000"/>
              </a:lnSpc>
            </a:pPr>
            <a:r>
              <a:rPr lang="ru-RU" sz="4000" b="1" spc="600" dirty="0" smtClean="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ПРАВА И ОБЯЗОНОСТИ </a:t>
            </a:r>
            <a:r>
              <a:rPr lang="ru-RU" sz="4000" b="1" spc="600" dirty="0" smtClean="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РЕБЁНКА</a:t>
            </a:r>
            <a:endParaRPr lang="ru-RU" sz="4000" b="1" spc="600" dirty="0">
              <a:ln w="11430"/>
              <a:solidFill>
                <a:srgbClr val="C0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421339" y="5085184"/>
            <a:ext cx="4871847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endParaRPr lang="ru-RU" sz="2400" dirty="0" smtClean="0">
              <a:solidFill>
                <a:srgbClr val="CC0000"/>
              </a:solidFill>
              <a:latin typeface="Arial Black" panose="020B0A04020102020204" pitchFamily="34" charset="0"/>
            </a:endParaRPr>
          </a:p>
          <a:p>
            <a:pPr algn="ctr"/>
            <a:r>
              <a:rPr lang="ru-RU" sz="2400" dirty="0" err="1" smtClean="0">
                <a:solidFill>
                  <a:srgbClr val="CC0000"/>
                </a:solidFill>
                <a:latin typeface="Arial Black" panose="020B0A04020102020204" pitchFamily="34" charset="0"/>
              </a:rPr>
              <a:t>Воспитатель:Урусова</a:t>
            </a:r>
            <a:r>
              <a:rPr lang="ru-RU" sz="2400" dirty="0" smtClean="0">
                <a:solidFill>
                  <a:srgbClr val="CC0000"/>
                </a:solidFill>
                <a:latin typeface="Arial Black" panose="020B0A04020102020204" pitchFamily="34" charset="0"/>
              </a:rPr>
              <a:t> А.М.</a:t>
            </a:r>
            <a:endParaRPr lang="ru-RU" sz="2400" dirty="0" smtClean="0">
              <a:solidFill>
                <a:srgbClr val="CC0000"/>
              </a:solidFill>
              <a:latin typeface="Arial Black" panose="020B0A04020102020204" pitchFamily="34" charset="0"/>
            </a:endParaRPr>
          </a:p>
          <a:p>
            <a:pPr algn="ctr"/>
            <a:endParaRPr lang="ru-RU" sz="2400" dirty="0">
              <a:solidFill>
                <a:srgbClr val="CC0000"/>
              </a:solidFill>
              <a:latin typeface="Arial Black" panose="020B0A040201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444208" y="404664"/>
            <a:ext cx="2448000" cy="172111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Rectangle 6"/>
          <p:cNvSpPr>
            <a:spLocks noChangeArrowheads="1"/>
          </p:cNvSpPr>
          <p:nvPr/>
        </p:nvSpPr>
        <p:spPr bwMode="auto">
          <a:xfrm>
            <a:off x="6586776" y="2142858"/>
            <a:ext cx="2324177" cy="26776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sz="2400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Дети </a:t>
            </a:r>
            <a:r>
              <a:rPr lang="ru-RU" sz="2400" b="1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имеют право жить </a:t>
            </a:r>
            <a:endParaRPr lang="ru-RU" sz="2400" b="1" dirty="0" smtClean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  <a:p>
            <a:pPr algn="ctr">
              <a:defRPr/>
            </a:pPr>
            <a:r>
              <a:rPr lang="ru-RU" sz="2400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со </a:t>
            </a:r>
            <a:r>
              <a:rPr lang="ru-RU" sz="2400" b="1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своими родителями </a:t>
            </a:r>
          </a:p>
          <a:p>
            <a:pPr algn="ctr">
              <a:defRPr/>
            </a:pPr>
            <a:r>
              <a:rPr lang="ru-RU" sz="2400" b="1" dirty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и никому не позволено </a:t>
            </a:r>
            <a:r>
              <a:rPr lang="ru-RU" sz="2400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их разлучать.</a:t>
            </a:r>
            <a:endParaRPr lang="ru-RU" sz="2400" b="1" dirty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5" y="498836"/>
            <a:ext cx="5987381" cy="4226308"/>
          </a:xfrm>
          <a:prstGeom prst="rect">
            <a:avLst/>
          </a:prstGeom>
          <a:ln w="57150">
            <a:solidFill>
              <a:srgbClr val="FFC000"/>
            </a:solidFill>
          </a:ln>
        </p:spPr>
      </p:pic>
    </p:spTree>
    <p:extLst>
      <p:ext uri="{BB962C8B-B14F-4D97-AF65-F5344CB8AC3E}">
        <p14:creationId xmlns:p14="http://schemas.microsoft.com/office/powerpoint/2010/main" val="25237956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992304">
            <a:off x="6721173" y="670417"/>
            <a:ext cx="890332" cy="859631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45240" y="2636921"/>
            <a:ext cx="702809" cy="713965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8891" y="2077666"/>
            <a:ext cx="783658" cy="831883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6037" y="1340768"/>
            <a:ext cx="961609" cy="90420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51520" y="368034"/>
            <a:ext cx="6408712" cy="46451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06215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7624" y="332656"/>
            <a:ext cx="6576665" cy="45365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9251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6365102" y="1962160"/>
            <a:ext cx="1277496" cy="1277496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499762" y="3573016"/>
            <a:ext cx="952149" cy="720080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0312" y="512676"/>
            <a:ext cx="1191050" cy="1080119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79512" y="404664"/>
            <a:ext cx="5904509" cy="43924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09891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E:\Мои рисунки\НАГЛЯДНЫЕ ПОСОБИЯ\ПРАЗДНИКИ\День ребенка\1269689125_screenhunter_02-mar_-27-21_23.jpg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533695"/>
            <a:ext cx="5709960" cy="42233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2240" y="692696"/>
            <a:ext cx="1800733" cy="18007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19336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179512" y="279040"/>
            <a:ext cx="8713788" cy="633412"/>
          </a:xfrm>
        </p:spPr>
        <p:txBody>
          <a:bodyPr anchor="t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3200" b="1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Каждый ребёнок имеет право на досуг</a:t>
            </a:r>
            <a:endParaRPr lang="ru-RU" sz="3200" b="1" spc="50" dirty="0">
              <a:ln w="11430"/>
              <a:solidFill>
                <a:srgbClr val="FF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14" name="Рисунок 1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163" y="1076511"/>
            <a:ext cx="4773901" cy="3580426"/>
          </a:xfrm>
          <a:prstGeom prst="rect">
            <a:avLst/>
          </a:prstGeom>
          <a:ln w="57150">
            <a:solidFill>
              <a:srgbClr val="FFC000"/>
            </a:solidFill>
          </a:ln>
        </p:spPr>
      </p:pic>
      <p:pic>
        <p:nvPicPr>
          <p:cNvPr id="16" name="Рисунок 15"/>
          <p:cNvPicPr>
            <a:picLocks noChangeAspect="1"/>
          </p:cNvPicPr>
          <p:nvPr/>
        </p:nvPicPr>
        <p:blipFill rotWithShape="1">
          <a:blip r:embed="rId3" cstate="print">
            <a:clrChange>
              <a:clrFrom>
                <a:srgbClr val="FFFDF8"/>
              </a:clrFrom>
              <a:clrTo>
                <a:srgbClr val="FFFDF8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364088" y="1484784"/>
            <a:ext cx="3396638" cy="25502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5778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4294967295"/>
          </p:nvPr>
        </p:nvPicPr>
        <p:blipFill rotWithShape="1"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475656" y="476672"/>
            <a:ext cx="6480720" cy="4539273"/>
          </a:xfrm>
        </p:spPr>
      </p:pic>
    </p:spTree>
    <p:extLst>
      <p:ext uri="{BB962C8B-B14F-4D97-AF65-F5344CB8AC3E}">
        <p14:creationId xmlns:p14="http://schemas.microsoft.com/office/powerpoint/2010/main" val="1071117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Объект 7"/>
          <p:cNvPicPr>
            <a:picLocks noGrp="1" noChangeAspect="1"/>
          </p:cNvPicPr>
          <p:nvPr>
            <p:ph idx="4294967295"/>
          </p:nvPr>
        </p:nvPicPr>
        <p:blipFill rotWithShape="1"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79512" y="326907"/>
            <a:ext cx="5829445" cy="4110205"/>
          </a:xfrm>
        </p:spPr>
      </p:pic>
      <p:pic>
        <p:nvPicPr>
          <p:cNvPr id="2050" name="Picture 2" descr="E:\Мои рисунки\ОФОРМЛЕНИЕ\Анимационные картинки\Разное\animashki-deti-636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95703" y="3574197"/>
            <a:ext cx="1714500" cy="1238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063314" y="476672"/>
            <a:ext cx="2685150" cy="1800200"/>
          </a:xfrm>
          <a:prstGeom prst="rect">
            <a:avLst/>
          </a:prstGeom>
          <a:ln w="57150">
            <a:solidFill>
              <a:srgbClr val="FFC000"/>
            </a:solidFill>
          </a:ln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63314" y="2567266"/>
            <a:ext cx="2685149" cy="2013862"/>
          </a:xfrm>
          <a:prstGeom prst="rect">
            <a:avLst/>
          </a:prstGeom>
          <a:ln w="57150">
            <a:solidFill>
              <a:srgbClr val="FFC000"/>
            </a:solidFill>
          </a:ln>
        </p:spPr>
      </p:pic>
    </p:spTree>
    <p:extLst>
      <p:ext uri="{BB962C8B-B14F-4D97-AF65-F5344CB8AC3E}">
        <p14:creationId xmlns:p14="http://schemas.microsoft.com/office/powerpoint/2010/main" val="38006241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Объект 8"/>
          <p:cNvPicPr>
            <a:picLocks noGrp="1" noChangeAspect="1"/>
          </p:cNvPicPr>
          <p:nvPr>
            <p:ph idx="4294967295"/>
          </p:nvPr>
        </p:nvPicPr>
        <p:blipFill rotWithShape="1"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987824" y="519288"/>
            <a:ext cx="5858934" cy="4235032"/>
          </a:xfr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87524" y="620687"/>
            <a:ext cx="1476164" cy="1968219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403648" y="2924944"/>
            <a:ext cx="1512168" cy="16664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83045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464484" y="278106"/>
            <a:ext cx="8229600" cy="850900"/>
          </a:xfrm>
        </p:spPr>
        <p:txBody>
          <a:bodyPr anchor="t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2400" b="1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Дети-инвалиды имеют право на заботу</a:t>
            </a:r>
            <a:br>
              <a:rPr lang="ru-RU" sz="2400" b="1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</a:br>
            <a:r>
              <a:rPr lang="ru-RU" sz="2400" b="1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об их физическом и психологическом состоянии</a:t>
            </a:r>
            <a:endParaRPr lang="ru-RU" sz="2400" b="1" spc="50" dirty="0">
              <a:ln w="11430"/>
              <a:solidFill>
                <a:srgbClr val="FF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5" name="Rectangle 3"/>
          <p:cNvSpPr txBox="1">
            <a:spLocks/>
          </p:cNvSpPr>
          <p:nvPr/>
        </p:nvSpPr>
        <p:spPr bwMode="auto">
          <a:xfrm>
            <a:off x="3851920" y="3212976"/>
            <a:ext cx="4896172" cy="16569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cs typeface="+mn-cs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cs typeface="+mn-cs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cs typeface="+mn-cs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buFont typeface="Arial" charset="0"/>
              <a:buNone/>
              <a:defRPr/>
            </a:pPr>
            <a:endParaRPr lang="ru-RU" sz="2800" b="1" dirty="0" smtClean="0">
              <a:solidFill>
                <a:srgbClr val="C0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22241" y="1129006"/>
            <a:ext cx="1453593" cy="2498363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2240" y="1285875"/>
            <a:ext cx="1296144" cy="2186990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701879" y="2626640"/>
            <a:ext cx="3954735" cy="2001458"/>
          </a:xfrm>
          <a:prstGeom prst="rect">
            <a:avLst/>
          </a:prstGeom>
        </p:spPr>
      </p:pic>
      <p:pic>
        <p:nvPicPr>
          <p:cNvPr id="9" name="Объект 3"/>
          <p:cNvPicPr>
            <a:picLocks noChangeAspect="1"/>
          </p:cNvPicPr>
          <p:nvPr/>
        </p:nvPicPr>
        <p:blipFill rotWithShape="1"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23528" y="1285875"/>
            <a:ext cx="3801103" cy="3619855"/>
          </a:xfrm>
          <a:prstGeom prst="roundRect">
            <a:avLst>
              <a:gd name="adj" fmla="val 26023"/>
            </a:avLst>
          </a:prstGeom>
          <a:ln>
            <a:noFill/>
          </a:ln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9992" y="1995288"/>
            <a:ext cx="1022249" cy="17248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02858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87577" y="1700808"/>
            <a:ext cx="2445643" cy="2329678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03653" y="476672"/>
            <a:ext cx="3180515" cy="439248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6" name="Прямоугольник 5"/>
          <p:cNvSpPr/>
          <p:nvPr/>
        </p:nvSpPr>
        <p:spPr>
          <a:xfrm>
            <a:off x="3059832" y="1112545"/>
            <a:ext cx="2880000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spc="5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20 ноября </a:t>
            </a:r>
            <a:endParaRPr lang="ru-RU" sz="2800" b="1" spc="50" dirty="0" smtClean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ru-RU" sz="28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1959 </a:t>
            </a:r>
            <a:r>
              <a:rPr lang="ru-RU" sz="2800" b="1" spc="5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года Генеральная Ассамблея ООН приняла Декларацию </a:t>
            </a:r>
            <a:endParaRPr lang="ru-RU" sz="2800" b="1" spc="50" dirty="0" smtClean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ru-RU" sz="28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прав ребёнка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563157" y="836712"/>
            <a:ext cx="2094484" cy="646331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3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1989 год</a:t>
            </a:r>
            <a:endParaRPr lang="ru-RU" sz="36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9" name="Объект 8"/>
          <p:cNvPicPr>
            <a:picLocks noGrp="1" noChangeAspect="1"/>
          </p:cNvPicPr>
          <p:nvPr>
            <p:ph idx="4294967295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0192" y="1010569"/>
            <a:ext cx="2402582" cy="3519098"/>
          </a:xfrm>
          <a:ln w="28575">
            <a:solidFill>
              <a:srgbClr val="00B0F0"/>
            </a:solidFill>
          </a:ln>
        </p:spPr>
      </p:pic>
    </p:spTree>
    <p:extLst>
      <p:ext uri="{BB962C8B-B14F-4D97-AF65-F5344CB8AC3E}">
        <p14:creationId xmlns:p14="http://schemas.microsoft.com/office/powerpoint/2010/main" val="8477653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620688"/>
            <a:ext cx="2520280" cy="4018458"/>
          </a:xfrm>
        </p:spPr>
        <p:txBody>
          <a:bodyPr anchor="t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28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Все дети независимо от цвета кожи,</a:t>
            </a:r>
            <a:br>
              <a:rPr lang="ru-RU" sz="28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</a:br>
            <a:r>
              <a:rPr lang="ru-RU" sz="28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языка, религии, пола имеют равные права</a:t>
            </a: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843808" y="476672"/>
            <a:ext cx="6022036" cy="4248472"/>
          </a:xfrm>
        </p:spPr>
      </p:pic>
    </p:spTree>
    <p:extLst>
      <p:ext uri="{BB962C8B-B14F-4D97-AF65-F5344CB8AC3E}">
        <p14:creationId xmlns:p14="http://schemas.microsoft.com/office/powerpoint/2010/main" val="23492072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Объект 4"/>
          <p:cNvSpPr>
            <a:spLocks noGrp="1"/>
          </p:cNvSpPr>
          <p:nvPr>
            <p:ph idx="4294967295"/>
          </p:nvPr>
        </p:nvSpPr>
        <p:spPr>
          <a:xfrm>
            <a:off x="323526" y="476672"/>
            <a:ext cx="4320481" cy="4392488"/>
          </a:xfrm>
        </p:spPr>
        <p:txBody>
          <a:bodyPr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ru-RU" sz="2400" b="1" spc="50" dirty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За руки возьмёмся,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ru-RU" sz="2400" b="1" spc="50" dirty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Встанем в круг.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ru-RU" sz="2400" b="1" spc="50" dirty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Каждый человек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ru-RU" sz="2400" b="1" spc="50" dirty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Человеку друг.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ru-RU" sz="2400" b="1" spc="50" dirty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За руки возьмёмся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ru-RU" sz="2400" b="1" spc="50" dirty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Пусть пойдёт по земле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ru-RU" sz="2400" b="1" spc="50" dirty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Огромный хоровод!</a:t>
            </a:r>
          </a:p>
          <a:p>
            <a:pPr marL="0" indent="0">
              <a:lnSpc>
                <a:spcPct val="150000"/>
              </a:lnSpc>
              <a:buNone/>
            </a:pPr>
            <a:endParaRPr lang="ru-RU" sz="2400" b="1" spc="50" dirty="0">
              <a:ln w="11430"/>
              <a:solidFill>
                <a:srgbClr val="FF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9951" y="332656"/>
            <a:ext cx="4555939" cy="44344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06698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Объект 6"/>
          <p:cNvPicPr>
            <a:picLocks noChangeAspect="1"/>
          </p:cNvPicPr>
          <p:nvPr/>
        </p:nvPicPr>
        <p:blipFill rotWithShape="1"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843808" y="421905"/>
            <a:ext cx="6048672" cy="4399134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323527" y="332656"/>
            <a:ext cx="2828851" cy="4755148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b="1" spc="120" dirty="0" smtClean="0">
                <a:ln w="11430"/>
                <a:solidFill>
                  <a:srgbClr val="0070C0"/>
                </a:solidFill>
              </a:rPr>
              <a:t>Милые дети,</a:t>
            </a:r>
          </a:p>
          <a:p>
            <a:r>
              <a:rPr lang="ru-RU" b="1" spc="120" dirty="0" smtClean="0">
                <a:ln w="11430"/>
                <a:solidFill>
                  <a:srgbClr val="0070C0"/>
                </a:solidFill>
              </a:rPr>
              <a:t>Счастья цветочки!</a:t>
            </a:r>
          </a:p>
          <a:p>
            <a:r>
              <a:rPr lang="ru-RU" b="1" spc="120" dirty="0" smtClean="0">
                <a:ln w="11430"/>
                <a:solidFill>
                  <a:srgbClr val="0070C0"/>
                </a:solidFill>
              </a:rPr>
              <a:t>Мальчики наши</a:t>
            </a:r>
          </a:p>
          <a:p>
            <a:r>
              <a:rPr lang="ru-RU" b="1" spc="120" dirty="0" smtClean="0">
                <a:ln w="11430"/>
                <a:solidFill>
                  <a:srgbClr val="0070C0"/>
                </a:solidFill>
              </a:rPr>
              <a:t>И девочки-дочки!</a:t>
            </a:r>
          </a:p>
          <a:p>
            <a:pPr>
              <a:spcBef>
                <a:spcPts val="600"/>
              </a:spcBef>
            </a:pPr>
            <a:r>
              <a:rPr lang="ru-RU" b="1" spc="120" dirty="0" smtClean="0">
                <a:ln w="11430"/>
                <a:solidFill>
                  <a:srgbClr val="0070C0"/>
                </a:solidFill>
              </a:rPr>
              <a:t>Вас мы лелеем,</a:t>
            </a:r>
          </a:p>
          <a:p>
            <a:r>
              <a:rPr lang="ru-RU" b="1" spc="120" dirty="0" smtClean="0">
                <a:ln w="11430"/>
                <a:solidFill>
                  <a:srgbClr val="0070C0"/>
                </a:solidFill>
              </a:rPr>
              <a:t>Растим, обожаем,</a:t>
            </a:r>
          </a:p>
          <a:p>
            <a:r>
              <a:rPr lang="ru-RU" b="1" spc="120" dirty="0" smtClean="0">
                <a:ln w="11430"/>
                <a:solidFill>
                  <a:srgbClr val="0070C0"/>
                </a:solidFill>
              </a:rPr>
              <a:t>Как вы взрослеете –</a:t>
            </a:r>
          </a:p>
          <a:p>
            <a:r>
              <a:rPr lang="ru-RU" b="1" spc="120" dirty="0" smtClean="0">
                <a:ln w="11430"/>
                <a:solidFill>
                  <a:srgbClr val="0070C0"/>
                </a:solidFill>
              </a:rPr>
              <a:t>Не замечаем!</a:t>
            </a:r>
          </a:p>
          <a:p>
            <a:pPr>
              <a:spcBef>
                <a:spcPts val="600"/>
              </a:spcBef>
            </a:pPr>
            <a:r>
              <a:rPr lang="ru-RU" b="1" spc="120" dirty="0" smtClean="0">
                <a:ln w="11430"/>
                <a:solidFill>
                  <a:srgbClr val="0070C0"/>
                </a:solidFill>
              </a:rPr>
              <a:t>Вы – наша радость</a:t>
            </a:r>
          </a:p>
          <a:p>
            <a:r>
              <a:rPr lang="ru-RU" b="1" spc="120" dirty="0" smtClean="0">
                <a:ln w="11430"/>
                <a:solidFill>
                  <a:srgbClr val="0070C0"/>
                </a:solidFill>
              </a:rPr>
              <a:t>И трудности наши,</a:t>
            </a:r>
          </a:p>
          <a:p>
            <a:r>
              <a:rPr lang="ru-RU" b="1" spc="120" dirty="0" smtClean="0">
                <a:ln w="11430"/>
                <a:solidFill>
                  <a:srgbClr val="0070C0"/>
                </a:solidFill>
              </a:rPr>
              <a:t>Так становитесь</a:t>
            </a:r>
          </a:p>
          <a:p>
            <a:r>
              <a:rPr lang="ru-RU" b="1" spc="120" dirty="0" smtClean="0">
                <a:ln w="11430"/>
                <a:solidFill>
                  <a:srgbClr val="0070C0"/>
                </a:solidFill>
              </a:rPr>
              <a:t>Умнее и краше!</a:t>
            </a:r>
          </a:p>
          <a:p>
            <a:pPr>
              <a:spcBef>
                <a:spcPts val="600"/>
              </a:spcBef>
            </a:pPr>
            <a:r>
              <a:rPr lang="ru-RU" b="1" spc="120" dirty="0" smtClean="0">
                <a:ln w="11430"/>
                <a:solidFill>
                  <a:srgbClr val="0070C0"/>
                </a:solidFill>
              </a:rPr>
              <a:t>Гордость вы наша</a:t>
            </a:r>
          </a:p>
          <a:p>
            <a:r>
              <a:rPr lang="ru-RU" b="1" spc="120" dirty="0" smtClean="0">
                <a:ln w="11430"/>
                <a:solidFill>
                  <a:srgbClr val="0070C0"/>
                </a:solidFill>
              </a:rPr>
              <a:t>И в жизни везенье,</a:t>
            </a:r>
          </a:p>
          <a:p>
            <a:r>
              <a:rPr lang="ru-RU" b="1" spc="120" dirty="0" smtClean="0">
                <a:ln w="11430"/>
                <a:solidFill>
                  <a:srgbClr val="0070C0"/>
                </a:solidFill>
              </a:rPr>
              <a:t>Вы – благодарное</a:t>
            </a:r>
          </a:p>
          <a:p>
            <a:r>
              <a:rPr lang="ru-RU" b="1" spc="120" dirty="0" smtClean="0">
                <a:ln w="11430"/>
                <a:solidFill>
                  <a:srgbClr val="0070C0"/>
                </a:solidFill>
              </a:rPr>
              <a:t>Нас продолженье!</a:t>
            </a:r>
            <a:endParaRPr lang="ru-RU" b="1" spc="120" dirty="0">
              <a:ln w="11430"/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27870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2440" y="417584"/>
            <a:ext cx="3240000" cy="2867400"/>
          </a:xfrm>
          <a:prstGeom prst="rect">
            <a:avLst/>
          </a:prstGeom>
        </p:spPr>
      </p:pic>
      <p:sp>
        <p:nvSpPr>
          <p:cNvPr id="6" name="Вертикальный свиток 5"/>
          <p:cNvSpPr/>
          <p:nvPr/>
        </p:nvSpPr>
        <p:spPr>
          <a:xfrm>
            <a:off x="467544" y="908719"/>
            <a:ext cx="4608512" cy="3981351"/>
          </a:xfrm>
          <a:prstGeom prst="verticalScroll">
            <a:avLst>
              <a:gd name="adj" fmla="val 6494"/>
            </a:avLst>
          </a:prstGeom>
          <a:ln>
            <a:solidFill>
              <a:srgbClr val="00B0F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631822" y="368688"/>
            <a:ext cx="4392488" cy="504000"/>
          </a:xfrm>
        </p:spPr>
        <p:txBody>
          <a:bodyPr anchor="t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l"/>
            <a:r>
              <a:rPr lang="ru-RU" sz="2400" b="1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Используемые источники</a:t>
            </a:r>
            <a:endParaRPr lang="ru-RU" sz="2400" b="1" spc="50" dirty="0">
              <a:ln w="11430"/>
              <a:solidFill>
                <a:srgbClr val="FF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899592" y="1124744"/>
            <a:ext cx="4032448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u="sng" dirty="0">
                <a:solidFill>
                  <a:srgbClr val="FF0000"/>
                </a:solidFill>
              </a:rPr>
              <a:t>http://</a:t>
            </a:r>
            <a:r>
              <a:rPr lang="ru-RU" b="1" u="sng" dirty="0" smtClean="0">
                <a:solidFill>
                  <a:srgbClr val="FF0000"/>
                </a:solidFill>
              </a:rPr>
              <a:t>www.detsad14.ru</a:t>
            </a:r>
            <a:endParaRPr lang="ru-RU" b="1" dirty="0">
              <a:solidFill>
                <a:srgbClr val="FF0000"/>
              </a:solidFill>
            </a:endParaRPr>
          </a:p>
          <a:p>
            <a:r>
              <a:rPr lang="ru-RU" b="1" u="sng" dirty="0">
                <a:solidFill>
                  <a:srgbClr val="FF0000"/>
                </a:solidFill>
              </a:rPr>
              <a:t>http://</a:t>
            </a:r>
            <a:r>
              <a:rPr lang="ru-RU" b="1" u="sng" dirty="0" smtClean="0">
                <a:solidFill>
                  <a:srgbClr val="FF0000"/>
                </a:solidFill>
              </a:rPr>
              <a:t>vtoroklaski.blogspot.com</a:t>
            </a:r>
            <a:endParaRPr lang="ru-RU" b="1" dirty="0">
              <a:solidFill>
                <a:srgbClr val="FF0000"/>
              </a:solidFill>
            </a:endParaRPr>
          </a:p>
          <a:p>
            <a:r>
              <a:rPr lang="ru-RU" b="1" u="sng" dirty="0">
                <a:solidFill>
                  <a:srgbClr val="FF0000"/>
                </a:solidFill>
              </a:rPr>
              <a:t>http://</a:t>
            </a:r>
            <a:r>
              <a:rPr lang="ru-RU" b="1" u="sng" dirty="0" smtClean="0">
                <a:solidFill>
                  <a:srgbClr val="FF0000"/>
                </a:solidFill>
              </a:rPr>
              <a:t>www.liveinternet.ru</a:t>
            </a:r>
            <a:endParaRPr lang="ru-RU" b="1" dirty="0">
              <a:solidFill>
                <a:srgbClr val="FF0000"/>
              </a:solidFill>
            </a:endParaRPr>
          </a:p>
          <a:p>
            <a:r>
              <a:rPr lang="ru-RU" b="1" u="sng" dirty="0">
                <a:solidFill>
                  <a:srgbClr val="FF0000"/>
                </a:solidFill>
              </a:rPr>
              <a:t>http://</a:t>
            </a:r>
            <a:r>
              <a:rPr lang="ru-RU" b="1" u="sng" dirty="0" smtClean="0">
                <a:solidFill>
                  <a:srgbClr val="FF0000"/>
                </a:solidFill>
              </a:rPr>
              <a:t>ribka.edu22.info/prava-rebenka</a:t>
            </a:r>
            <a:endParaRPr lang="ru-RU" b="1" dirty="0">
              <a:solidFill>
                <a:srgbClr val="FF0000"/>
              </a:solidFill>
            </a:endParaRPr>
          </a:p>
          <a:p>
            <a:r>
              <a:rPr lang="ru-RU" b="1" u="sng" dirty="0">
                <a:solidFill>
                  <a:srgbClr val="FF0000"/>
                </a:solidFill>
              </a:rPr>
              <a:t>http://</a:t>
            </a:r>
            <a:r>
              <a:rPr lang="ru-RU" b="1" u="sng" dirty="0" smtClean="0">
                <a:solidFill>
                  <a:srgbClr val="FF0000"/>
                </a:solidFill>
              </a:rPr>
              <a:t>ds762.mskobr.ru</a:t>
            </a:r>
            <a:endParaRPr lang="ru-RU" b="1" dirty="0">
              <a:solidFill>
                <a:srgbClr val="FF0000"/>
              </a:solidFill>
            </a:endParaRPr>
          </a:p>
          <a:p>
            <a:r>
              <a:rPr lang="ru-RU" b="1" u="sng" dirty="0">
                <a:solidFill>
                  <a:srgbClr val="FF0000"/>
                </a:solidFill>
              </a:rPr>
              <a:t>http://</a:t>
            </a:r>
            <a:r>
              <a:rPr lang="ru-RU" b="1" u="sng" dirty="0" smtClean="0">
                <a:solidFill>
                  <a:srgbClr val="FF0000"/>
                </a:solidFill>
              </a:rPr>
              <a:t>likebook.ru</a:t>
            </a:r>
            <a:endParaRPr lang="ru-RU" b="1" dirty="0">
              <a:solidFill>
                <a:srgbClr val="FF0000"/>
              </a:solidFill>
            </a:endParaRPr>
          </a:p>
          <a:p>
            <a:r>
              <a:rPr lang="ru-RU" b="1" u="sng" dirty="0">
                <a:solidFill>
                  <a:srgbClr val="FF0000"/>
                </a:solidFill>
              </a:rPr>
              <a:t>http://</a:t>
            </a:r>
            <a:r>
              <a:rPr lang="ru-RU" b="1" u="sng" dirty="0" smtClean="0">
                <a:solidFill>
                  <a:srgbClr val="FF0000"/>
                </a:solidFill>
              </a:rPr>
              <a:t>school60.centerstart.ru</a:t>
            </a:r>
            <a:endParaRPr lang="ru-RU" b="1" dirty="0">
              <a:solidFill>
                <a:srgbClr val="FF0000"/>
              </a:solidFill>
            </a:endParaRPr>
          </a:p>
          <a:p>
            <a:r>
              <a:rPr lang="ru-RU" b="1" u="sng" dirty="0">
                <a:solidFill>
                  <a:srgbClr val="FF0000"/>
                </a:solidFill>
              </a:rPr>
              <a:t>http://</a:t>
            </a:r>
            <a:r>
              <a:rPr lang="ru-RU" b="1" u="sng" dirty="0" smtClean="0">
                <a:solidFill>
                  <a:srgbClr val="FF0000"/>
                </a:solidFill>
              </a:rPr>
              <a:t>www.molschool.narod.ru</a:t>
            </a:r>
            <a:endParaRPr lang="ru-RU" b="1" dirty="0">
              <a:solidFill>
                <a:srgbClr val="FF0000"/>
              </a:solidFill>
            </a:endParaRPr>
          </a:p>
          <a:p>
            <a:r>
              <a:rPr lang="ru-RU" b="1" u="sng" dirty="0">
                <a:solidFill>
                  <a:srgbClr val="FF0000"/>
                </a:solidFill>
              </a:rPr>
              <a:t>http://</a:t>
            </a:r>
            <a:r>
              <a:rPr lang="ru-RU" b="1" u="sng" dirty="0" smtClean="0">
                <a:solidFill>
                  <a:srgbClr val="FF0000"/>
                </a:solidFill>
              </a:rPr>
              <a:t>gorod-scherbinka.ru</a:t>
            </a:r>
          </a:p>
          <a:p>
            <a:r>
              <a:rPr lang="ru-RU" b="1" u="sng" dirty="0">
                <a:solidFill>
                  <a:srgbClr val="FF0000"/>
                </a:solidFill>
              </a:rPr>
              <a:t>http://</a:t>
            </a:r>
            <a:r>
              <a:rPr lang="ru-RU" b="1" u="sng" dirty="0" smtClean="0">
                <a:solidFill>
                  <a:srgbClr val="FF0000"/>
                </a:solidFill>
              </a:rPr>
              <a:t>detsad32.ouvlad.ru</a:t>
            </a:r>
            <a:endParaRPr lang="ru-RU" b="1" dirty="0">
              <a:solidFill>
                <a:srgbClr val="FF0000"/>
              </a:solidFill>
            </a:endParaRPr>
          </a:p>
          <a:p>
            <a:r>
              <a:rPr lang="ru-RU" b="1" u="sng" dirty="0">
                <a:solidFill>
                  <a:srgbClr val="FF0000"/>
                </a:solidFill>
              </a:rPr>
              <a:t>http://</a:t>
            </a:r>
            <a:r>
              <a:rPr lang="ru-RU" b="1" u="sng" dirty="0" smtClean="0">
                <a:solidFill>
                  <a:srgbClr val="FF0000"/>
                </a:solidFill>
              </a:rPr>
              <a:t>crtdij.narod.ru</a:t>
            </a:r>
            <a:r>
              <a:rPr lang="ru-RU" b="1" u="sng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endParaRPr lang="ru-RU" b="1" u="sng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r>
              <a:rPr lang="en-US" b="1" u="sng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http://</a:t>
            </a:r>
            <a:r>
              <a:rPr lang="en-US" b="1" u="sng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smayls.ru/animashki</a:t>
            </a:r>
            <a:endParaRPr lang="ru-RU" b="1" u="sng" dirty="0" smtClean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Вертикальный свиток 6"/>
          <p:cNvSpPr/>
          <p:nvPr/>
        </p:nvSpPr>
        <p:spPr>
          <a:xfrm>
            <a:off x="5004048" y="3429000"/>
            <a:ext cx="3744416" cy="1185810"/>
          </a:xfrm>
          <a:prstGeom prst="verticalScroll">
            <a:avLst>
              <a:gd name="adj" fmla="val 22217"/>
            </a:avLst>
          </a:prstGeom>
          <a:ln>
            <a:solidFill>
              <a:srgbClr val="00B0F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5292080" y="3678123"/>
            <a:ext cx="3281219" cy="830997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2400" b="1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Автор стихов: </a:t>
            </a:r>
          </a:p>
          <a:p>
            <a:r>
              <a:rPr lang="ru-RU" sz="2400" b="1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Наталья </a:t>
            </a:r>
            <a:r>
              <a:rPr lang="ru-RU" sz="2400" b="1" spc="50" dirty="0" err="1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Майданик</a:t>
            </a:r>
            <a:endParaRPr lang="ru-RU" sz="2400" b="1" spc="50" dirty="0">
              <a:ln w="11430"/>
              <a:solidFill>
                <a:srgbClr val="FF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1660495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298746" y="332656"/>
            <a:ext cx="5857430" cy="1152128"/>
          </a:xfrm>
        </p:spPr>
        <p:txBody>
          <a:bodyPr anchor="t"/>
          <a:lstStyle/>
          <a:p>
            <a:pPr algn="l"/>
            <a:r>
              <a:rPr lang="ru-RU" sz="2400" b="1" i="1" dirty="0" smtClean="0">
                <a:solidFill>
                  <a:srgbClr val="003399"/>
                </a:solidFill>
                <a:latin typeface="Arial Narrow" pitchFamily="34" charset="0"/>
                <a:cs typeface="Times New Roman" pitchFamily="18" charset="0"/>
              </a:rPr>
              <a:t>Лучший способ сделать детей хорошими – </a:t>
            </a:r>
            <a:br>
              <a:rPr lang="ru-RU" sz="2400" b="1" i="1" dirty="0" smtClean="0">
                <a:solidFill>
                  <a:srgbClr val="003399"/>
                </a:solidFill>
                <a:latin typeface="Arial Narrow" pitchFamily="34" charset="0"/>
                <a:cs typeface="Times New Roman" pitchFamily="18" charset="0"/>
              </a:rPr>
            </a:br>
            <a:r>
              <a:rPr lang="ru-RU" sz="2400" b="1" i="1" dirty="0" smtClean="0">
                <a:solidFill>
                  <a:srgbClr val="003399"/>
                </a:solidFill>
                <a:latin typeface="Arial Narrow" pitchFamily="34" charset="0"/>
                <a:cs typeface="Times New Roman" pitchFamily="18" charset="0"/>
              </a:rPr>
              <a:t>      это сделать их счастливыми.</a:t>
            </a:r>
            <a:br>
              <a:rPr lang="ru-RU" sz="2400" b="1" i="1" dirty="0" smtClean="0">
                <a:solidFill>
                  <a:srgbClr val="003399"/>
                </a:solidFill>
                <a:latin typeface="Arial Narrow" pitchFamily="34" charset="0"/>
                <a:cs typeface="Times New Roman" pitchFamily="18" charset="0"/>
              </a:rPr>
            </a:br>
            <a:r>
              <a:rPr lang="ru-RU" sz="2000" b="1" i="1" dirty="0" smtClean="0">
                <a:solidFill>
                  <a:srgbClr val="003399"/>
                </a:solidFill>
                <a:latin typeface="Arial Narrow" pitchFamily="34" charset="0"/>
                <a:cs typeface="Times New Roman" pitchFamily="18" charset="0"/>
              </a:rPr>
              <a:t>                                                                    Оскар Уайльд</a:t>
            </a:r>
            <a:endParaRPr lang="ru-RU" sz="2000" b="1" i="1" dirty="0">
              <a:solidFill>
                <a:srgbClr val="003399"/>
              </a:solidFill>
              <a:latin typeface="Arial Narrow" pitchFamily="34" charset="0"/>
              <a:cs typeface="Times New Roman" pitchFamily="18" charset="0"/>
            </a:endParaRPr>
          </a:p>
        </p:txBody>
      </p:sp>
      <p:pic>
        <p:nvPicPr>
          <p:cNvPr id="5" name="Объект 3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868144" y="404664"/>
            <a:ext cx="2800974" cy="26904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TextBox 2"/>
          <p:cNvSpPr txBox="1"/>
          <p:nvPr/>
        </p:nvSpPr>
        <p:spPr>
          <a:xfrm>
            <a:off x="5508104" y="3140968"/>
            <a:ext cx="3396105" cy="1938992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2000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В 1954году Генеральная Ассамблея ООН рекомендовала </a:t>
            </a:r>
          </a:p>
          <a:p>
            <a:pPr algn="ctr"/>
            <a:r>
              <a:rPr lang="ru-RU" sz="2000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всем странам отмечать Всемирный день ребёнка.</a:t>
            </a:r>
            <a:endParaRPr lang="ru-RU" sz="2000" b="1" dirty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05881" y="1626593"/>
            <a:ext cx="4968552" cy="3152415"/>
          </a:xfrm>
          <a:prstGeom prst="rect">
            <a:avLst/>
          </a:prstGeom>
          <a:ln w="57150">
            <a:solidFill>
              <a:srgbClr val="FFC000"/>
            </a:solidFill>
          </a:ln>
        </p:spPr>
      </p:pic>
    </p:spTree>
    <p:extLst>
      <p:ext uri="{BB962C8B-B14F-4D97-AF65-F5344CB8AC3E}">
        <p14:creationId xmlns:p14="http://schemas.microsoft.com/office/powerpoint/2010/main" val="7639652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6084168" y="332656"/>
            <a:ext cx="2916000" cy="4824536"/>
          </a:xfrm>
          <a:prstGeom prst="rect">
            <a:avLst/>
          </a:prstGeom>
        </p:spPr>
        <p:txBody>
          <a:bodyPr anchor="t"/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9pPr>
          </a:lstStyle>
          <a:p>
            <a:pPr>
              <a:spcBef>
                <a:spcPts val="0"/>
              </a:spcBef>
              <a:defRPr/>
            </a:pPr>
            <a:r>
              <a:rPr lang="ru-RU" sz="1800" b="1" dirty="0" smtClean="0">
                <a:ln w="1905">
                  <a:noFill/>
                </a:ln>
                <a:solidFill>
                  <a:srgbClr val="008A3E"/>
                </a:solidFill>
              </a:rPr>
              <a:t>Много праздников </a:t>
            </a:r>
          </a:p>
          <a:p>
            <a:pPr>
              <a:spcBef>
                <a:spcPts val="0"/>
              </a:spcBef>
              <a:defRPr/>
            </a:pPr>
            <a:r>
              <a:rPr lang="ru-RU" sz="1800" b="1" dirty="0" smtClean="0">
                <a:ln w="1905">
                  <a:noFill/>
                </a:ln>
                <a:solidFill>
                  <a:srgbClr val="008A3E"/>
                </a:solidFill>
              </a:rPr>
              <a:t>на свете,</a:t>
            </a:r>
          </a:p>
          <a:p>
            <a:pPr>
              <a:spcBef>
                <a:spcPts val="0"/>
              </a:spcBef>
              <a:defRPr/>
            </a:pPr>
            <a:r>
              <a:rPr lang="ru-RU" sz="1800" b="1" dirty="0" smtClean="0">
                <a:ln w="1905">
                  <a:noFill/>
                </a:ln>
                <a:solidFill>
                  <a:srgbClr val="008A3E"/>
                </a:solidFill>
              </a:rPr>
              <a:t>Всех не сосчитать!</a:t>
            </a:r>
          </a:p>
          <a:p>
            <a:pPr>
              <a:spcBef>
                <a:spcPts val="0"/>
              </a:spcBef>
              <a:defRPr/>
            </a:pPr>
            <a:r>
              <a:rPr lang="ru-RU" sz="1800" b="1" dirty="0" smtClean="0">
                <a:ln w="1905">
                  <a:noFill/>
                </a:ln>
                <a:solidFill>
                  <a:srgbClr val="008A3E"/>
                </a:solidFill>
              </a:rPr>
              <a:t>Любят взрослые и дети</a:t>
            </a:r>
          </a:p>
          <a:p>
            <a:pPr>
              <a:spcBef>
                <a:spcPts val="0"/>
              </a:spcBef>
              <a:defRPr/>
            </a:pPr>
            <a:r>
              <a:rPr lang="ru-RU" sz="1800" b="1" dirty="0" smtClean="0">
                <a:ln w="1905">
                  <a:noFill/>
                </a:ln>
                <a:solidFill>
                  <a:srgbClr val="008A3E"/>
                </a:solidFill>
              </a:rPr>
              <a:t>Вместе их встречать!</a:t>
            </a:r>
          </a:p>
          <a:p>
            <a:pPr>
              <a:spcBef>
                <a:spcPts val="0"/>
              </a:spcBef>
              <a:defRPr/>
            </a:pPr>
            <a:r>
              <a:rPr lang="ru-RU" sz="1800" b="1" dirty="0" smtClean="0">
                <a:ln w="1905">
                  <a:noFill/>
                </a:ln>
                <a:solidFill>
                  <a:srgbClr val="008A3E"/>
                </a:solidFill>
              </a:rPr>
              <a:t>Но сегодня </a:t>
            </a:r>
          </a:p>
          <a:p>
            <a:pPr>
              <a:spcBef>
                <a:spcPts val="0"/>
              </a:spcBef>
              <a:defRPr/>
            </a:pPr>
            <a:r>
              <a:rPr lang="ru-RU" sz="1800" b="1" dirty="0" smtClean="0">
                <a:ln w="1905">
                  <a:noFill/>
                </a:ln>
                <a:solidFill>
                  <a:srgbClr val="008A3E"/>
                </a:solidFill>
              </a:rPr>
              <a:t>День ребёнка</a:t>
            </a:r>
          </a:p>
          <a:p>
            <a:pPr>
              <a:spcBef>
                <a:spcPts val="0"/>
              </a:spcBef>
              <a:defRPr/>
            </a:pPr>
            <a:r>
              <a:rPr lang="ru-RU" sz="1800" b="1" dirty="0" smtClean="0">
                <a:ln w="1905">
                  <a:noFill/>
                </a:ln>
                <a:solidFill>
                  <a:srgbClr val="008A3E"/>
                </a:solidFill>
              </a:rPr>
              <a:t>Празднует весь Мир!</a:t>
            </a:r>
          </a:p>
          <a:p>
            <a:pPr>
              <a:spcBef>
                <a:spcPts val="0"/>
              </a:spcBef>
              <a:defRPr/>
            </a:pPr>
            <a:r>
              <a:rPr lang="ru-RU" sz="1800" b="1" dirty="0" smtClean="0">
                <a:ln w="1905">
                  <a:noFill/>
                </a:ln>
                <a:solidFill>
                  <a:srgbClr val="008A3E"/>
                </a:solidFill>
              </a:rPr>
              <a:t>От Москвы и </a:t>
            </a:r>
          </a:p>
          <a:p>
            <a:pPr>
              <a:spcBef>
                <a:spcPts val="0"/>
              </a:spcBef>
              <a:defRPr/>
            </a:pPr>
            <a:r>
              <a:rPr lang="ru-RU" sz="1800" b="1" dirty="0" smtClean="0">
                <a:ln w="1905">
                  <a:noFill/>
                </a:ln>
                <a:solidFill>
                  <a:srgbClr val="008A3E"/>
                </a:solidFill>
              </a:rPr>
              <a:t>до Камчатки</a:t>
            </a:r>
          </a:p>
          <a:p>
            <a:pPr>
              <a:spcBef>
                <a:spcPts val="0"/>
              </a:spcBef>
              <a:defRPr/>
            </a:pPr>
            <a:r>
              <a:rPr lang="ru-RU" sz="1800" b="1" dirty="0" smtClean="0">
                <a:ln w="1905">
                  <a:noFill/>
                </a:ln>
                <a:solidFill>
                  <a:srgbClr val="008A3E"/>
                </a:solidFill>
              </a:rPr>
              <a:t>Весть летит в эфир:</a:t>
            </a:r>
          </a:p>
          <a:p>
            <a:pPr>
              <a:spcBef>
                <a:spcPts val="0"/>
              </a:spcBef>
              <a:defRPr/>
            </a:pPr>
            <a:r>
              <a:rPr lang="ru-RU" sz="1800" b="1" dirty="0" smtClean="0">
                <a:ln w="1905">
                  <a:noFill/>
                </a:ln>
                <a:solidFill>
                  <a:srgbClr val="008A3E"/>
                </a:solidFill>
              </a:rPr>
              <a:t>Поздравляем! </a:t>
            </a:r>
          </a:p>
          <a:p>
            <a:pPr>
              <a:spcBef>
                <a:spcPts val="0"/>
              </a:spcBef>
              <a:defRPr/>
            </a:pPr>
            <a:r>
              <a:rPr lang="ru-RU" sz="1800" b="1" dirty="0" smtClean="0">
                <a:ln w="1905">
                  <a:noFill/>
                </a:ln>
                <a:solidFill>
                  <a:srgbClr val="008A3E"/>
                </a:solidFill>
              </a:rPr>
              <a:t>Любим! Верим!</a:t>
            </a:r>
          </a:p>
          <a:p>
            <a:pPr>
              <a:spcBef>
                <a:spcPts val="0"/>
              </a:spcBef>
              <a:defRPr/>
            </a:pPr>
            <a:r>
              <a:rPr lang="ru-RU" sz="1800" b="1" dirty="0" smtClean="0">
                <a:ln w="1905">
                  <a:noFill/>
                </a:ln>
                <a:solidFill>
                  <a:srgbClr val="008A3E"/>
                </a:solidFill>
              </a:rPr>
              <a:t>Мир вам сохраним!</a:t>
            </a:r>
          </a:p>
          <a:p>
            <a:pPr>
              <a:spcBef>
                <a:spcPts val="0"/>
              </a:spcBef>
              <a:defRPr/>
            </a:pPr>
            <a:r>
              <a:rPr lang="ru-RU" sz="1800" b="1" dirty="0" smtClean="0">
                <a:ln w="1905">
                  <a:noFill/>
                </a:ln>
                <a:solidFill>
                  <a:srgbClr val="008A3E"/>
                </a:solidFill>
              </a:rPr>
              <a:t>Подрастайте! Улыбайтесь!</a:t>
            </a:r>
          </a:p>
          <a:p>
            <a:pPr>
              <a:spcBef>
                <a:spcPts val="0"/>
              </a:spcBef>
              <a:defRPr/>
            </a:pPr>
            <a:r>
              <a:rPr lang="ru-RU" sz="1800" b="1" dirty="0" smtClean="0">
                <a:ln w="1905">
                  <a:noFill/>
                </a:ln>
                <a:solidFill>
                  <a:srgbClr val="008A3E"/>
                </a:solidFill>
              </a:rPr>
              <a:t>Мы вас защитим!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476672"/>
            <a:ext cx="5760640" cy="4314387"/>
          </a:xfrm>
          <a:prstGeom prst="rect">
            <a:avLst/>
          </a:prstGeom>
          <a:ln w="38100">
            <a:solidFill>
              <a:srgbClr val="FFC000"/>
            </a:solidFill>
          </a:ln>
        </p:spPr>
      </p:pic>
      <p:pic>
        <p:nvPicPr>
          <p:cNvPr id="4098" name="Picture 2" descr="E:\Мои рисунки\ОФОРМЛЕНИЕ\Анимационные картинки\Погода\animashki-pogoda-10.gif"/>
          <p:cNvPicPr>
            <a:picLocks noChangeAspect="1" noChangeArrowheads="1" noCrop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888" y="548752"/>
            <a:ext cx="619826" cy="64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02441" y="2633865"/>
            <a:ext cx="732478" cy="1555174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531991" y="2492896"/>
            <a:ext cx="735753" cy="1354721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055" y="3789039"/>
            <a:ext cx="957812" cy="1002019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766710" y="4077160"/>
            <a:ext cx="792000" cy="792000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292080" y="1700808"/>
            <a:ext cx="648000" cy="648000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903989"/>
            <a:ext cx="877639" cy="7920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01231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2708920"/>
            <a:ext cx="3024336" cy="2448272"/>
          </a:xfrm>
        </p:spPr>
        <p:txBody>
          <a:bodyPr anchor="t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4000" b="1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1 июня </a:t>
            </a:r>
            <a:r>
              <a:rPr lang="ru-RU" sz="2800" b="1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отмечается </a:t>
            </a:r>
            <a:r>
              <a:rPr lang="ru-RU" sz="2400" b="1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Международный</a:t>
            </a:r>
            <a:r>
              <a:rPr lang="ru-RU" sz="2800" b="1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день защиты детей</a:t>
            </a:r>
            <a:endParaRPr lang="ru-RU" sz="2800" b="1" spc="50" dirty="0">
              <a:ln w="11430"/>
              <a:solidFill>
                <a:srgbClr val="FF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9" name="Объект 8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5856" y="513144"/>
            <a:ext cx="5448899" cy="4212000"/>
          </a:xfrm>
          <a:ln w="57150">
            <a:solidFill>
              <a:srgbClr val="FFC000"/>
            </a:solidFill>
          </a:ln>
        </p:spPr>
      </p:pic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3" cstate="print">
            <a:clrChange>
              <a:clrFrom>
                <a:srgbClr val="FFF9E3"/>
              </a:clrFrom>
              <a:clrTo>
                <a:srgbClr val="FFF9E3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23528" y="350304"/>
            <a:ext cx="2456232" cy="26466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26895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Выноска-облако 9"/>
          <p:cNvSpPr/>
          <p:nvPr/>
        </p:nvSpPr>
        <p:spPr>
          <a:xfrm flipH="1">
            <a:off x="2843808" y="560191"/>
            <a:ext cx="2888726" cy="1660865"/>
          </a:xfrm>
          <a:prstGeom prst="cloudCallout">
            <a:avLst>
              <a:gd name="adj1" fmla="val -64137"/>
              <a:gd name="adj2" fmla="val 53475"/>
            </a:avLst>
          </a:prstGeom>
          <a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tile tx="0" ty="0" sx="100000" sy="100000" flip="none" algn="tl"/>
          </a:blipFill>
          <a:ln w="127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2060848"/>
            <a:ext cx="5199053" cy="2898080"/>
          </a:xfrm>
        </p:spPr>
        <p:txBody>
          <a:bodyPr anchor="t"/>
          <a:lstStyle/>
          <a:p>
            <a:pPr algn="l">
              <a:lnSpc>
                <a:spcPct val="150000"/>
              </a:lnSpc>
            </a:pPr>
            <a:r>
              <a:rPr lang="ru-RU" sz="2000" b="1" dirty="0">
                <a:solidFill>
                  <a:srgbClr val="C00000"/>
                </a:solidFill>
                <a:latin typeface="Arial" charset="0"/>
              </a:rPr>
              <a:t>По извилистой дорожке </a:t>
            </a:r>
            <a:br>
              <a:rPr lang="ru-RU" sz="2000" b="1" dirty="0">
                <a:solidFill>
                  <a:srgbClr val="C00000"/>
                </a:solidFill>
                <a:latin typeface="Arial" charset="0"/>
              </a:rPr>
            </a:br>
            <a:r>
              <a:rPr lang="ru-RU" sz="2000" b="1" dirty="0">
                <a:solidFill>
                  <a:srgbClr val="C00000"/>
                </a:solidFill>
                <a:latin typeface="Arial" charset="0"/>
              </a:rPr>
              <a:t>Шли по миру чьи-то ножки. </a:t>
            </a:r>
            <a:br>
              <a:rPr lang="ru-RU" sz="2000" b="1" dirty="0">
                <a:solidFill>
                  <a:srgbClr val="C00000"/>
                </a:solidFill>
                <a:latin typeface="Arial" charset="0"/>
              </a:rPr>
            </a:br>
            <a:r>
              <a:rPr lang="ru-RU" sz="2000" b="1" dirty="0">
                <a:solidFill>
                  <a:srgbClr val="C00000"/>
                </a:solidFill>
                <a:latin typeface="Arial" charset="0"/>
              </a:rPr>
              <a:t>Вдаль смотря широкими  глазами, </a:t>
            </a:r>
            <a:br>
              <a:rPr lang="ru-RU" sz="2000" b="1" dirty="0">
                <a:solidFill>
                  <a:srgbClr val="C00000"/>
                </a:solidFill>
                <a:latin typeface="Arial" charset="0"/>
              </a:rPr>
            </a:br>
            <a:r>
              <a:rPr lang="ru-RU" sz="2000" b="1" dirty="0">
                <a:solidFill>
                  <a:srgbClr val="C00000"/>
                </a:solidFill>
                <a:latin typeface="Arial" charset="0"/>
              </a:rPr>
              <a:t>Шел малыш знакомиться с правами. </a:t>
            </a:r>
            <a:br>
              <a:rPr lang="ru-RU" sz="2000" b="1" dirty="0">
                <a:solidFill>
                  <a:srgbClr val="C00000"/>
                </a:solidFill>
                <a:latin typeface="Arial" charset="0"/>
              </a:rPr>
            </a:br>
            <a:r>
              <a:rPr lang="ru-RU" sz="2000" b="1" dirty="0">
                <a:solidFill>
                  <a:srgbClr val="C00000"/>
                </a:solidFill>
                <a:latin typeface="Arial" charset="0"/>
              </a:rPr>
              <a:t>Рядом мама крепко за руку держала, </a:t>
            </a:r>
            <a:br>
              <a:rPr lang="ru-RU" sz="2000" b="1" dirty="0">
                <a:solidFill>
                  <a:srgbClr val="C00000"/>
                </a:solidFill>
                <a:latin typeface="Arial" charset="0"/>
              </a:rPr>
            </a:br>
            <a:r>
              <a:rPr lang="ru-RU" sz="2000" b="1" dirty="0">
                <a:solidFill>
                  <a:srgbClr val="C00000"/>
                </a:solidFill>
                <a:latin typeface="Arial" charset="0"/>
              </a:rPr>
              <a:t>В путь-дорогу </a:t>
            </a:r>
            <a:r>
              <a:rPr lang="ru-RU" sz="2000" b="1" dirty="0" smtClean="0">
                <a:solidFill>
                  <a:srgbClr val="C00000"/>
                </a:solidFill>
                <a:latin typeface="Arial" charset="0"/>
              </a:rPr>
              <a:t>малыша </a:t>
            </a:r>
            <a:r>
              <a:rPr lang="ru-RU" sz="2000" b="1" dirty="0">
                <a:solidFill>
                  <a:srgbClr val="C00000"/>
                </a:solidFill>
                <a:latin typeface="Arial" charset="0"/>
              </a:rPr>
              <a:t>сопровождала</a:t>
            </a:r>
            <a:r>
              <a:rPr lang="ru-RU" sz="2000" b="1" dirty="0" smtClean="0">
                <a:solidFill>
                  <a:srgbClr val="C00000"/>
                </a:solidFill>
                <a:latin typeface="Arial" charset="0"/>
              </a:rPr>
              <a:t>.</a:t>
            </a:r>
            <a:endParaRPr lang="ru-RU" sz="2000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724128" y="332656"/>
            <a:ext cx="3199654" cy="4525963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95536" y="490466"/>
            <a:ext cx="1391090" cy="1454322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086324">
            <a:off x="3308803" y="396574"/>
            <a:ext cx="1648197" cy="14598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26971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476672"/>
            <a:ext cx="3600400" cy="4176464"/>
          </a:xfrm>
        </p:spPr>
        <p:txBody>
          <a:bodyPr anchor="t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>
              <a:defRPr/>
            </a:pPr>
            <a:r>
              <a:rPr lang="ru-RU" sz="3600" b="1" spc="50" dirty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charset="0"/>
              </a:rPr>
              <a:t>Знать  должны  </a:t>
            </a:r>
            <a:r>
              <a:rPr lang="ru-RU" sz="3600" b="1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charset="0"/>
              </a:rPr>
              <a:t/>
            </a:r>
            <a:br>
              <a:rPr lang="ru-RU" sz="3600" b="1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charset="0"/>
              </a:rPr>
            </a:br>
            <a:r>
              <a:rPr lang="ru-RU" sz="3600" b="1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charset="0"/>
              </a:rPr>
              <a:t>и  </a:t>
            </a:r>
            <a:r>
              <a:rPr lang="ru-RU" sz="3600" b="1" spc="50" dirty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charset="0"/>
              </a:rPr>
              <a:t>взрослые,  и  дети</a:t>
            </a:r>
            <a:br>
              <a:rPr lang="ru-RU" sz="3600" b="1" spc="50" dirty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charset="0"/>
              </a:rPr>
            </a:br>
            <a:r>
              <a:rPr lang="ru-RU" sz="3600" b="1" spc="50" dirty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charset="0"/>
              </a:rPr>
              <a:t>о  правах, что  защищают  </a:t>
            </a:r>
            <a:r>
              <a:rPr lang="ru-RU" sz="3600" b="1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charset="0"/>
              </a:rPr>
              <a:t>нас  </a:t>
            </a:r>
            <a:r>
              <a:rPr lang="ru-RU" sz="3600" b="1" spc="50" dirty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charset="0"/>
              </a:rPr>
              <a:t>на  свете</a:t>
            </a:r>
            <a:r>
              <a:rPr lang="ru-RU" sz="3600" b="1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charset="0"/>
              </a:rPr>
              <a:t>.</a:t>
            </a:r>
            <a:endParaRPr lang="ru-RU" sz="3600" b="1" spc="50" dirty="0">
              <a:ln w="11430"/>
              <a:solidFill>
                <a:srgbClr val="FF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8" name="Объект 7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649068" y="332657"/>
            <a:ext cx="5303323" cy="4104456"/>
          </a:xfrm>
        </p:spPr>
      </p:pic>
    </p:spTree>
    <p:extLst>
      <p:ext uri="{BB962C8B-B14F-4D97-AF65-F5344CB8AC3E}">
        <p14:creationId xmlns:p14="http://schemas.microsoft.com/office/powerpoint/2010/main" val="12043310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139952" y="980728"/>
            <a:ext cx="4680519" cy="367240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274638"/>
            <a:ext cx="8712968" cy="634082"/>
          </a:xfrm>
        </p:spPr>
        <p:txBody>
          <a:bodyPr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3200" b="1" spc="50" dirty="0" smtClean="0">
                <a:ln w="11430"/>
                <a:solidFill>
                  <a:srgbClr val="FF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Каждый ребёнок имеет право на жизнь</a:t>
            </a:r>
            <a:endParaRPr lang="ru-RU" sz="3200" b="1" spc="50" dirty="0">
              <a:ln w="11430"/>
              <a:solidFill>
                <a:srgbClr val="FF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39552" y="1052736"/>
            <a:ext cx="3322475" cy="3816423"/>
          </a:xfrm>
          <a:prstGeom prst="snip2DiagRect">
            <a:avLst>
              <a:gd name="adj1" fmla="val 14096"/>
              <a:gd name="adj2" fmla="val 222"/>
            </a:avLst>
          </a:prstGeom>
          <a:solidFill>
            <a:srgbClr val="FFFFFF">
              <a:shade val="85000"/>
            </a:srgbClr>
          </a:solidFill>
          <a:ln w="57150" cap="sq">
            <a:solidFill>
              <a:srgbClr val="FFC000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7" name="Rectangle 5"/>
          <p:cNvSpPr>
            <a:spLocks noChangeArrowheads="1"/>
          </p:cNvSpPr>
          <p:nvPr/>
        </p:nvSpPr>
        <p:spPr bwMode="auto">
          <a:xfrm>
            <a:off x="4211960" y="1462132"/>
            <a:ext cx="4464496" cy="3046988"/>
          </a:xfrm>
          <a:prstGeom prst="rect">
            <a:avLst/>
          </a:prstGeom>
          <a:noFill/>
          <a:ln>
            <a:noFill/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anchor="ctr">
            <a:spAutoFit/>
          </a:bodyPr>
          <a:lstStyle/>
          <a:p>
            <a:pPr>
              <a:defRPr/>
            </a:pPr>
            <a:r>
              <a:rPr lang="ru-RU" sz="2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       Вовочки и Леночки</a:t>
            </a:r>
            <a:r>
              <a:rPr lang="ru-RU" sz="2400" b="1" dirty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,  </a:t>
            </a:r>
            <a:r>
              <a:rPr lang="ru-RU" sz="2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 </a:t>
            </a:r>
          </a:p>
          <a:p>
            <a:pPr>
              <a:defRPr/>
            </a:pPr>
            <a:r>
              <a:rPr lang="ru-RU" sz="2400" b="1" dirty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ru-RU" sz="2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      Андрюшки и </a:t>
            </a:r>
            <a:r>
              <a:rPr lang="ru-RU" sz="2400" b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Аришки</a:t>
            </a:r>
            <a:r>
              <a:rPr lang="ru-RU" sz="2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 </a:t>
            </a:r>
            <a:r>
              <a:rPr lang="ru-RU" sz="2400" b="1" dirty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- </a:t>
            </a:r>
            <a:endParaRPr lang="ru-RU" sz="2400" dirty="0">
              <a:solidFill>
                <a:srgbClr val="C0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>
              <a:defRPr/>
            </a:pPr>
            <a:r>
              <a:rPr lang="ru-RU" sz="2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    Каждый день рождаются   </a:t>
            </a:r>
          </a:p>
          <a:p>
            <a:pPr>
              <a:defRPr/>
            </a:pPr>
            <a:r>
              <a:rPr lang="ru-RU" sz="2400" b="1" dirty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ru-RU" sz="2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девчонки и мальчишки</a:t>
            </a:r>
            <a:r>
              <a:rPr lang="ru-RU" sz="2400" b="1" dirty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,</a:t>
            </a:r>
            <a:endParaRPr lang="ru-RU" sz="2400" dirty="0">
              <a:solidFill>
                <a:srgbClr val="C0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>
              <a:defRPr/>
            </a:pPr>
            <a:r>
              <a:rPr lang="ru-RU" sz="2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 Пользуются с первых   </a:t>
            </a:r>
          </a:p>
          <a:p>
            <a:pPr>
              <a:defRPr/>
            </a:pPr>
            <a:r>
              <a:rPr lang="ru-RU" sz="2400" b="1" dirty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ru-RU" sz="2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дней правами своими </a:t>
            </a:r>
            <a:r>
              <a:rPr lang="ru-RU" sz="2400" b="1" dirty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– </a:t>
            </a:r>
            <a:endParaRPr lang="ru-RU" sz="2400" dirty="0">
              <a:solidFill>
                <a:srgbClr val="C0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>
              <a:defRPr/>
            </a:pPr>
            <a:r>
              <a:rPr lang="ru-RU" sz="2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 Ведь рождаясь человек     </a:t>
            </a:r>
          </a:p>
          <a:p>
            <a:pPr>
              <a:defRPr/>
            </a:pPr>
            <a:r>
              <a:rPr lang="ru-RU" sz="2400" b="1" dirty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ru-RU" sz="2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получает своё имя</a:t>
            </a:r>
            <a:r>
              <a:rPr lang="ru-RU" sz="2400" b="1" dirty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. </a:t>
            </a:r>
            <a:endParaRPr lang="ru-RU" sz="2400" dirty="0">
              <a:solidFill>
                <a:srgbClr val="C0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4079648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 cstate="print">
            <a:clrChange>
              <a:clrFrom>
                <a:srgbClr val="FFF9E3"/>
              </a:clrFrom>
              <a:clrTo>
                <a:srgbClr val="FFF9E3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flipH="1">
            <a:off x="323528" y="259317"/>
            <a:ext cx="2520280" cy="2953659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061059" y="404664"/>
            <a:ext cx="5809610" cy="4176464"/>
          </a:xfrm>
          <a:prstGeom prst="rect">
            <a:avLst/>
          </a:prstGeom>
        </p:spPr>
      </p:pic>
      <p:sp>
        <p:nvSpPr>
          <p:cNvPr id="8" name="Rectangle 2"/>
          <p:cNvSpPr txBox="1">
            <a:spLocks/>
          </p:cNvSpPr>
          <p:nvPr/>
        </p:nvSpPr>
        <p:spPr bwMode="auto">
          <a:xfrm>
            <a:off x="179512" y="3223639"/>
            <a:ext cx="4343400" cy="15841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9pPr>
          </a:lstStyle>
          <a:p>
            <a:pPr algn="l">
              <a:defRPr/>
            </a:pPr>
            <a:r>
              <a:rPr lang="ru-RU" sz="2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charset="0"/>
              </a:rPr>
              <a:t>Знают все на свете взрослые и дети,</a:t>
            </a:r>
            <a:br>
              <a:rPr lang="ru-RU" sz="2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charset="0"/>
              </a:rPr>
            </a:br>
            <a:r>
              <a:rPr lang="ru-RU" sz="2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charset="0"/>
              </a:rPr>
              <a:t>Что семья наш лучший друг на большой планете.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iseño predeterminado">
  <a:themeElements>
    <a:clrScheme name="Diseño predeterminado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iseño predeterminado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iseño predeterminad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5644</TotalTime>
  <Words>307</Words>
  <Application>Microsoft Office PowerPoint</Application>
  <PresentationFormat>Экран (4:3)</PresentationFormat>
  <Paragraphs>83</Paragraphs>
  <Slides>23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23</vt:i4>
      </vt:variant>
    </vt:vector>
  </HeadingPairs>
  <TitlesOfParts>
    <vt:vector size="28" baseType="lpstr">
      <vt:lpstr>Arial</vt:lpstr>
      <vt:lpstr>Arial Black</vt:lpstr>
      <vt:lpstr>Arial Narrow</vt:lpstr>
      <vt:lpstr>Times New Roman</vt:lpstr>
      <vt:lpstr>Diseño predeterminado</vt:lpstr>
      <vt:lpstr>Презентация PowerPoint</vt:lpstr>
      <vt:lpstr>Презентация PowerPoint</vt:lpstr>
      <vt:lpstr>Лучший способ сделать детей хорошими –        это сделать их счастливыми.                                                                     Оскар Уайльд</vt:lpstr>
      <vt:lpstr>Презентация PowerPoint</vt:lpstr>
      <vt:lpstr>1 июня отмечается Международный день защиты детей</vt:lpstr>
      <vt:lpstr>По извилистой дорожке  Шли по миру чьи-то ножки.  Вдаль смотря широкими  глазами,  Шел малыш знакомиться с правами.  Рядом мама крепко за руку держала,  В путь-дорогу малыша сопровождала.</vt:lpstr>
      <vt:lpstr>Знать  должны   и  взрослые,  и  дети о  правах, что  защищают  нас  на  свете.</vt:lpstr>
      <vt:lpstr>Каждый ребёнок имеет право на жизнь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Каждый ребёнок имеет право на досуг</vt:lpstr>
      <vt:lpstr>Презентация PowerPoint</vt:lpstr>
      <vt:lpstr>Презентация PowerPoint</vt:lpstr>
      <vt:lpstr>Презентация PowerPoint</vt:lpstr>
      <vt:lpstr>Дети-инвалиды имеют право на заботу об их физическом и психологическом состоянии</vt:lpstr>
      <vt:lpstr>Все дети независимо от цвета кожи, языка, религии, пола имеют равные права</vt:lpstr>
      <vt:lpstr>Презентация PowerPoint</vt:lpstr>
      <vt:lpstr>Презентация PowerPoint</vt:lpstr>
      <vt:lpstr>Используемые источники</vt:lpstr>
    </vt:vector>
  </TitlesOfParts>
  <Company>Toshiba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Права ребенка</dc:title>
  <dc:subject>Правовое воспитание</dc:subject>
  <dc:creator>Шелдышева Раиса</dc:creator>
  <cp:lastModifiedBy>Асият</cp:lastModifiedBy>
  <cp:revision>826</cp:revision>
  <dcterms:created xsi:type="dcterms:W3CDTF">2010-05-23T14:28:12Z</dcterms:created>
  <dcterms:modified xsi:type="dcterms:W3CDTF">2022-05-18T11:56:31Z</dcterms:modified>
  <cp:contentStatus>для старших дошкольников</cp:contentStatus>
</cp:coreProperties>
</file>