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7556500" cy="10693400"/>
  <p:notesSz cx="7556500" cy="10693400"/>
  <p:defaultTextStyle>
    <a:defPPr>
      <a:defRPr kern="0"/>
    </a:defPPr>
  </p:defaultTextStyle>
  <p:embeddedFontLst>
    <p:embeddedFont>
      <p:font typeface="Arial" panose="00000000000000000000" pitchFamily="34" charset="1"/>
      <p:regular r:id="rId25"/>
    </p:embeddedFont>
    <p:embeddedFont>
      <p:font typeface="Calibri" panose="00000000000000000000" pitchFamily="34" charset="1"/>
      <p:regular r:id="rId28"/>
    </p:embeddedFont>
    <p:embeddedFont>
      <p:font typeface="Symbol" panose="00000000000000000000" pitchFamily="18" charset="2"/>
      <p:regular r:id="rId29"/>
    </p:embeddedFont>
    <p:embeddedFont>
      <p:font typeface="Times New Roman" panose="00000000000000000000" pitchFamily="18" charset="1"/>
      <p:regular r:id="rId23"/>
      <p:bold r:id="rId24"/>
      <p:italic r:id="rId26"/>
      <p:boldItalic r:id="rId27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font" Target="fonts/font1.fntdata"/><Relationship Id="rId24" Type="http://schemas.openxmlformats.org/officeDocument/2006/relationships/font" Target="fonts/font2.fntdata"/><Relationship Id="rId25" Type="http://schemas.openxmlformats.org/officeDocument/2006/relationships/font" Target="fonts/font3.fntdata"/><Relationship Id="rId26" Type="http://schemas.openxmlformats.org/officeDocument/2006/relationships/font" Target="fonts/font4.fntdata"/><Relationship Id="rId27" Type="http://schemas.openxmlformats.org/officeDocument/2006/relationships/font" Target="fonts/font5.fntdata"/><Relationship Id="rId28" Type="http://schemas.openxmlformats.org/officeDocument/2006/relationships/font" Target="fonts/font6.fntdata"/><Relationship Id="rId29" Type="http://schemas.openxmlformats.org/officeDocument/2006/relationships/font" Target="fonts/font7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041501" y="9614103"/>
            <a:ext cx="229234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33957" y="694689"/>
            <a:ext cx="5826125" cy="850265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algn="ctr" marL="12700" marR="5080" indent="-635">
              <a:lnSpc>
                <a:spcPts val="1610"/>
              </a:lnSpc>
              <a:spcBef>
                <a:spcPts val="200"/>
              </a:spcBef>
            </a:pPr>
            <a:r>
              <a:rPr dirty="0" sz="1400" b="1">
                <a:latin typeface="Times New Roman"/>
                <a:cs typeface="Times New Roman"/>
              </a:rPr>
              <a:t>Муниципальное</a:t>
            </a:r>
            <a:r>
              <a:rPr dirty="0" sz="1400" spc="-4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автономное</a:t>
            </a:r>
            <a:r>
              <a:rPr dirty="0" sz="1400" spc="-4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дошкольное</a:t>
            </a:r>
            <a:r>
              <a:rPr dirty="0" sz="1400" spc="-3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образовательное</a:t>
            </a:r>
            <a:r>
              <a:rPr dirty="0" sz="1400" spc="-4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учреждение </a:t>
            </a:r>
            <a:r>
              <a:rPr dirty="0" sz="1400" b="1">
                <a:latin typeface="Times New Roman"/>
                <a:cs typeface="Times New Roman"/>
              </a:rPr>
              <a:t>детский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сад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комбинированного</a:t>
            </a:r>
            <a:r>
              <a:rPr dirty="0" sz="1400" spc="-3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вида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№15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«Пчёлка»</a:t>
            </a:r>
            <a:r>
              <a:rPr dirty="0" sz="1400" spc="-1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станицы</a:t>
            </a:r>
            <a:r>
              <a:rPr dirty="0" sz="1400" spc="-2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Пшехской </a:t>
            </a:r>
            <a:r>
              <a:rPr dirty="0" sz="1400" b="1">
                <a:latin typeface="Times New Roman"/>
                <a:cs typeface="Times New Roman"/>
              </a:rPr>
              <a:t>муниципального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образования</a:t>
            </a:r>
            <a:r>
              <a:rPr dirty="0" sz="1400" spc="-4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Белореченский</a:t>
            </a:r>
            <a:r>
              <a:rPr dirty="0" sz="1400" spc="-3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район</a:t>
            </a:r>
            <a:endParaRPr sz="1400">
              <a:latin typeface="Times New Roman"/>
              <a:cs typeface="Times New Roman"/>
            </a:endParaRPr>
          </a:p>
          <a:p>
            <a:pPr algn="ctr" marL="5080">
              <a:lnSpc>
                <a:spcPts val="1560"/>
              </a:lnSpc>
            </a:pPr>
            <a:r>
              <a:rPr dirty="0" sz="1400" b="1">
                <a:latin typeface="Times New Roman"/>
                <a:cs typeface="Times New Roman"/>
              </a:rPr>
              <a:t>(МАДОУ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Д/С</a:t>
            </a:r>
            <a:r>
              <a:rPr dirty="0" sz="1400" spc="-25" b="1">
                <a:latin typeface="Times New Roman"/>
                <a:cs typeface="Times New Roman"/>
              </a:rPr>
              <a:t> 15)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173581" y="3133724"/>
            <a:ext cx="5751830" cy="862330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1009650" marR="5080" indent="-997585">
              <a:lnSpc>
                <a:spcPts val="3220"/>
              </a:lnSpc>
              <a:spcBef>
                <a:spcPts val="330"/>
              </a:spcBef>
            </a:pPr>
            <a:r>
              <a:rPr dirty="0" sz="2800" b="1">
                <a:latin typeface="Times New Roman"/>
                <a:cs typeface="Times New Roman"/>
              </a:rPr>
              <a:t>Нормотворческий</a:t>
            </a:r>
            <a:r>
              <a:rPr dirty="0" sz="2800" spc="-90" b="1">
                <a:latin typeface="Times New Roman"/>
                <a:cs typeface="Times New Roman"/>
              </a:rPr>
              <a:t> </a:t>
            </a:r>
            <a:r>
              <a:rPr dirty="0" sz="2800" b="1">
                <a:latin typeface="Times New Roman"/>
                <a:cs typeface="Times New Roman"/>
              </a:rPr>
              <a:t>проект</a:t>
            </a:r>
            <a:r>
              <a:rPr dirty="0" sz="2800" spc="-60" b="1">
                <a:latin typeface="Times New Roman"/>
                <a:cs typeface="Times New Roman"/>
              </a:rPr>
              <a:t> </a:t>
            </a:r>
            <a:r>
              <a:rPr dirty="0" sz="2800" b="1">
                <a:latin typeface="Times New Roman"/>
                <a:cs typeface="Times New Roman"/>
              </a:rPr>
              <a:t>«</a:t>
            </a:r>
            <a:r>
              <a:rPr dirty="0" sz="2800" spc="-5" b="1">
                <a:latin typeface="Times New Roman"/>
                <a:cs typeface="Times New Roman"/>
              </a:rPr>
              <a:t> </a:t>
            </a:r>
            <a:r>
              <a:rPr dirty="0" sz="2800" spc="-10" b="1">
                <a:latin typeface="Times New Roman"/>
                <a:cs typeface="Times New Roman"/>
              </a:rPr>
              <a:t>Ребята- </a:t>
            </a:r>
            <a:r>
              <a:rPr dirty="0" sz="2800" b="1">
                <a:latin typeface="Times New Roman"/>
                <a:cs typeface="Times New Roman"/>
              </a:rPr>
              <a:t>давайте</a:t>
            </a:r>
            <a:r>
              <a:rPr dirty="0" sz="2800" spc="-35" b="1">
                <a:latin typeface="Times New Roman"/>
                <a:cs typeface="Times New Roman"/>
              </a:rPr>
              <a:t> </a:t>
            </a:r>
            <a:r>
              <a:rPr dirty="0" sz="2800" b="1">
                <a:latin typeface="Times New Roman"/>
                <a:cs typeface="Times New Roman"/>
              </a:rPr>
              <a:t>жить</a:t>
            </a:r>
            <a:r>
              <a:rPr dirty="0" sz="2800" spc="-20" b="1">
                <a:latin typeface="Times New Roman"/>
                <a:cs typeface="Times New Roman"/>
              </a:rPr>
              <a:t> </a:t>
            </a:r>
            <a:r>
              <a:rPr dirty="0" sz="2800" spc="-10" b="1">
                <a:latin typeface="Times New Roman"/>
                <a:cs typeface="Times New Roman"/>
              </a:rPr>
              <a:t>дружно».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4" name="object 4" descr=""/>
          <p:cNvSpPr txBox="1"/>
          <p:nvPr/>
        </p:nvSpPr>
        <p:spPr>
          <a:xfrm>
            <a:off x="3811015" y="5194807"/>
            <a:ext cx="3222625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b="1">
                <a:latin typeface="Times New Roman"/>
                <a:cs typeface="Times New Roman"/>
              </a:rPr>
              <a:t>Подготовила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воспитатель: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Гатина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 spc="-20" b="1">
                <a:latin typeface="Times New Roman"/>
                <a:cs typeface="Times New Roman"/>
              </a:rPr>
              <a:t>Р.М.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051810" y="8817102"/>
            <a:ext cx="15868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imes New Roman"/>
                <a:cs typeface="Times New Roman"/>
              </a:rPr>
              <a:t>ст.</a:t>
            </a:r>
            <a:r>
              <a:rPr dirty="0" sz="1200" spc="-20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Пшехская</a:t>
            </a:r>
            <a:r>
              <a:rPr dirty="0" sz="1200" spc="-25" b="1">
                <a:latin typeface="Times New Roman"/>
                <a:cs typeface="Times New Roman"/>
              </a:rPr>
              <a:t> </a:t>
            </a:r>
            <a:r>
              <a:rPr dirty="0" sz="1200" b="1">
                <a:latin typeface="Times New Roman"/>
                <a:cs typeface="Times New Roman"/>
              </a:rPr>
              <a:t>2021</a:t>
            </a:r>
            <a:r>
              <a:rPr dirty="0" sz="1200" spc="-15" b="1">
                <a:latin typeface="Times New Roman"/>
                <a:cs typeface="Times New Roman"/>
              </a:rPr>
              <a:t> </a:t>
            </a:r>
            <a:r>
              <a:rPr dirty="0" sz="1200" spc="-20" b="1">
                <a:latin typeface="Times New Roman"/>
                <a:cs typeface="Times New Roman"/>
              </a:rPr>
              <a:t>год.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066901" y="694689"/>
            <a:ext cx="5669280" cy="7127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590"/>
              </a:lnSpc>
              <a:spcBef>
                <a:spcPts val="95"/>
              </a:spcBef>
            </a:pPr>
            <a:r>
              <a:rPr dirty="0" sz="1350" spc="-5" b="1">
                <a:latin typeface="Times New Roman"/>
                <a:cs typeface="Times New Roman"/>
              </a:rPr>
              <a:t>5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560"/>
              </a:lnSpc>
            </a:pPr>
            <a:r>
              <a:rPr dirty="0" sz="1350" spc="-5" b="1">
                <a:latin typeface="Times New Roman"/>
                <a:cs typeface="Times New Roman"/>
              </a:rPr>
              <a:t>6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550"/>
              </a:lnSpc>
            </a:pPr>
            <a:r>
              <a:rPr dirty="0" sz="1350" spc="-5" b="1">
                <a:latin typeface="Times New Roman"/>
                <a:cs typeface="Times New Roman"/>
              </a:rPr>
              <a:t>7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525"/>
              </a:lnSpc>
            </a:pPr>
            <a:r>
              <a:rPr dirty="0" sz="1350" spc="-5" b="1">
                <a:latin typeface="Times New Roman"/>
                <a:cs typeface="Times New Roman"/>
              </a:rPr>
              <a:t>А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540"/>
              </a:lnSpc>
            </a:pPr>
            <a:r>
              <a:rPr dirty="0" sz="1350">
                <a:latin typeface="Times New Roman"/>
                <a:cs typeface="Times New Roman"/>
              </a:rPr>
              <a:t>3</a:t>
            </a:r>
            <a:r>
              <a:rPr dirty="0" sz="1350" spc="-1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балла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550"/>
              </a:lnSpc>
            </a:pPr>
            <a:r>
              <a:rPr dirty="0" sz="1350">
                <a:latin typeface="Times New Roman"/>
                <a:cs typeface="Times New Roman"/>
              </a:rPr>
              <a:t>1</a:t>
            </a:r>
            <a:r>
              <a:rPr dirty="0" sz="1350" spc="-15">
                <a:latin typeface="Times New Roman"/>
                <a:cs typeface="Times New Roman"/>
              </a:rPr>
              <a:t> </a:t>
            </a:r>
            <a:r>
              <a:rPr dirty="0" sz="1350" spc="-20">
                <a:latin typeface="Times New Roman"/>
                <a:cs typeface="Times New Roman"/>
              </a:rPr>
              <a:t>балл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550"/>
              </a:lnSpc>
            </a:pPr>
            <a:r>
              <a:rPr dirty="0" sz="1350">
                <a:latin typeface="Times New Roman"/>
                <a:cs typeface="Times New Roman"/>
              </a:rPr>
              <a:t>3</a:t>
            </a:r>
            <a:r>
              <a:rPr dirty="0" sz="1350" spc="-1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балла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560"/>
              </a:lnSpc>
            </a:pPr>
            <a:r>
              <a:rPr dirty="0" sz="1350">
                <a:latin typeface="Times New Roman"/>
                <a:cs typeface="Times New Roman"/>
              </a:rPr>
              <a:t>2</a:t>
            </a:r>
            <a:r>
              <a:rPr dirty="0" sz="1350" spc="-1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балла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550"/>
              </a:lnSpc>
            </a:pPr>
            <a:r>
              <a:rPr dirty="0" sz="1350">
                <a:latin typeface="Times New Roman"/>
                <a:cs typeface="Times New Roman"/>
              </a:rPr>
              <a:t>1</a:t>
            </a:r>
            <a:r>
              <a:rPr dirty="0" sz="1350" spc="-15">
                <a:latin typeface="Times New Roman"/>
                <a:cs typeface="Times New Roman"/>
              </a:rPr>
              <a:t> </a:t>
            </a:r>
            <a:r>
              <a:rPr dirty="0" sz="1350" spc="-20">
                <a:latin typeface="Times New Roman"/>
                <a:cs typeface="Times New Roman"/>
              </a:rPr>
              <a:t>балл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550"/>
              </a:lnSpc>
            </a:pPr>
            <a:r>
              <a:rPr dirty="0" sz="1350">
                <a:latin typeface="Times New Roman"/>
                <a:cs typeface="Times New Roman"/>
              </a:rPr>
              <a:t>1</a:t>
            </a:r>
            <a:r>
              <a:rPr dirty="0" sz="1350" spc="-15">
                <a:latin typeface="Times New Roman"/>
                <a:cs typeface="Times New Roman"/>
              </a:rPr>
              <a:t> </a:t>
            </a:r>
            <a:r>
              <a:rPr dirty="0" sz="1350" spc="-20">
                <a:latin typeface="Times New Roman"/>
                <a:cs typeface="Times New Roman"/>
              </a:rPr>
              <a:t>балл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585"/>
              </a:lnSpc>
            </a:pPr>
            <a:r>
              <a:rPr dirty="0" sz="1350">
                <a:latin typeface="Times New Roman"/>
                <a:cs typeface="Times New Roman"/>
              </a:rPr>
              <a:t>3</a:t>
            </a:r>
            <a:r>
              <a:rPr dirty="0" sz="1350" spc="-1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балла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550"/>
              </a:lnSpc>
            </a:pPr>
            <a:r>
              <a:rPr dirty="0" sz="1350" spc="-5" b="1">
                <a:latin typeface="Times New Roman"/>
                <a:cs typeface="Times New Roman"/>
              </a:rPr>
              <a:t>Б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525"/>
              </a:lnSpc>
            </a:pPr>
            <a:r>
              <a:rPr dirty="0" sz="1350">
                <a:latin typeface="Times New Roman"/>
                <a:cs typeface="Times New Roman"/>
              </a:rPr>
              <a:t>2</a:t>
            </a:r>
            <a:r>
              <a:rPr dirty="0" sz="1350" spc="-1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балла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560"/>
              </a:lnSpc>
            </a:pPr>
            <a:r>
              <a:rPr dirty="0" sz="1350">
                <a:latin typeface="Times New Roman"/>
                <a:cs typeface="Times New Roman"/>
              </a:rPr>
              <a:t>2</a:t>
            </a:r>
            <a:r>
              <a:rPr dirty="0" sz="1350" spc="-1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балла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550"/>
              </a:lnSpc>
            </a:pPr>
            <a:r>
              <a:rPr dirty="0" sz="1350">
                <a:latin typeface="Times New Roman"/>
                <a:cs typeface="Times New Roman"/>
              </a:rPr>
              <a:t>2</a:t>
            </a:r>
            <a:r>
              <a:rPr dirty="0" sz="1350" spc="-1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балла</a:t>
            </a:r>
            <a:endParaRPr sz="1350">
              <a:latin typeface="Times New Roman"/>
              <a:cs typeface="Times New Roman"/>
            </a:endParaRPr>
          </a:p>
          <a:p>
            <a:pPr marL="140335" indent="-128270">
              <a:lnSpc>
                <a:spcPts val="1550"/>
              </a:lnSpc>
              <a:buAutoNum type="arabicPlain"/>
              <a:tabLst>
                <a:tab pos="140970" algn="l"/>
              </a:tabLst>
            </a:pPr>
            <a:r>
              <a:rPr dirty="0" sz="1350" spc="-20">
                <a:latin typeface="Times New Roman"/>
                <a:cs typeface="Times New Roman"/>
              </a:rPr>
              <a:t>балл</a:t>
            </a:r>
            <a:endParaRPr sz="1350">
              <a:latin typeface="Times New Roman"/>
              <a:cs typeface="Times New Roman"/>
            </a:endParaRPr>
          </a:p>
          <a:p>
            <a:pPr marL="140335" indent="-128270">
              <a:lnSpc>
                <a:spcPts val="1560"/>
              </a:lnSpc>
              <a:buAutoNum type="arabicPlain"/>
              <a:tabLst>
                <a:tab pos="140970" algn="l"/>
              </a:tabLst>
            </a:pPr>
            <a:r>
              <a:rPr dirty="0" sz="1350" spc="-10">
                <a:latin typeface="Times New Roman"/>
                <a:cs typeface="Times New Roman"/>
              </a:rPr>
              <a:t>балла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560"/>
              </a:lnSpc>
            </a:pPr>
            <a:r>
              <a:rPr dirty="0" sz="1350">
                <a:latin typeface="Times New Roman"/>
                <a:cs typeface="Times New Roman"/>
              </a:rPr>
              <a:t>2</a:t>
            </a:r>
            <a:r>
              <a:rPr dirty="0" sz="1350" spc="-1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балла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570"/>
              </a:lnSpc>
            </a:pPr>
            <a:r>
              <a:rPr dirty="0" sz="1350">
                <a:latin typeface="Times New Roman"/>
                <a:cs typeface="Times New Roman"/>
              </a:rPr>
              <a:t>2</a:t>
            </a:r>
            <a:r>
              <a:rPr dirty="0" sz="1350" spc="-1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балла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550"/>
              </a:lnSpc>
            </a:pPr>
            <a:r>
              <a:rPr dirty="0" sz="1350" spc="-5" b="1">
                <a:latin typeface="Times New Roman"/>
                <a:cs typeface="Times New Roman"/>
              </a:rPr>
              <a:t>В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535"/>
              </a:lnSpc>
            </a:pPr>
            <a:r>
              <a:rPr dirty="0" sz="1350">
                <a:latin typeface="Times New Roman"/>
                <a:cs typeface="Times New Roman"/>
              </a:rPr>
              <a:t>1</a:t>
            </a:r>
            <a:r>
              <a:rPr dirty="0" sz="1350" spc="-15">
                <a:latin typeface="Times New Roman"/>
                <a:cs typeface="Times New Roman"/>
              </a:rPr>
              <a:t> </a:t>
            </a:r>
            <a:r>
              <a:rPr dirty="0" sz="1350" spc="-20">
                <a:latin typeface="Times New Roman"/>
                <a:cs typeface="Times New Roman"/>
              </a:rPr>
              <a:t>балл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550"/>
              </a:lnSpc>
            </a:pPr>
            <a:r>
              <a:rPr dirty="0" sz="1350">
                <a:latin typeface="Times New Roman"/>
                <a:cs typeface="Times New Roman"/>
              </a:rPr>
              <a:t>3</a:t>
            </a:r>
            <a:r>
              <a:rPr dirty="0" sz="1350" spc="-1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балла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550"/>
              </a:lnSpc>
            </a:pPr>
            <a:r>
              <a:rPr dirty="0" sz="1350">
                <a:latin typeface="Times New Roman"/>
                <a:cs typeface="Times New Roman"/>
              </a:rPr>
              <a:t>1</a:t>
            </a:r>
            <a:r>
              <a:rPr dirty="0" sz="1350" spc="-15">
                <a:latin typeface="Times New Roman"/>
                <a:cs typeface="Times New Roman"/>
              </a:rPr>
              <a:t> </a:t>
            </a:r>
            <a:r>
              <a:rPr dirty="0" sz="1350" spc="-20">
                <a:latin typeface="Times New Roman"/>
                <a:cs typeface="Times New Roman"/>
              </a:rPr>
              <a:t>балл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560"/>
              </a:lnSpc>
            </a:pPr>
            <a:r>
              <a:rPr dirty="0" sz="1350">
                <a:latin typeface="Times New Roman"/>
                <a:cs typeface="Times New Roman"/>
              </a:rPr>
              <a:t>0</a:t>
            </a:r>
            <a:r>
              <a:rPr dirty="0" sz="1350" spc="-1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баллов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550"/>
              </a:lnSpc>
            </a:pPr>
            <a:r>
              <a:rPr dirty="0" sz="1350">
                <a:latin typeface="Times New Roman"/>
                <a:cs typeface="Times New Roman"/>
              </a:rPr>
              <a:t>3</a:t>
            </a:r>
            <a:r>
              <a:rPr dirty="0" sz="1350" spc="-1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балла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550"/>
              </a:lnSpc>
            </a:pPr>
            <a:r>
              <a:rPr dirty="0" sz="1350">
                <a:latin typeface="Times New Roman"/>
                <a:cs typeface="Times New Roman"/>
              </a:rPr>
              <a:t>3</a:t>
            </a:r>
            <a:r>
              <a:rPr dirty="0" sz="1350" spc="-1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балла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560"/>
              </a:lnSpc>
            </a:pPr>
            <a:r>
              <a:rPr dirty="0" sz="1350">
                <a:latin typeface="Times New Roman"/>
                <a:cs typeface="Times New Roman"/>
              </a:rPr>
              <a:t>1</a:t>
            </a:r>
            <a:r>
              <a:rPr dirty="0" sz="1350" spc="-15">
                <a:latin typeface="Times New Roman"/>
                <a:cs typeface="Times New Roman"/>
              </a:rPr>
              <a:t> </a:t>
            </a:r>
            <a:r>
              <a:rPr dirty="0" sz="1350" spc="-20">
                <a:latin typeface="Times New Roman"/>
                <a:cs typeface="Times New Roman"/>
              </a:rPr>
              <a:t>балл</a:t>
            </a:r>
            <a:endParaRPr sz="1350">
              <a:latin typeface="Times New Roman"/>
              <a:cs typeface="Times New Roman"/>
            </a:endParaRPr>
          </a:p>
          <a:p>
            <a:pPr algn="just" marL="12700" marR="290830">
              <a:lnSpc>
                <a:spcPct val="95600"/>
              </a:lnSpc>
              <a:spcBef>
                <a:spcPts val="40"/>
              </a:spcBef>
            </a:pPr>
            <a:r>
              <a:rPr dirty="0" sz="1350" b="1">
                <a:latin typeface="Times New Roman"/>
                <a:cs typeface="Times New Roman"/>
              </a:rPr>
              <a:t>От</a:t>
            </a:r>
            <a:r>
              <a:rPr dirty="0" sz="1350" spc="-30" b="1">
                <a:latin typeface="Times New Roman"/>
                <a:cs typeface="Times New Roman"/>
              </a:rPr>
              <a:t> </a:t>
            </a:r>
            <a:r>
              <a:rPr dirty="0" sz="1350" b="1">
                <a:latin typeface="Times New Roman"/>
                <a:cs typeface="Times New Roman"/>
              </a:rPr>
              <a:t>6</a:t>
            </a:r>
            <a:r>
              <a:rPr dirty="0" sz="1350" spc="-30" b="1">
                <a:latin typeface="Times New Roman"/>
                <a:cs typeface="Times New Roman"/>
              </a:rPr>
              <a:t> </a:t>
            </a:r>
            <a:r>
              <a:rPr dirty="0" sz="1350" b="1">
                <a:latin typeface="Times New Roman"/>
                <a:cs typeface="Times New Roman"/>
              </a:rPr>
              <a:t>до</a:t>
            </a:r>
            <a:r>
              <a:rPr dirty="0" sz="1350" spc="-35" b="1">
                <a:latin typeface="Times New Roman"/>
                <a:cs typeface="Times New Roman"/>
              </a:rPr>
              <a:t> </a:t>
            </a:r>
            <a:r>
              <a:rPr dirty="0" sz="1350" b="1">
                <a:latin typeface="Times New Roman"/>
                <a:cs typeface="Times New Roman"/>
              </a:rPr>
              <a:t>10</a:t>
            </a:r>
            <a:r>
              <a:rPr dirty="0" sz="1350" spc="-35" b="1">
                <a:latin typeface="Times New Roman"/>
                <a:cs typeface="Times New Roman"/>
              </a:rPr>
              <a:t> </a:t>
            </a:r>
            <a:r>
              <a:rPr dirty="0" sz="1350" b="1">
                <a:latin typeface="Times New Roman"/>
                <a:cs typeface="Times New Roman"/>
              </a:rPr>
              <a:t>баллов</a:t>
            </a:r>
            <a:r>
              <a:rPr dirty="0" sz="1350" spc="-10" b="1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–</a:t>
            </a:r>
            <a:r>
              <a:rPr dirty="0" sz="1350" spc="-3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в</a:t>
            </a:r>
            <a:r>
              <a:rPr dirty="0" sz="1350" spc="-4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семье</a:t>
            </a:r>
            <a:r>
              <a:rPr dirty="0" sz="1350" spc="-3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преобладает авторитарный</a:t>
            </a:r>
            <a:r>
              <a:rPr dirty="0" sz="1350" spc="-1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тип</a:t>
            </a:r>
            <a:r>
              <a:rPr dirty="0" sz="1350" spc="-10">
                <a:latin typeface="Times New Roman"/>
                <a:cs typeface="Times New Roman"/>
              </a:rPr>
              <a:t> воспитания, </a:t>
            </a:r>
            <a:r>
              <a:rPr dirty="0" sz="1350">
                <a:latin typeface="Times New Roman"/>
                <a:cs typeface="Times New Roman"/>
              </a:rPr>
              <a:t>который</a:t>
            </a:r>
            <a:r>
              <a:rPr dirty="0" sz="1350" spc="-5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характеризуется</a:t>
            </a:r>
            <a:r>
              <a:rPr dirty="0" sz="1350" spc="-4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жесткой</a:t>
            </a:r>
            <a:r>
              <a:rPr dirty="0" sz="1350" spc="-5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родительской</a:t>
            </a:r>
            <a:r>
              <a:rPr dirty="0" sz="1350" spc="-5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позицией,</a:t>
            </a:r>
            <a:r>
              <a:rPr dirty="0" sz="1350" spc="-50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применением непедагогических </a:t>
            </a:r>
            <a:r>
              <a:rPr dirty="0" sz="1350">
                <a:latin typeface="Times New Roman"/>
                <a:cs typeface="Times New Roman"/>
              </a:rPr>
              <a:t>методов</a:t>
            </a:r>
            <a:r>
              <a:rPr dirty="0" sz="1350" spc="10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воспитания.</a:t>
            </a:r>
            <a:endParaRPr sz="1350">
              <a:latin typeface="Times New Roman"/>
              <a:cs typeface="Times New Roman"/>
            </a:endParaRPr>
          </a:p>
          <a:p>
            <a:pPr marL="12700" marR="5080">
              <a:lnSpc>
                <a:spcPts val="1540"/>
              </a:lnSpc>
              <a:spcBef>
                <a:spcPts val="60"/>
              </a:spcBef>
            </a:pPr>
            <a:r>
              <a:rPr dirty="0" sz="1350" b="1">
                <a:latin typeface="Times New Roman"/>
                <a:cs typeface="Times New Roman"/>
              </a:rPr>
              <a:t>От</a:t>
            </a:r>
            <a:r>
              <a:rPr dirty="0" sz="1350" spc="-15" b="1">
                <a:latin typeface="Times New Roman"/>
                <a:cs typeface="Times New Roman"/>
              </a:rPr>
              <a:t> </a:t>
            </a:r>
            <a:r>
              <a:rPr dirty="0" sz="1350" b="1">
                <a:latin typeface="Times New Roman"/>
                <a:cs typeface="Times New Roman"/>
              </a:rPr>
              <a:t>11</a:t>
            </a:r>
            <a:r>
              <a:rPr dirty="0" sz="1350" spc="-20" b="1">
                <a:latin typeface="Times New Roman"/>
                <a:cs typeface="Times New Roman"/>
              </a:rPr>
              <a:t> </a:t>
            </a:r>
            <a:r>
              <a:rPr dirty="0" sz="1350" b="1">
                <a:latin typeface="Times New Roman"/>
                <a:cs typeface="Times New Roman"/>
              </a:rPr>
              <a:t>до</a:t>
            </a:r>
            <a:r>
              <a:rPr dirty="0" sz="1350" spc="-20" b="1">
                <a:latin typeface="Times New Roman"/>
                <a:cs typeface="Times New Roman"/>
              </a:rPr>
              <a:t> </a:t>
            </a:r>
            <a:r>
              <a:rPr dirty="0" sz="1350" b="1">
                <a:latin typeface="Times New Roman"/>
                <a:cs typeface="Times New Roman"/>
              </a:rPr>
              <a:t>17</a:t>
            </a:r>
            <a:r>
              <a:rPr dirty="0" sz="1350" spc="-20" b="1">
                <a:latin typeface="Times New Roman"/>
                <a:cs typeface="Times New Roman"/>
              </a:rPr>
              <a:t> </a:t>
            </a:r>
            <a:r>
              <a:rPr dirty="0" sz="1350" b="1">
                <a:latin typeface="Times New Roman"/>
                <a:cs typeface="Times New Roman"/>
              </a:rPr>
              <a:t>баллов</a:t>
            </a:r>
            <a:r>
              <a:rPr dirty="0" sz="1350" spc="-15" b="1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–</a:t>
            </a:r>
            <a:r>
              <a:rPr dirty="0" sz="1350" spc="-2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в</a:t>
            </a:r>
            <a:r>
              <a:rPr dirty="0" sz="1350" spc="-3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семье</a:t>
            </a:r>
            <a:r>
              <a:rPr dirty="0" sz="1350" spc="-2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преобладает</a:t>
            </a:r>
            <a:r>
              <a:rPr dirty="0" sz="1350" spc="-10">
                <a:latin typeface="Times New Roman"/>
                <a:cs typeface="Times New Roman"/>
              </a:rPr>
              <a:t> демократический</a:t>
            </a:r>
            <a:r>
              <a:rPr dirty="0" sz="1350" spc="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тип</a:t>
            </a:r>
            <a:r>
              <a:rPr dirty="0" sz="1350" spc="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воспитания, </a:t>
            </a:r>
            <a:r>
              <a:rPr dirty="0" sz="1350">
                <a:latin typeface="Times New Roman"/>
                <a:cs typeface="Times New Roman"/>
              </a:rPr>
              <a:t>который</a:t>
            </a:r>
            <a:r>
              <a:rPr dirty="0" sz="1350" spc="-4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характеризуется</a:t>
            </a:r>
            <a:r>
              <a:rPr dirty="0" sz="1350" spc="-30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предоставлением</a:t>
            </a:r>
            <a:r>
              <a:rPr dirty="0" sz="1350" spc="-4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ребенку</a:t>
            </a:r>
            <a:r>
              <a:rPr dirty="0" sz="1350" spc="-6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разумной</a:t>
            </a:r>
            <a:r>
              <a:rPr dirty="0" sz="1350" spc="-3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свободы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490"/>
              </a:lnSpc>
            </a:pPr>
            <a:r>
              <a:rPr dirty="0" sz="1350" spc="-10">
                <a:latin typeface="Times New Roman"/>
                <a:cs typeface="Times New Roman"/>
              </a:rPr>
              <a:t>действий,</a:t>
            </a:r>
            <a:r>
              <a:rPr dirty="0" sz="1350" spc="-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реализацией</a:t>
            </a:r>
            <a:r>
              <a:rPr dirty="0" sz="1350" spc="-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личностно-ориентированной</a:t>
            </a:r>
            <a:r>
              <a:rPr dirty="0" sz="1350" spc="2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модели</a:t>
            </a:r>
            <a:r>
              <a:rPr dirty="0" sz="1350" spc="-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воспитания.</a:t>
            </a:r>
            <a:endParaRPr sz="1350">
              <a:latin typeface="Times New Roman"/>
              <a:cs typeface="Times New Roman"/>
            </a:endParaRPr>
          </a:p>
          <a:p>
            <a:pPr marL="12700" marR="27305">
              <a:lnSpc>
                <a:spcPts val="1540"/>
              </a:lnSpc>
              <a:spcBef>
                <a:spcPts val="90"/>
              </a:spcBef>
            </a:pPr>
            <a:r>
              <a:rPr dirty="0" sz="1350" b="1">
                <a:latin typeface="Times New Roman"/>
                <a:cs typeface="Times New Roman"/>
              </a:rPr>
              <a:t>От</a:t>
            </a:r>
            <a:r>
              <a:rPr dirty="0" sz="1350" spc="-15" b="1">
                <a:latin typeface="Times New Roman"/>
                <a:cs typeface="Times New Roman"/>
              </a:rPr>
              <a:t> </a:t>
            </a:r>
            <a:r>
              <a:rPr dirty="0" sz="1350" b="1">
                <a:latin typeface="Times New Roman"/>
                <a:cs typeface="Times New Roman"/>
              </a:rPr>
              <a:t>18</a:t>
            </a:r>
            <a:r>
              <a:rPr dirty="0" sz="1350" spc="-25" b="1">
                <a:latin typeface="Times New Roman"/>
                <a:cs typeface="Times New Roman"/>
              </a:rPr>
              <a:t> </a:t>
            </a:r>
            <a:r>
              <a:rPr dirty="0" sz="1350" b="1">
                <a:latin typeface="Times New Roman"/>
                <a:cs typeface="Times New Roman"/>
              </a:rPr>
              <a:t>до</a:t>
            </a:r>
            <a:r>
              <a:rPr dirty="0" sz="1350" spc="-20" b="1">
                <a:latin typeface="Times New Roman"/>
                <a:cs typeface="Times New Roman"/>
              </a:rPr>
              <a:t> </a:t>
            </a:r>
            <a:r>
              <a:rPr dirty="0" sz="1350" b="1">
                <a:latin typeface="Times New Roman"/>
                <a:cs typeface="Times New Roman"/>
              </a:rPr>
              <a:t>21</a:t>
            </a:r>
            <a:r>
              <a:rPr dirty="0" sz="1350" spc="-20" b="1">
                <a:latin typeface="Times New Roman"/>
                <a:cs typeface="Times New Roman"/>
              </a:rPr>
              <a:t> </a:t>
            </a:r>
            <a:r>
              <a:rPr dirty="0" sz="1350" b="1">
                <a:latin typeface="Times New Roman"/>
                <a:cs typeface="Times New Roman"/>
              </a:rPr>
              <a:t>балла</a:t>
            </a:r>
            <a:r>
              <a:rPr dirty="0" sz="1350" spc="-20" b="1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–</a:t>
            </a:r>
            <a:r>
              <a:rPr dirty="0" sz="1350" spc="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в</a:t>
            </a:r>
            <a:r>
              <a:rPr dirty="0" sz="1350" spc="-3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семье</a:t>
            </a:r>
            <a:r>
              <a:rPr dirty="0" sz="1350" spc="-2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преобладает</a:t>
            </a:r>
            <a:r>
              <a:rPr dirty="0" sz="1350" spc="-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либерально</a:t>
            </a:r>
            <a:r>
              <a:rPr dirty="0" sz="1350" spc="-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–</a:t>
            </a:r>
            <a:r>
              <a:rPr dirty="0" sz="1350" spc="-20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попустительский</a:t>
            </a:r>
            <a:r>
              <a:rPr dirty="0" sz="1350" spc="-25">
                <a:latin typeface="Times New Roman"/>
                <a:cs typeface="Times New Roman"/>
              </a:rPr>
              <a:t> тип </a:t>
            </a:r>
            <a:r>
              <a:rPr dirty="0" sz="1350">
                <a:latin typeface="Times New Roman"/>
                <a:cs typeface="Times New Roman"/>
              </a:rPr>
              <a:t>воспитания,</a:t>
            </a:r>
            <a:r>
              <a:rPr dirty="0" sz="1350" spc="-6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который</a:t>
            </a:r>
            <a:r>
              <a:rPr dirty="0" sz="1350" spc="-6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характеризуется</a:t>
            </a:r>
            <a:r>
              <a:rPr dirty="0" sz="1350" spc="-6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отсутствием</a:t>
            </a:r>
            <a:r>
              <a:rPr dirty="0" sz="1350" spc="-5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в</a:t>
            </a:r>
            <a:r>
              <a:rPr dirty="0" sz="1350" spc="-5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действиях</a:t>
            </a:r>
            <a:r>
              <a:rPr dirty="0" sz="1350" spc="-6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родителей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520"/>
              </a:lnSpc>
            </a:pPr>
            <a:r>
              <a:rPr dirty="0" sz="1350">
                <a:latin typeface="Times New Roman"/>
                <a:cs typeface="Times New Roman"/>
              </a:rPr>
              <a:t>системы</a:t>
            </a:r>
            <a:r>
              <a:rPr dirty="0" sz="1350" spc="-1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воспитательных</a:t>
            </a:r>
            <a:r>
              <a:rPr dirty="0" sz="1350" spc="-4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воздействий,</a:t>
            </a:r>
            <a:r>
              <a:rPr dirty="0" sz="1350" spc="-4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воспитанием</a:t>
            </a:r>
            <a:r>
              <a:rPr dirty="0" sz="1350" spc="-2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от</a:t>
            </a:r>
            <a:r>
              <a:rPr dirty="0" sz="1350" spc="-4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случая</a:t>
            </a:r>
            <a:r>
              <a:rPr dirty="0" sz="1350" spc="-3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к</a:t>
            </a:r>
            <a:r>
              <a:rPr dirty="0" sz="1350" spc="-4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случаю.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1061008" y="7820228"/>
            <a:ext cx="5980430" cy="1634489"/>
          </a:xfrm>
          <a:custGeom>
            <a:avLst/>
            <a:gdLst/>
            <a:ahLst/>
            <a:cxnLst/>
            <a:rect l="l" t="t" r="r" b="b"/>
            <a:pathLst>
              <a:path w="5980430" h="1634490">
                <a:moveTo>
                  <a:pt x="5979922" y="1021461"/>
                </a:moveTo>
                <a:lnTo>
                  <a:pt x="0" y="1021461"/>
                </a:lnTo>
                <a:lnTo>
                  <a:pt x="0" y="1225981"/>
                </a:lnTo>
                <a:lnTo>
                  <a:pt x="0" y="1430147"/>
                </a:lnTo>
                <a:lnTo>
                  <a:pt x="0" y="1634363"/>
                </a:lnTo>
                <a:lnTo>
                  <a:pt x="5979922" y="1634363"/>
                </a:lnTo>
                <a:lnTo>
                  <a:pt x="5979922" y="1430197"/>
                </a:lnTo>
                <a:lnTo>
                  <a:pt x="5979922" y="1225981"/>
                </a:lnTo>
                <a:lnTo>
                  <a:pt x="5979922" y="1021461"/>
                </a:lnTo>
                <a:close/>
              </a:path>
              <a:path w="5980430" h="1634490">
                <a:moveTo>
                  <a:pt x="5979922" y="408749"/>
                </a:moveTo>
                <a:lnTo>
                  <a:pt x="0" y="408749"/>
                </a:lnTo>
                <a:lnTo>
                  <a:pt x="0" y="612952"/>
                </a:lnTo>
                <a:lnTo>
                  <a:pt x="0" y="817168"/>
                </a:lnTo>
                <a:lnTo>
                  <a:pt x="0" y="1021384"/>
                </a:lnTo>
                <a:lnTo>
                  <a:pt x="5979922" y="1021384"/>
                </a:lnTo>
                <a:lnTo>
                  <a:pt x="5979922" y="817168"/>
                </a:lnTo>
                <a:lnTo>
                  <a:pt x="5979922" y="612952"/>
                </a:lnTo>
                <a:lnTo>
                  <a:pt x="5979922" y="408749"/>
                </a:lnTo>
                <a:close/>
              </a:path>
              <a:path w="5980430" h="1634490">
                <a:moveTo>
                  <a:pt x="5979922" y="0"/>
                </a:moveTo>
                <a:lnTo>
                  <a:pt x="0" y="0"/>
                </a:lnTo>
                <a:lnTo>
                  <a:pt x="0" y="204520"/>
                </a:lnTo>
                <a:lnTo>
                  <a:pt x="0" y="408736"/>
                </a:lnTo>
                <a:lnTo>
                  <a:pt x="5979922" y="408736"/>
                </a:lnTo>
                <a:lnTo>
                  <a:pt x="5979922" y="204520"/>
                </a:lnTo>
                <a:lnTo>
                  <a:pt x="5979922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" name="object 2" descr=""/>
          <p:cNvSpPr txBox="1"/>
          <p:nvPr/>
        </p:nvSpPr>
        <p:spPr>
          <a:xfrm>
            <a:off x="1061008" y="719581"/>
            <a:ext cx="5980430" cy="408940"/>
          </a:xfrm>
          <a:prstGeom prst="rect">
            <a:avLst/>
          </a:prstGeom>
          <a:solidFill>
            <a:srgbClr val="F5F5F5"/>
          </a:solidFill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300">
              <a:latin typeface="Times New Roman"/>
              <a:cs typeface="Times New Roman"/>
            </a:endParaRPr>
          </a:p>
          <a:p>
            <a:pPr marL="64135">
              <a:lnSpc>
                <a:spcPct val="100000"/>
              </a:lnSpc>
              <a:spcBef>
                <a:spcPts val="5"/>
              </a:spcBef>
            </a:pPr>
            <a:r>
              <a:rPr dirty="0" sz="1400" b="1">
                <a:solidFill>
                  <a:srgbClr val="201E1E"/>
                </a:solidFill>
                <a:latin typeface="Times New Roman"/>
                <a:cs typeface="Times New Roman"/>
              </a:rPr>
              <a:t>«Я</a:t>
            </a:r>
            <a:r>
              <a:rPr dirty="0" sz="1400" spc="-15" b="1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25" b="1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201E1E"/>
                </a:solidFill>
                <a:latin typeface="Times New Roman"/>
                <a:cs typeface="Times New Roman"/>
              </a:rPr>
              <a:t>мои</a:t>
            </a:r>
            <a:r>
              <a:rPr dirty="0" sz="1400" spc="-25" b="1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 b="1">
                <a:solidFill>
                  <a:srgbClr val="201E1E"/>
                </a:solidFill>
                <a:latin typeface="Times New Roman"/>
                <a:cs typeface="Times New Roman"/>
              </a:rPr>
              <a:t>родные»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066901" y="1100073"/>
            <a:ext cx="5915660" cy="8204834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2595245">
              <a:lnSpc>
                <a:spcPts val="1580"/>
              </a:lnSpc>
              <a:spcBef>
                <a:spcPts val="225"/>
              </a:spcBef>
              <a:tabLst>
                <a:tab pos="835660" algn="l"/>
              </a:tabLst>
            </a:pPr>
            <a:r>
              <a:rPr dirty="0" u="sng" sz="1400" spc="-10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Занятие.</a:t>
            </a:r>
            <a:r>
              <a:rPr dirty="0" u="sng" sz="1400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	Самый</a:t>
            </a:r>
            <a:r>
              <a:rPr dirty="0" u="sng" sz="1400" spc="-40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дорогой</a:t>
            </a:r>
            <a:r>
              <a:rPr dirty="0" u="sng" sz="1400" spc="-35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dirty="0" u="sng" sz="1400" spc="-30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свете</a:t>
            </a:r>
            <a:r>
              <a:rPr dirty="0" u="sng" sz="1400" spc="-30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spc="-10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человек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 Цели:</a:t>
            </a:r>
            <a:endParaRPr sz="1400">
              <a:latin typeface="Times New Roman"/>
              <a:cs typeface="Times New Roman"/>
            </a:endParaRPr>
          </a:p>
          <a:p>
            <a:pPr marL="469900">
              <a:lnSpc>
                <a:spcPts val="1645"/>
              </a:lnSpc>
              <a:spcBef>
                <a:spcPts val="835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Развивать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способность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эмоциональному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сопереживанию.</a:t>
            </a:r>
            <a:endParaRPr sz="1400">
              <a:latin typeface="Times New Roman"/>
              <a:cs typeface="Times New Roman"/>
            </a:endParaRPr>
          </a:p>
          <a:p>
            <a:pPr marL="12700" marR="394335" indent="457200">
              <a:lnSpc>
                <a:spcPts val="1610"/>
              </a:lnSpc>
              <a:spcBef>
                <a:spcPts val="80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Учить</a:t>
            </a:r>
            <a:r>
              <a:rPr dirty="0" sz="1400" spc="-5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понимать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активно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выражать</a:t>
            </a:r>
            <a:r>
              <a:rPr dirty="0" sz="1400" spc="-5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эмоциональное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переживание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близких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людей.</a:t>
            </a:r>
            <a:endParaRPr sz="1400">
              <a:latin typeface="Times New Roman"/>
              <a:cs typeface="Times New Roman"/>
            </a:endParaRPr>
          </a:p>
          <a:p>
            <a:pPr marL="469900">
              <a:lnSpc>
                <a:spcPts val="1530"/>
              </a:lnSpc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Учить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давать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моральную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оценку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поступкам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героев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художественных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произведений.</a:t>
            </a:r>
            <a:endParaRPr sz="1400">
              <a:latin typeface="Times New Roman"/>
              <a:cs typeface="Times New Roman"/>
            </a:endParaRPr>
          </a:p>
          <a:p>
            <a:pPr marL="469900">
              <a:lnSpc>
                <a:spcPts val="1610"/>
              </a:lnSpc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Воспитывать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гуманное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отношение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родным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близким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людям.</a:t>
            </a:r>
            <a:endParaRPr sz="1400">
              <a:latin typeface="Times New Roman"/>
              <a:cs typeface="Times New Roman"/>
            </a:endParaRPr>
          </a:p>
          <a:p>
            <a:pPr marL="2515870">
              <a:lnSpc>
                <a:spcPts val="1645"/>
              </a:lnSpc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Ход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занятия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Занятие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начинается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обращения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детям:</a:t>
            </a:r>
            <a:endParaRPr sz="1400">
              <a:latin typeface="Times New Roman"/>
              <a:cs typeface="Times New Roman"/>
            </a:endParaRPr>
          </a:p>
          <a:p>
            <a:pPr marL="116205" indent="-104139">
              <a:lnSpc>
                <a:spcPct val="100000"/>
              </a:lnSpc>
              <a:spcBef>
                <a:spcPts val="840"/>
              </a:spcBef>
              <a:buChar char="-"/>
              <a:tabLst>
                <a:tab pos="116839" algn="l"/>
              </a:tabLst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Кто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на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свете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для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вас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самый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дорогой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человек?</a:t>
            </a:r>
            <a:endParaRPr sz="1400">
              <a:latin typeface="Times New Roman"/>
              <a:cs typeface="Times New Roman"/>
            </a:endParaRPr>
          </a:p>
          <a:p>
            <a:pPr marL="116205" indent="-104139">
              <a:lnSpc>
                <a:spcPct val="100000"/>
              </a:lnSpc>
              <a:spcBef>
                <a:spcPts val="820"/>
              </a:spcBef>
              <a:buChar char="-"/>
              <a:tabLst>
                <a:tab pos="116839" algn="l"/>
              </a:tabLst>
            </a:pP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Мама.</a:t>
            </a:r>
            <a:endParaRPr sz="1400">
              <a:latin typeface="Times New Roman"/>
              <a:cs typeface="Times New Roman"/>
            </a:endParaRPr>
          </a:p>
          <a:p>
            <a:pPr marL="12700" marR="2948940">
              <a:lnSpc>
                <a:spcPct val="148600"/>
              </a:lnSpc>
              <a:spcBef>
                <a:spcPts val="20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Чтение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стихотворения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маме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В.Руссу.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Много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мам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на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белом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свете,</a:t>
            </a:r>
            <a:endParaRPr sz="1400">
              <a:latin typeface="Times New Roman"/>
              <a:cs typeface="Times New Roman"/>
            </a:endParaRPr>
          </a:p>
          <a:p>
            <a:pPr marL="12700" marR="3807460">
              <a:lnSpc>
                <a:spcPct val="149300"/>
              </a:lnSpc>
              <a:spcBef>
                <a:spcPts val="15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Всей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душой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их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любят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дети.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Только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мама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есть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одна,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Всех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дороже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мне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она.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Кто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она?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Отвечу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я: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Это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мамочка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моя.</a:t>
            </a:r>
            <a:endParaRPr sz="1400">
              <a:latin typeface="Times New Roman"/>
              <a:cs typeface="Times New Roman"/>
            </a:endParaRPr>
          </a:p>
          <a:p>
            <a:pPr marL="12700" marR="79375">
              <a:lnSpc>
                <a:spcPct val="95100"/>
              </a:lnSpc>
              <a:spcBef>
                <a:spcPts val="944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Воспитатель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предлагает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рассказать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детям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своей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маме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помощью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игрового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упражнения: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«Моя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мама».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Дети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очереди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завершают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суждение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«Моя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мама…»,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«Когда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я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вижу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свою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маму,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то…»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45"/>
              </a:lnSpc>
              <a:spcBef>
                <a:spcPts val="865"/>
              </a:spcBef>
            </a:pPr>
            <a:r>
              <a:rPr dirty="0" u="sng" sz="1400" spc="-10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Обсуждение</a:t>
            </a:r>
            <a:r>
              <a:rPr dirty="0" u="sng" sz="1400" spc="-30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и</a:t>
            </a:r>
            <a:r>
              <a:rPr dirty="0" u="sng" sz="1400" spc="-30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проигрывание</a:t>
            </a:r>
            <a:r>
              <a:rPr dirty="0" u="sng" sz="1400" spc="-25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проблемной</a:t>
            </a:r>
            <a:r>
              <a:rPr dirty="0" u="sng" sz="1400" spc="-30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spc="-10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ситуации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95300"/>
              </a:lnSpc>
              <a:spcBef>
                <a:spcPts val="40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«Мама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Сережи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пришла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уставшая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работы,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увидев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разбросанные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всей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квартире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игрушки,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попросила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их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убрать.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Сережа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сделал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вид,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что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не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услышал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просьбу.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Мама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приготовила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ужин,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после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которого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попросила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сына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помочь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ей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убрать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посуду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со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стола,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на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что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тот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ответил: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«Не хочу!».</a:t>
            </a:r>
            <a:r>
              <a:rPr dirty="0" sz="1400" spc="36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Мама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обиделась.»</a:t>
            </a:r>
            <a:endParaRPr sz="1400">
              <a:latin typeface="Times New Roman"/>
              <a:cs typeface="Times New Roman"/>
            </a:endParaRPr>
          </a:p>
          <a:p>
            <a:pPr marL="116205" indent="-104139">
              <a:lnSpc>
                <a:spcPct val="100000"/>
              </a:lnSpc>
              <a:spcBef>
                <a:spcPts val="840"/>
              </a:spcBef>
              <a:buChar char="-"/>
              <a:tabLst>
                <a:tab pos="116839" algn="l"/>
              </a:tabLst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Почему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мама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обиделась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на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сына?</a:t>
            </a:r>
            <a:endParaRPr sz="1400">
              <a:latin typeface="Times New Roman"/>
              <a:cs typeface="Times New Roman"/>
            </a:endParaRPr>
          </a:p>
          <a:p>
            <a:pPr marL="116205" indent="-104139">
              <a:lnSpc>
                <a:spcPct val="100000"/>
              </a:lnSpc>
              <a:spcBef>
                <a:spcPts val="815"/>
              </a:spcBef>
              <a:buChar char="-"/>
              <a:tabLst>
                <a:tab pos="116839" algn="l"/>
              </a:tabLst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Как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должен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был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поступить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Сережа?</a:t>
            </a:r>
            <a:endParaRPr sz="1400">
              <a:latin typeface="Times New Roman"/>
              <a:cs typeface="Times New Roman"/>
            </a:endParaRPr>
          </a:p>
          <a:p>
            <a:pPr marL="12700" marR="48260">
              <a:lnSpc>
                <a:spcPts val="1610"/>
              </a:lnSpc>
              <a:spcBef>
                <a:spcPts val="980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Во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время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проигрывания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ситуации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обращается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внимание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на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передачу эмоционального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состояния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каждого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героя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помощью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мимики,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пантомимики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37996" y="1624710"/>
            <a:ext cx="158115" cy="44195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ts val="1645"/>
              </a:lnSpc>
              <a:spcBef>
                <a:spcPts val="90"/>
              </a:spcBef>
            </a:pP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1.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45"/>
              </a:lnSpc>
            </a:pP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2.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37996" y="2237358"/>
            <a:ext cx="158115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3.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37996" y="2646044"/>
            <a:ext cx="158115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4.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" name="object 2" descr=""/>
          <p:cNvSpPr txBox="1"/>
          <p:nvPr/>
        </p:nvSpPr>
        <p:spPr>
          <a:xfrm>
            <a:off x="1066901" y="691642"/>
            <a:ext cx="5922010" cy="230505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711200">
              <a:lnSpc>
                <a:spcPts val="1580"/>
              </a:lnSpc>
              <a:spcBef>
                <a:spcPts val="225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интонации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голоса.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После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проигрывания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воспитатель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обращается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с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вопросами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детям.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95300"/>
              </a:lnSpc>
              <a:spcBef>
                <a:spcPts val="910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-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Для чего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нужна</a:t>
            </a:r>
            <a:r>
              <a:rPr dirty="0" sz="1400" spc="-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мама?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(Диагностика</a:t>
            </a:r>
            <a:r>
              <a:rPr dirty="0" sz="1400" spc="-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детских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представлений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 суждений.)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подвести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обобщению: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«Мама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дает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жизнь</a:t>
            </a:r>
            <a:r>
              <a:rPr dirty="0" sz="1400" spc="-5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каждому,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заботиться,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беспокоится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нас,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любую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радостную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трудную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минуту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поддержит,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поможет,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защитит,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поймет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простит».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45"/>
              </a:lnSpc>
              <a:spcBef>
                <a:spcPts val="865"/>
              </a:spcBef>
            </a:pPr>
            <a:r>
              <a:rPr dirty="0" u="sng" sz="1400" spc="-10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Художественное творчество </a:t>
            </a:r>
            <a:r>
              <a:rPr dirty="0" u="sng" sz="1400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«Букет</a:t>
            </a:r>
            <a:r>
              <a:rPr dirty="0" u="sng" sz="1400" spc="-5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для</a:t>
            </a:r>
            <a:r>
              <a:rPr dirty="0" u="sng" sz="1400" spc="-10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любимой</a:t>
            </a:r>
            <a:r>
              <a:rPr dirty="0" u="sng" sz="1400" spc="-10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мамы»</a:t>
            </a:r>
            <a:endParaRPr sz="1400">
              <a:latin typeface="Times New Roman"/>
              <a:cs typeface="Times New Roman"/>
            </a:endParaRPr>
          </a:p>
          <a:p>
            <a:pPr marL="12700" marR="186055">
              <a:lnSpc>
                <a:spcPct val="95100"/>
              </a:lnSpc>
              <a:spcBef>
                <a:spcPts val="50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Детям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раздаются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листы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альбомные,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фломастеры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карандаши,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воспитатель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предлагает</a:t>
            </a:r>
            <a:r>
              <a:rPr dirty="0" sz="1400" spc="-5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нарисовать</a:t>
            </a:r>
            <a:r>
              <a:rPr dirty="0" sz="1400" spc="-5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открытку</a:t>
            </a:r>
            <a:r>
              <a:rPr dirty="0" sz="1400" spc="-6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маме,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предлагает</a:t>
            </a:r>
            <a:r>
              <a:rPr dirty="0" sz="1400" spc="-5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подарить</a:t>
            </a:r>
            <a:r>
              <a:rPr dirty="0" sz="1400" spc="-5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эти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открытки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своим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мамам,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сделав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им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тем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самым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приятное.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" name="object 2" descr=""/>
          <p:cNvSpPr txBox="1"/>
          <p:nvPr/>
        </p:nvSpPr>
        <p:spPr>
          <a:xfrm>
            <a:off x="1066901" y="691642"/>
            <a:ext cx="5841365" cy="874458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1454785">
              <a:lnSpc>
                <a:spcPts val="1580"/>
              </a:lnSpc>
              <a:spcBef>
                <a:spcPts val="225"/>
              </a:spcBef>
            </a:pPr>
            <a:r>
              <a:rPr dirty="0" u="sng" sz="1400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Занятие.</a:t>
            </a:r>
            <a:r>
              <a:rPr dirty="0" u="sng" sz="1400" spc="320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Почему</a:t>
            </a:r>
            <a:r>
              <a:rPr dirty="0" u="sng" sz="1400" spc="-45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мы</a:t>
            </a:r>
            <a:r>
              <a:rPr dirty="0" u="sng" sz="1400" spc="-30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обижаем</a:t>
            </a:r>
            <a:r>
              <a:rPr dirty="0" u="sng" sz="1400" spc="-15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близких</a:t>
            </a:r>
            <a:r>
              <a:rPr dirty="0" u="sng" sz="1400" spc="-45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нам</a:t>
            </a:r>
            <a:r>
              <a:rPr dirty="0" u="sng" sz="1400" spc="-15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spc="-10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людей?</a:t>
            </a:r>
            <a:r>
              <a:rPr dirty="0" sz="1400" spc="40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Цели:</a:t>
            </a:r>
            <a:r>
              <a:rPr dirty="0" sz="1400" spc="-5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1.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Учить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детей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различать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понятия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«добро»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«зло».</a:t>
            </a:r>
            <a:endParaRPr sz="1400">
              <a:latin typeface="Times New Roman"/>
              <a:cs typeface="Times New Roman"/>
            </a:endParaRPr>
          </a:p>
          <a:p>
            <a:pPr marL="12700" marR="399415" indent="457200">
              <a:lnSpc>
                <a:spcPts val="1610"/>
              </a:lnSpc>
              <a:spcBef>
                <a:spcPts val="944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Побуждать</a:t>
            </a:r>
            <a:r>
              <a:rPr dirty="0" sz="1400" spc="-6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проявлению</a:t>
            </a:r>
            <a:r>
              <a:rPr dirty="0" sz="1400" spc="-5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сочувствия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сопереживания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родным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и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близким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людям.</a:t>
            </a:r>
            <a:endParaRPr sz="1400">
              <a:latin typeface="Times New Roman"/>
              <a:cs typeface="Times New Roman"/>
            </a:endParaRPr>
          </a:p>
          <a:p>
            <a:pPr marL="469900">
              <a:lnSpc>
                <a:spcPts val="1520"/>
              </a:lnSpc>
            </a:pP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Формировать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осознание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моральной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стороны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поступков.</a:t>
            </a:r>
            <a:endParaRPr sz="1400">
              <a:latin typeface="Times New Roman"/>
              <a:cs typeface="Times New Roman"/>
            </a:endParaRPr>
          </a:p>
          <a:p>
            <a:pPr marL="2515870">
              <a:lnSpc>
                <a:spcPts val="1630"/>
              </a:lnSpc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Ход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занятия</a:t>
            </a:r>
            <a:endParaRPr sz="1400">
              <a:latin typeface="Times New Roman"/>
              <a:cs typeface="Times New Roman"/>
            </a:endParaRPr>
          </a:p>
          <a:p>
            <a:pPr marL="12700" marR="28575">
              <a:lnSpc>
                <a:spcPct val="95300"/>
              </a:lnSpc>
              <a:spcBef>
                <a:spcPts val="945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начале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занятия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игровой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персонаж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кукла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Маша,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ведет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детьми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беседу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,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какие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добрые</a:t>
            </a:r>
            <a:r>
              <a:rPr dirty="0" sz="1400" spc="3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дела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сделали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они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для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своих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родителей?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Выслушиваются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ответы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детей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самые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яркие,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гуманные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поступки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детей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воспитатель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ставит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в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пример,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словесно</a:t>
            </a:r>
            <a:r>
              <a:rPr dirty="0" sz="1400" spc="-6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хвалит.</a:t>
            </a:r>
            <a:endParaRPr sz="1400">
              <a:latin typeface="Times New Roman"/>
              <a:cs typeface="Times New Roman"/>
            </a:endParaRPr>
          </a:p>
          <a:p>
            <a:pPr marL="12700" marR="194310">
              <a:lnSpc>
                <a:spcPts val="1580"/>
              </a:lnSpc>
              <a:spcBef>
                <a:spcPts val="1000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Детям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предлагается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послушать</a:t>
            </a:r>
            <a:r>
              <a:rPr dirty="0" sz="1400" spc="-5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стихотворение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Е.Благининой</a:t>
            </a:r>
            <a:r>
              <a:rPr dirty="0" sz="1400" spc="30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«Посидим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в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тишине».</a:t>
            </a:r>
            <a:endParaRPr sz="1400">
              <a:latin typeface="Times New Roman"/>
              <a:cs typeface="Times New Roman"/>
            </a:endParaRPr>
          </a:p>
          <a:p>
            <a:pPr marL="116205" indent="-104139">
              <a:lnSpc>
                <a:spcPct val="100000"/>
              </a:lnSpc>
              <a:spcBef>
                <a:spcPts val="785"/>
              </a:spcBef>
              <a:buChar char="-"/>
              <a:tabLst>
                <a:tab pos="116839" algn="l"/>
              </a:tabLst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Какой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поступок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совершил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ребенок?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Почему?</a:t>
            </a:r>
            <a:endParaRPr sz="1400">
              <a:latin typeface="Times New Roman"/>
              <a:cs typeface="Times New Roman"/>
            </a:endParaRPr>
          </a:p>
          <a:p>
            <a:pPr marL="12700" marR="146685">
              <a:lnSpc>
                <a:spcPts val="1610"/>
              </a:lnSpc>
              <a:spcBef>
                <a:spcPts val="975"/>
              </a:spcBef>
            </a:pPr>
            <a:r>
              <a:rPr dirty="0" u="sng" sz="1400" spc="-10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Диагностика</a:t>
            </a:r>
            <a:r>
              <a:rPr dirty="0" u="sng" sz="1400" spc="-25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поведения</a:t>
            </a:r>
            <a:r>
              <a:rPr dirty="0" u="sng" sz="1400" spc="-25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детей</a:t>
            </a:r>
            <a:r>
              <a:rPr dirty="0" u="sng" sz="1400" spc="-25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и</a:t>
            </a:r>
            <a:r>
              <a:rPr dirty="0" u="sng" sz="1400" spc="-25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их</a:t>
            </a:r>
            <a:r>
              <a:rPr dirty="0" u="sng" sz="1400" spc="-25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отношения</a:t>
            </a:r>
            <a:r>
              <a:rPr dirty="0" u="sng" sz="1400" spc="-25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к</a:t>
            </a:r>
            <a:r>
              <a:rPr dirty="0" u="sng" sz="1400" spc="-25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близким</a:t>
            </a:r>
            <a:r>
              <a:rPr dirty="0" u="sng" sz="1400" spc="-25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людям.</a:t>
            </a:r>
            <a:r>
              <a:rPr dirty="0" sz="1400" spc="35" i="1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Детям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предлагается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очереди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закончить</a:t>
            </a:r>
            <a:r>
              <a:rPr dirty="0" sz="1400" spc="-5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предложение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«Когда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я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вижу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уставшую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маму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(папу),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то…»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30"/>
              </a:lnSpc>
            </a:pPr>
            <a:r>
              <a:rPr dirty="0" u="sng" sz="1400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Рисование</a:t>
            </a:r>
            <a:r>
              <a:rPr dirty="0" u="sng" sz="1400" spc="-20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на</a:t>
            </a:r>
            <a:r>
              <a:rPr dirty="0" u="sng" sz="1400" spc="-25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тему</a:t>
            </a:r>
            <a:r>
              <a:rPr dirty="0" u="sng" sz="1400" spc="-20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«Моя</a:t>
            </a:r>
            <a:r>
              <a:rPr dirty="0" u="sng" sz="1400" spc="-25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мама»</a:t>
            </a:r>
            <a:r>
              <a:rPr dirty="0" sz="1400" spc="-15" i="1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позволяет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диагностировать характер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семейных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взаимоотношений</a:t>
            </a:r>
            <a:r>
              <a:rPr dirty="0" sz="1400" spc="-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положение ребенка в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 семье.</a:t>
            </a:r>
            <a:endParaRPr sz="1400">
              <a:latin typeface="Times New Roman"/>
              <a:cs typeface="Times New Roman"/>
            </a:endParaRPr>
          </a:p>
          <a:p>
            <a:pPr marL="12700" marR="96520">
              <a:lnSpc>
                <a:spcPts val="1610"/>
              </a:lnSpc>
              <a:spcBef>
                <a:spcPts val="75"/>
              </a:spcBef>
            </a:pPr>
            <a:r>
              <a:rPr dirty="0" u="sng" sz="1400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Домашнее</a:t>
            </a:r>
            <a:r>
              <a:rPr dirty="0" u="sng" sz="1400" spc="-35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задание:</a:t>
            </a:r>
            <a:r>
              <a:rPr dirty="0" u="sng" sz="1400" spc="-5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Проявлять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заботу</a:t>
            </a:r>
            <a:r>
              <a:rPr dirty="0" sz="1400" spc="27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своих</a:t>
            </a:r>
            <a:r>
              <a:rPr dirty="0" sz="1400" spc="-5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родителях,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а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утром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рассказать воспитателю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какие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добрые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дела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сделали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дома.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30"/>
              </a:lnSpc>
            </a:pPr>
            <a:r>
              <a:rPr dirty="0" u="sng" sz="1400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Проигрывание</a:t>
            </a:r>
            <a:r>
              <a:rPr dirty="0" u="sng" sz="1400" spc="-70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проблемной</a:t>
            </a:r>
            <a:r>
              <a:rPr dirty="0" u="sng" sz="1400" spc="-75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spc="-10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ситуации</a:t>
            </a:r>
            <a:endParaRPr sz="1400">
              <a:latin typeface="Times New Roman"/>
              <a:cs typeface="Times New Roman"/>
            </a:endParaRPr>
          </a:p>
          <a:p>
            <a:pPr marL="12700" marR="68580">
              <a:lnSpc>
                <a:spcPct val="95700"/>
              </a:lnSpc>
              <a:spcBef>
                <a:spcPts val="40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«Вечером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забирать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из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детского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сада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Лешу</a:t>
            </a:r>
            <a:r>
              <a:rPr dirty="0" sz="1400" spc="-5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пришла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мама.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Мальчик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привык,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что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это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делал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всегда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папа,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которым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они,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не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торопясь,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могли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еще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прогуляться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парке.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</a:t>
            </a:r>
            <a:r>
              <a:rPr dirty="0" sz="1400" spc="-5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присутствии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воспитателя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сверстников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Леша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начал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капризничать,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требовать,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чтобы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за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ним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пришел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отец».</a:t>
            </a:r>
            <a:endParaRPr sz="1400">
              <a:latin typeface="Times New Roman"/>
              <a:cs typeface="Times New Roman"/>
            </a:endParaRPr>
          </a:p>
          <a:p>
            <a:pPr marL="116205" indent="-104139">
              <a:lnSpc>
                <a:spcPct val="100000"/>
              </a:lnSpc>
              <a:spcBef>
                <a:spcPts val="815"/>
              </a:spcBef>
              <a:buChar char="-"/>
              <a:tabLst>
                <a:tab pos="116839" algn="l"/>
              </a:tabLst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Правильно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ли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поступил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мальчик?</a:t>
            </a:r>
            <a:endParaRPr sz="1400">
              <a:latin typeface="Times New Roman"/>
              <a:cs typeface="Times New Roman"/>
            </a:endParaRPr>
          </a:p>
          <a:p>
            <a:pPr marL="116205" indent="-104139">
              <a:lnSpc>
                <a:spcPct val="100000"/>
              </a:lnSpc>
              <a:spcBef>
                <a:spcPts val="844"/>
              </a:spcBef>
              <a:buChar char="-"/>
              <a:tabLst>
                <a:tab pos="116839" algn="l"/>
              </a:tabLst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Что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чувствовала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этой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ситуации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мама?</a:t>
            </a:r>
            <a:endParaRPr sz="1400">
              <a:latin typeface="Times New Roman"/>
              <a:cs typeface="Times New Roman"/>
            </a:endParaRPr>
          </a:p>
          <a:p>
            <a:pPr marL="116205" indent="-104139">
              <a:lnSpc>
                <a:spcPct val="100000"/>
              </a:lnSpc>
              <a:spcBef>
                <a:spcPts val="815"/>
              </a:spcBef>
              <a:buChar char="-"/>
              <a:tabLst>
                <a:tab pos="116839" algn="l"/>
              </a:tabLst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Кого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вам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жалко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этой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ситуации?</a:t>
            </a:r>
            <a:endParaRPr sz="1400">
              <a:latin typeface="Times New Roman"/>
              <a:cs typeface="Times New Roman"/>
            </a:endParaRPr>
          </a:p>
          <a:p>
            <a:pPr marL="116205" indent="-104139">
              <a:lnSpc>
                <a:spcPct val="100000"/>
              </a:lnSpc>
              <a:spcBef>
                <a:spcPts val="840"/>
              </a:spcBef>
              <a:buChar char="-"/>
              <a:tabLst>
                <a:tab pos="116839" algn="l"/>
              </a:tabLst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Как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бы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вы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поступили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на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месте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мальчика?</a:t>
            </a:r>
            <a:endParaRPr sz="1400">
              <a:latin typeface="Times New Roman"/>
              <a:cs typeface="Times New Roman"/>
            </a:endParaRPr>
          </a:p>
          <a:p>
            <a:pPr marL="469900" marR="688340" indent="-457834">
              <a:lnSpc>
                <a:spcPts val="1610"/>
              </a:lnSpc>
              <a:spcBef>
                <a:spcPts val="980"/>
              </a:spcBef>
            </a:pPr>
            <a:r>
              <a:rPr dirty="0" u="sng" sz="1400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Ролевая</a:t>
            </a:r>
            <a:r>
              <a:rPr dirty="0" u="sng" sz="1400" spc="-35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гимнастика:</a:t>
            </a:r>
            <a:r>
              <a:rPr dirty="0" sz="1400" spc="-20" i="1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помощью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мимики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пантомимики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показать: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мальчик</a:t>
            </a:r>
            <a:r>
              <a:rPr dirty="0" sz="1400" spc="-6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капризничает;</a:t>
            </a:r>
            <a:endParaRPr sz="1400">
              <a:latin typeface="Times New Roman"/>
              <a:cs typeface="Times New Roman"/>
            </a:endParaRPr>
          </a:p>
          <a:p>
            <a:pPr marL="469900">
              <a:lnSpc>
                <a:spcPts val="1530"/>
              </a:lnSpc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мальчик</a:t>
            </a:r>
            <a:r>
              <a:rPr dirty="0" sz="1400" spc="-6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сердится;</a:t>
            </a:r>
            <a:endParaRPr sz="1400">
              <a:latin typeface="Times New Roman"/>
              <a:cs typeface="Times New Roman"/>
            </a:endParaRPr>
          </a:p>
          <a:p>
            <a:pPr marL="469900" marR="3542029">
              <a:lnSpc>
                <a:spcPts val="1610"/>
              </a:lnSpc>
              <a:spcBef>
                <a:spcPts val="75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мама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успокаивает сына;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мама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огорчается;</a:t>
            </a:r>
            <a:endParaRPr sz="1400">
              <a:latin typeface="Times New Roman"/>
              <a:cs typeface="Times New Roman"/>
            </a:endParaRPr>
          </a:p>
          <a:p>
            <a:pPr marL="469900">
              <a:lnSpc>
                <a:spcPts val="1530"/>
              </a:lnSpc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мальчик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мама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радуются.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u="sng" sz="1400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Упражнение</a:t>
            </a:r>
            <a:r>
              <a:rPr dirty="0" u="sng" sz="1400" spc="-45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«Закончи</a:t>
            </a:r>
            <a:r>
              <a:rPr dirty="0" u="sng" sz="1400" spc="-45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предложение».</a:t>
            </a:r>
            <a:r>
              <a:rPr dirty="0" sz="1400" spc="300" i="1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«Папа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рассердился,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потому</a:t>
            </a:r>
            <a:r>
              <a:rPr dirty="0" sz="1400" spc="-6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что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я…»,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45"/>
              </a:lnSpc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«Когда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я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вижу,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что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папа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огорчен,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то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…».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37996" y="1215897"/>
            <a:ext cx="158115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1.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37996" y="1624710"/>
            <a:ext cx="158115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2.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37996" y="7970595"/>
            <a:ext cx="84455" cy="1047115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1000">
                <a:solidFill>
                  <a:srgbClr val="201E1E"/>
                </a:solidFill>
                <a:latin typeface="Symbol"/>
                <a:cs typeface="Symbol"/>
              </a:rPr>
              <a:t></a:t>
            </a:r>
            <a:endParaRPr sz="10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000">
                <a:solidFill>
                  <a:srgbClr val="201E1E"/>
                </a:solidFill>
                <a:latin typeface="Symbol"/>
                <a:cs typeface="Symbol"/>
              </a:rPr>
              <a:t></a:t>
            </a:r>
            <a:endParaRPr sz="10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dirty="0" sz="1000">
                <a:solidFill>
                  <a:srgbClr val="201E1E"/>
                </a:solidFill>
                <a:latin typeface="Symbol"/>
                <a:cs typeface="Symbol"/>
              </a:rPr>
              <a:t></a:t>
            </a:r>
            <a:endParaRPr sz="10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000">
                <a:solidFill>
                  <a:srgbClr val="201E1E"/>
                </a:solidFill>
                <a:latin typeface="Symbol"/>
                <a:cs typeface="Symbol"/>
              </a:rPr>
              <a:t></a:t>
            </a:r>
            <a:endParaRPr sz="1000">
              <a:latin typeface="Symbol"/>
              <a:cs typeface="Symbo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dirty="0" sz="1000">
                <a:solidFill>
                  <a:srgbClr val="201E1E"/>
                </a:solidFill>
                <a:latin typeface="Symbol"/>
                <a:cs typeface="Symbol"/>
              </a:rPr>
              <a:t></a:t>
            </a:r>
            <a:endParaRPr sz="100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" name="object 2" descr=""/>
          <p:cNvSpPr txBox="1"/>
          <p:nvPr/>
        </p:nvSpPr>
        <p:spPr>
          <a:xfrm>
            <a:off x="1066901" y="580694"/>
            <a:ext cx="5923915" cy="7404100"/>
          </a:xfrm>
          <a:prstGeom prst="rect">
            <a:avLst/>
          </a:prstGeom>
        </p:spPr>
        <p:txBody>
          <a:bodyPr wrap="square" lIns="0" tIns="1193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</a:pPr>
            <a:r>
              <a:rPr dirty="0" u="sng" sz="1400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Занятие.</a:t>
            </a:r>
            <a:r>
              <a:rPr dirty="0" u="sng" sz="1400" spc="305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Наши</a:t>
            </a:r>
            <a:r>
              <a:rPr dirty="0" u="sng" sz="1400" spc="-30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бабушки</a:t>
            </a:r>
            <a:r>
              <a:rPr dirty="0" u="sng" sz="1400" spc="-30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и</a:t>
            </a:r>
            <a:r>
              <a:rPr dirty="0" u="sng" sz="1400" spc="-35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spc="-10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дедушки</a:t>
            </a:r>
            <a:endParaRPr sz="1400">
              <a:latin typeface="Times New Roman"/>
              <a:cs typeface="Times New Roman"/>
            </a:endParaRPr>
          </a:p>
          <a:p>
            <a:pPr marL="469900" indent="-457834">
              <a:lnSpc>
                <a:spcPct val="100000"/>
              </a:lnSpc>
              <a:spcBef>
                <a:spcPts val="840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Цели:</a:t>
            </a:r>
            <a:r>
              <a:rPr dirty="0" sz="1400" spc="-7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1.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Расширить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представления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детей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об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отношении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пожилым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людям.</a:t>
            </a:r>
            <a:endParaRPr sz="1400">
              <a:latin typeface="Times New Roman"/>
              <a:cs typeface="Times New Roman"/>
            </a:endParaRPr>
          </a:p>
          <a:p>
            <a:pPr marL="12700" marR="142875" indent="457200">
              <a:lnSpc>
                <a:spcPts val="1610"/>
              </a:lnSpc>
              <a:spcBef>
                <a:spcPts val="950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Воспитывать</a:t>
            </a:r>
            <a:r>
              <a:rPr dirty="0" sz="1400" spc="-6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уважительное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отношение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пожилым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старым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людям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и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побуждать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проявлению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им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сочувствия.</a:t>
            </a:r>
            <a:endParaRPr sz="1400">
              <a:latin typeface="Times New Roman"/>
              <a:cs typeface="Times New Roman"/>
            </a:endParaRPr>
          </a:p>
          <a:p>
            <a:pPr marL="12700" marR="5080" indent="457200">
              <a:lnSpc>
                <a:spcPts val="1610"/>
              </a:lnSpc>
              <a:spcBef>
                <a:spcPts val="25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Вызывать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эмоциональный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отклик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оказанию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помощи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своим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бабушкам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дедушкам.</a:t>
            </a:r>
            <a:endParaRPr sz="1400">
              <a:latin typeface="Times New Roman"/>
              <a:cs typeface="Times New Roman"/>
            </a:endParaRPr>
          </a:p>
          <a:p>
            <a:pPr marL="2515870">
              <a:lnSpc>
                <a:spcPts val="1540"/>
              </a:lnSpc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Ход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занятия</a:t>
            </a:r>
            <a:endParaRPr sz="1400">
              <a:latin typeface="Times New Roman"/>
              <a:cs typeface="Times New Roman"/>
            </a:endParaRPr>
          </a:p>
          <a:p>
            <a:pPr marL="12700" marR="349250">
              <a:lnSpc>
                <a:spcPct val="95000"/>
              </a:lnSpc>
              <a:spcBef>
                <a:spcPts val="925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Воспитатель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начинает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занятие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беседы:</a:t>
            </a:r>
            <a:r>
              <a:rPr dirty="0" sz="1400" spc="-5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сегодня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она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видела,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как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один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мальчик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помогал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старой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бабушке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перейти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дорогу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ему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об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этом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никто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не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говорил.</a:t>
            </a:r>
            <a:endParaRPr sz="1400">
              <a:latin typeface="Times New Roman"/>
              <a:cs typeface="Times New Roman"/>
            </a:endParaRPr>
          </a:p>
          <a:p>
            <a:pPr marL="12700" marR="566420">
              <a:lnSpc>
                <a:spcPts val="2520"/>
              </a:lnSpc>
              <a:spcBef>
                <a:spcPts val="225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любви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внуков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бабушкам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написано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много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стихов. Вот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одно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из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них.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Чтение</a:t>
            </a:r>
            <a:r>
              <a:rPr dirty="0" sz="1400" spc="-6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стихотворения</a:t>
            </a:r>
            <a:r>
              <a:rPr dirty="0" sz="1400" spc="-5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С.Капутикян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«Моя</a:t>
            </a:r>
            <a:r>
              <a:rPr dirty="0" sz="1400" spc="-5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бабушка».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Стала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бабушка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Старой,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хворою,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15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От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ходьбы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она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устает.</a:t>
            </a:r>
            <a:endParaRPr sz="1400">
              <a:latin typeface="Times New Roman"/>
              <a:cs typeface="Times New Roman"/>
            </a:endParaRPr>
          </a:p>
          <a:p>
            <a:pPr marL="12700" marR="4297680">
              <a:lnSpc>
                <a:spcPct val="149300"/>
              </a:lnSpc>
              <a:spcBef>
                <a:spcPts val="15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Храбрым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летчиком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Стану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скоро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я,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Посажу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ее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самолет.</a:t>
            </a:r>
            <a:endParaRPr sz="1400">
              <a:latin typeface="Times New Roman"/>
              <a:cs typeface="Times New Roman"/>
            </a:endParaRPr>
          </a:p>
          <a:p>
            <a:pPr marL="12700" marR="3938270">
              <a:lnSpc>
                <a:spcPct val="148600"/>
              </a:lnSpc>
              <a:spcBef>
                <a:spcPts val="25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Не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тряхну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ее,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не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качну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ее.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Отдохнет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она,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наконец.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Скажет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бабушка: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«Ай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да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внучек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мой,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Ай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да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летчик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мой,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молодец!»</a:t>
            </a:r>
            <a:endParaRPr sz="1400">
              <a:latin typeface="Times New Roman"/>
              <a:cs typeface="Times New Roman"/>
            </a:endParaRPr>
          </a:p>
          <a:p>
            <a:pPr marL="12700" marR="483234">
              <a:lnSpc>
                <a:spcPct val="95100"/>
              </a:lnSpc>
              <a:spcBef>
                <a:spcPts val="944"/>
              </a:spcBef>
            </a:pPr>
            <a:r>
              <a:rPr dirty="0" u="sng" sz="1400" spc="-10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Диагностика</a:t>
            </a:r>
            <a:r>
              <a:rPr dirty="0" u="sng" sz="1400" spc="-40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отношения</a:t>
            </a:r>
            <a:r>
              <a:rPr dirty="0" u="sng" sz="1400" spc="-35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детей</a:t>
            </a:r>
            <a:r>
              <a:rPr dirty="0" u="sng" sz="1400" spc="-35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к</a:t>
            </a:r>
            <a:r>
              <a:rPr dirty="0" u="sng" sz="1400" spc="-35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старым,</a:t>
            </a:r>
            <a:r>
              <a:rPr dirty="0" u="sng" sz="1400" spc="-25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пожилым</a:t>
            </a:r>
            <a:r>
              <a:rPr dirty="0" u="sng" sz="1400" spc="-35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spc="-10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людям</a:t>
            </a:r>
            <a:r>
              <a:rPr dirty="0" sz="1400" spc="-10" i="1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Предложить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детям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закончить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предложение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«Когда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я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вижу,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как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старому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человеку</a:t>
            </a:r>
            <a:r>
              <a:rPr dirty="0" sz="1400" spc="-6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тяжело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ходить,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то…»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37996" y="1328673"/>
            <a:ext cx="158115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1.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37996" y="1740534"/>
            <a:ext cx="158115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2.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" name="object 2" descr=""/>
          <p:cNvSpPr txBox="1"/>
          <p:nvPr/>
        </p:nvSpPr>
        <p:spPr>
          <a:xfrm>
            <a:off x="1066901" y="694689"/>
            <a:ext cx="5939155" cy="72656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58419">
              <a:lnSpc>
                <a:spcPts val="1630"/>
              </a:lnSpc>
              <a:spcBef>
                <a:spcPts val="90"/>
              </a:spcBef>
            </a:pPr>
            <a:r>
              <a:rPr dirty="0" sz="1400" b="1">
                <a:solidFill>
                  <a:srgbClr val="201E1E"/>
                </a:solidFill>
                <a:latin typeface="Times New Roman"/>
                <a:cs typeface="Times New Roman"/>
              </a:rPr>
              <a:t>«Учимся</a:t>
            </a:r>
            <a:r>
              <a:rPr dirty="0" sz="1400" spc="-60" b="1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201E1E"/>
                </a:solidFill>
                <a:latin typeface="Times New Roman"/>
                <a:cs typeface="Times New Roman"/>
              </a:rPr>
              <a:t>сочувствовать</a:t>
            </a:r>
            <a:r>
              <a:rPr dirty="0" sz="1400" spc="-65" b="1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55" b="1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201E1E"/>
                </a:solidFill>
                <a:latin typeface="Times New Roman"/>
                <a:cs typeface="Times New Roman"/>
              </a:rPr>
              <a:t>сопереживать</a:t>
            </a:r>
            <a:r>
              <a:rPr dirty="0" sz="1400" spc="-45" b="1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 b="1">
                <a:solidFill>
                  <a:srgbClr val="201E1E"/>
                </a:solidFill>
                <a:latin typeface="Times New Roman"/>
                <a:cs typeface="Times New Roman"/>
              </a:rPr>
              <a:t>друзьям»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95"/>
              </a:lnSpc>
            </a:pPr>
            <a:r>
              <a:rPr dirty="0" u="sng" sz="1400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Занятие.</a:t>
            </a:r>
            <a:r>
              <a:rPr dirty="0" u="sng" sz="1400" spc="-15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Друг</a:t>
            </a:r>
            <a:r>
              <a:rPr dirty="0" u="sng" sz="1400" spc="-15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в</a:t>
            </a:r>
            <a:r>
              <a:rPr dirty="0" u="sng" sz="1400" spc="-30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беде</a:t>
            </a:r>
            <a:r>
              <a:rPr dirty="0" u="sng" sz="1400" spc="-20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не</a:t>
            </a:r>
            <a:r>
              <a:rPr dirty="0" u="sng" sz="1400" spc="-20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spc="-10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бросит</a:t>
            </a:r>
            <a:endParaRPr sz="1400">
              <a:latin typeface="Times New Roman"/>
              <a:cs typeface="Times New Roman"/>
            </a:endParaRPr>
          </a:p>
          <a:p>
            <a:pPr marL="12700" marR="326390">
              <a:lnSpc>
                <a:spcPts val="1580"/>
              </a:lnSpc>
              <a:spcBef>
                <a:spcPts val="100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Цели:</a:t>
            </a:r>
            <a:r>
              <a:rPr dirty="0" sz="1400" spc="-6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1.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Расширить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углубить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представления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детей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доброжелательном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отношении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окружающим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его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людям.</a:t>
            </a:r>
            <a:endParaRPr sz="1400">
              <a:latin typeface="Times New Roman"/>
              <a:cs typeface="Times New Roman"/>
            </a:endParaRPr>
          </a:p>
          <a:p>
            <a:pPr marL="12700" marR="5080" indent="457200">
              <a:lnSpc>
                <a:spcPts val="1610"/>
              </a:lnSpc>
              <a:spcBef>
                <a:spcPts val="950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Раскрыть</a:t>
            </a:r>
            <a:r>
              <a:rPr dirty="0" sz="1400" spc="-6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значимость</a:t>
            </a:r>
            <a:r>
              <a:rPr dirty="0" sz="1400" spc="-6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моральной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поддержки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товарищам,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которая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может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быть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выражена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сочувствии.</a:t>
            </a:r>
            <a:endParaRPr sz="1400">
              <a:latin typeface="Times New Roman"/>
              <a:cs typeface="Times New Roman"/>
            </a:endParaRPr>
          </a:p>
          <a:p>
            <a:pPr marL="469900">
              <a:lnSpc>
                <a:spcPts val="1530"/>
              </a:lnSpc>
            </a:pP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Формировать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ценностное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отношение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ребенка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себе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окружающим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95"/>
              </a:lnSpc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его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людям.</a:t>
            </a:r>
            <a:endParaRPr sz="1400">
              <a:latin typeface="Times New Roman"/>
              <a:cs typeface="Times New Roman"/>
            </a:endParaRPr>
          </a:p>
          <a:p>
            <a:pPr marL="2515870">
              <a:lnSpc>
                <a:spcPts val="1635"/>
              </a:lnSpc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Ход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занятия</a:t>
            </a:r>
            <a:endParaRPr sz="1400">
              <a:latin typeface="Times New Roman"/>
              <a:cs typeface="Times New Roman"/>
            </a:endParaRPr>
          </a:p>
          <a:p>
            <a:pPr marL="12700" marR="214629">
              <a:lnSpc>
                <a:spcPts val="1580"/>
              </a:lnSpc>
              <a:spcBef>
                <a:spcPts val="994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Воспитатель</a:t>
            </a:r>
            <a:r>
              <a:rPr dirty="0" sz="1400" spc="-5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предлагает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посмотреть</a:t>
            </a:r>
            <a:r>
              <a:rPr dirty="0" sz="1400" spc="-5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мультфильм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«Димка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Тимка»</a:t>
            </a:r>
            <a:r>
              <a:rPr dirty="0" sz="1400" spc="-6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спеть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вместе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героями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мультфильма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песенку: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«Настоящий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друг»:</a:t>
            </a:r>
            <a:endParaRPr sz="1400">
              <a:latin typeface="Times New Roman"/>
              <a:cs typeface="Times New Roman"/>
            </a:endParaRPr>
          </a:p>
          <a:p>
            <a:pPr marL="12700" marR="3416935">
              <a:lnSpc>
                <a:spcPts val="2500"/>
              </a:lnSpc>
              <a:spcBef>
                <a:spcPts val="210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Дружба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крепкая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не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сломается,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 Не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расклеится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от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дождей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вьюг.</a:t>
            </a:r>
            <a:endParaRPr sz="1400">
              <a:latin typeface="Times New Roman"/>
              <a:cs typeface="Times New Roman"/>
            </a:endParaRPr>
          </a:p>
          <a:p>
            <a:pPr marL="12700" marR="4208780">
              <a:lnSpc>
                <a:spcPts val="2500"/>
              </a:lnSpc>
              <a:spcBef>
                <a:spcPts val="20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Друг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беде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не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 бросит,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Лишнего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не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спросит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  <a:p>
            <a:pPr marL="12700" marR="3914140">
              <a:lnSpc>
                <a:spcPts val="2500"/>
              </a:lnSpc>
              <a:spcBef>
                <a:spcPts val="15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Вот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что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значит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настоящий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Верный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друг.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Мы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поссоримся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помиримся,</a:t>
            </a:r>
            <a:endParaRPr sz="1400">
              <a:latin typeface="Times New Roman"/>
              <a:cs typeface="Times New Roman"/>
            </a:endParaRPr>
          </a:p>
          <a:p>
            <a:pPr marL="12700" marR="2865755">
              <a:lnSpc>
                <a:spcPct val="148700"/>
              </a:lnSpc>
              <a:spcBef>
                <a:spcPts val="20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«Не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разлить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водой!»</a:t>
            </a:r>
            <a:r>
              <a:rPr dirty="0" sz="1400" spc="-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-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шутят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все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вокруг.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полдень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или в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полночь</a:t>
            </a:r>
            <a:endParaRPr sz="1400">
              <a:latin typeface="Times New Roman"/>
              <a:cs typeface="Times New Roman"/>
            </a:endParaRPr>
          </a:p>
          <a:p>
            <a:pPr marL="12700" marR="3914140">
              <a:lnSpc>
                <a:spcPct val="149400"/>
              </a:lnSpc>
              <a:spcBef>
                <a:spcPts val="10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Друг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придет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на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помощь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–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Вот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что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значит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настоящий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Верный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друг.</a:t>
            </a:r>
            <a:endParaRPr sz="1400">
              <a:latin typeface="Times New Roman"/>
              <a:cs typeface="Times New Roman"/>
            </a:endParaRPr>
          </a:p>
          <a:p>
            <a:pPr marL="12700" marR="168910">
              <a:lnSpc>
                <a:spcPct val="95300"/>
              </a:lnSpc>
              <a:spcBef>
                <a:spcPts val="945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конце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песни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педагог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отмечает: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«Как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хорошо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иметь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верных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надежных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друзей!».</a:t>
            </a:r>
            <a:r>
              <a:rPr dirty="0" sz="1400" spc="-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Но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одной</a:t>
            </a:r>
            <a:r>
              <a:rPr dirty="0" sz="1400" spc="30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пословице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говорится: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«Дружба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дружбе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рознь,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а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иную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хоть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брось».</a:t>
            </a:r>
            <a:r>
              <a:rPr dirty="0" sz="1400" spc="-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Во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время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обсуждения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пословицы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педагог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обращает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внимание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детей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на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моральный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подтекст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пословицы.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37996" y="1624710"/>
            <a:ext cx="158115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1.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37996" y="2033143"/>
            <a:ext cx="158115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2.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" name="object 2" descr=""/>
          <p:cNvSpPr txBox="1"/>
          <p:nvPr/>
        </p:nvSpPr>
        <p:spPr>
          <a:xfrm>
            <a:off x="1066901" y="691642"/>
            <a:ext cx="5761990" cy="85921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ts val="1645"/>
              </a:lnSpc>
              <a:spcBef>
                <a:spcPts val="90"/>
              </a:spcBef>
            </a:pPr>
            <a:r>
              <a:rPr dirty="0" u="sng" sz="1400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Занятие.</a:t>
            </a:r>
            <a:r>
              <a:rPr dirty="0" u="sng" sz="1400" spc="-15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Друг</a:t>
            </a:r>
            <a:r>
              <a:rPr dirty="0" u="sng" sz="1400" spc="-15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и</a:t>
            </a:r>
            <a:r>
              <a:rPr dirty="0" u="sng" sz="1400" spc="-25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в</a:t>
            </a:r>
            <a:r>
              <a:rPr dirty="0" u="sng" sz="1400" spc="-30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радости,</a:t>
            </a:r>
            <a:r>
              <a:rPr dirty="0" u="sng" sz="1400" spc="-15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и</a:t>
            </a:r>
            <a:r>
              <a:rPr dirty="0" u="sng" sz="1400" spc="-25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в</a:t>
            </a:r>
            <a:r>
              <a:rPr dirty="0" u="sng" sz="1400" spc="-25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горе</a:t>
            </a:r>
            <a:r>
              <a:rPr dirty="0" u="sng" sz="1400" spc="-20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всегда</a:t>
            </a:r>
            <a:r>
              <a:rPr dirty="0" u="sng" sz="1400" spc="-20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spc="-10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рядом</a:t>
            </a:r>
            <a:endParaRPr sz="1400">
              <a:latin typeface="Times New Roman"/>
              <a:cs typeface="Times New Roman"/>
            </a:endParaRPr>
          </a:p>
          <a:p>
            <a:pPr marL="12700" marR="372110">
              <a:lnSpc>
                <a:spcPts val="1610"/>
              </a:lnSpc>
              <a:spcBef>
                <a:spcPts val="75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Цели: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1.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Формировать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представление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душевной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боли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переживании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обиды,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причиной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которой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может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быть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равнодушное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отношение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40"/>
              </a:lnSpc>
            </a:pP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окружающих.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2.Диагностировать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проявление</a:t>
            </a:r>
            <a:r>
              <a:rPr dirty="0" sz="1400" spc="-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эмпатии.</a:t>
            </a:r>
            <a:endParaRPr sz="1400">
              <a:latin typeface="Times New Roman"/>
              <a:cs typeface="Times New Roman"/>
            </a:endParaRPr>
          </a:p>
          <a:p>
            <a:pPr algn="ctr" marL="201295">
              <a:lnSpc>
                <a:spcPct val="100000"/>
              </a:lnSpc>
              <a:spcBef>
                <a:spcPts val="840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Ход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занятия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ts val="1590"/>
              </a:lnSpc>
              <a:spcBef>
                <a:spcPts val="965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Педагог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читает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поговорку: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«Обидеть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легко,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да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на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душе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каково?».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Взрослый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предлагает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детям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объяснить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ее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смысл.</a:t>
            </a:r>
            <a:endParaRPr sz="1400">
              <a:latin typeface="Times New Roman"/>
              <a:cs typeface="Times New Roman"/>
            </a:endParaRPr>
          </a:p>
          <a:p>
            <a:pPr marL="116205" indent="-104139">
              <a:lnSpc>
                <a:spcPct val="100000"/>
              </a:lnSpc>
              <a:spcBef>
                <a:spcPts val="800"/>
              </a:spcBef>
              <a:buChar char="-"/>
              <a:tabLst>
                <a:tab pos="116839" algn="l"/>
              </a:tabLst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Почему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так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говорят?</a:t>
            </a:r>
            <a:endParaRPr sz="1400">
              <a:latin typeface="Times New Roman"/>
              <a:cs typeface="Times New Roman"/>
            </a:endParaRPr>
          </a:p>
          <a:p>
            <a:pPr marL="116205" indent="-104139">
              <a:lnSpc>
                <a:spcPct val="100000"/>
              </a:lnSpc>
              <a:spcBef>
                <a:spcPts val="815"/>
              </a:spcBef>
              <a:buChar char="-"/>
              <a:tabLst>
                <a:tab pos="116839" algn="l"/>
              </a:tabLst>
            </a:pP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Приходилось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ли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вам кого</a:t>
            </a:r>
            <a:r>
              <a:rPr dirty="0" sz="1400" spc="1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–</a:t>
            </a:r>
            <a:r>
              <a:rPr dirty="0" sz="1400" spc="-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либо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 обижать?</a:t>
            </a:r>
            <a:endParaRPr sz="1400">
              <a:latin typeface="Times New Roman"/>
              <a:cs typeface="Times New Roman"/>
            </a:endParaRPr>
          </a:p>
          <a:p>
            <a:pPr marL="116205" indent="-104139">
              <a:lnSpc>
                <a:spcPct val="100000"/>
              </a:lnSpc>
              <a:spcBef>
                <a:spcPts val="840"/>
              </a:spcBef>
              <a:buChar char="-"/>
              <a:tabLst>
                <a:tab pos="116839" algn="l"/>
              </a:tabLst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Что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вы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при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этом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чувствовали?</a:t>
            </a:r>
            <a:endParaRPr sz="1400">
              <a:latin typeface="Times New Roman"/>
              <a:cs typeface="Times New Roman"/>
            </a:endParaRPr>
          </a:p>
          <a:p>
            <a:pPr marL="12700" marR="1264285">
              <a:lnSpc>
                <a:spcPct val="148600"/>
              </a:lnSpc>
              <a:spcBef>
                <a:spcPts val="30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Чтение</a:t>
            </a:r>
            <a:r>
              <a:rPr dirty="0" sz="1400" spc="-6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стихотворения</a:t>
            </a:r>
            <a:r>
              <a:rPr dirty="0" sz="1400" spc="-6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С.Михалкова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«Хорошие</a:t>
            </a:r>
            <a:r>
              <a:rPr dirty="0" sz="1400" spc="-6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товарищи»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Мальчик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Миша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мается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Миша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заикается.</a:t>
            </a:r>
            <a:endParaRPr sz="1400">
              <a:latin typeface="Times New Roman"/>
              <a:cs typeface="Times New Roman"/>
            </a:endParaRPr>
          </a:p>
          <a:p>
            <a:pPr marL="12700" marR="3722370">
              <a:lnSpc>
                <a:spcPts val="2520"/>
              </a:lnSpc>
              <a:spcBef>
                <a:spcPts val="200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Как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другие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–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чисто,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ясно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–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Он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не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может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говорить.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просить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его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напрасно</a:t>
            </a:r>
            <a:endParaRPr sz="1400">
              <a:latin typeface="Times New Roman"/>
              <a:cs typeface="Times New Roman"/>
            </a:endParaRPr>
          </a:p>
          <a:p>
            <a:pPr marL="12700" marR="3726179">
              <a:lnSpc>
                <a:spcPct val="150000"/>
              </a:lnSpc>
              <a:spcBef>
                <a:spcPts val="5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То,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что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скажет,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повторить.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Нелегко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ему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даются</a:t>
            </a:r>
            <a:endParaRPr sz="1400">
              <a:latin typeface="Times New Roman"/>
              <a:cs typeface="Times New Roman"/>
            </a:endParaRPr>
          </a:p>
          <a:p>
            <a:pPr marL="12700" marR="3944620">
              <a:lnSpc>
                <a:spcPts val="2520"/>
              </a:lnSpc>
              <a:spcBef>
                <a:spcPts val="200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Все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слова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на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букву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К,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Но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ребята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не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смеются</a:t>
            </a:r>
            <a:r>
              <a:rPr dirty="0" sz="1400" spc="-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Дружба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классная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крепка:</a:t>
            </a:r>
            <a:endParaRPr sz="1400">
              <a:latin typeface="Times New Roman"/>
              <a:cs typeface="Times New Roman"/>
            </a:endParaRPr>
          </a:p>
          <a:p>
            <a:pPr algn="just" marL="12700" marR="3750945">
              <a:lnSpc>
                <a:spcPct val="149600"/>
              </a:lnSpc>
              <a:spcBef>
                <a:spcPts val="5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Ты,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Мишутка,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не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теряйся!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Ты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других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пример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бери!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Молча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духом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собирайся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смелее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говори!</a:t>
            </a:r>
            <a:endParaRPr sz="14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  <a:spcBef>
                <a:spcPts val="815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Беседа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содержанию,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советы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детям:</a:t>
            </a:r>
            <a:endParaRPr sz="1400">
              <a:latin typeface="Times New Roman"/>
              <a:cs typeface="Times New Roman"/>
            </a:endParaRPr>
          </a:p>
          <a:p>
            <a:pPr marL="12700" marR="213360" indent="179705">
              <a:lnSpc>
                <a:spcPts val="1580"/>
              </a:lnSpc>
              <a:spcBef>
                <a:spcPts val="1005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Нельзя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смеяться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над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недостатками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внешности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других</a:t>
            </a:r>
            <a:r>
              <a:rPr dirty="0" sz="1400" spc="-5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детей,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дразнить,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давать</a:t>
            </a:r>
            <a:r>
              <a:rPr dirty="0" sz="1400" spc="-5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прозвища.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" name="object 2" descr=""/>
          <p:cNvSpPr txBox="1"/>
          <p:nvPr/>
        </p:nvSpPr>
        <p:spPr>
          <a:xfrm>
            <a:off x="1066901" y="691642"/>
            <a:ext cx="5861685" cy="3466465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700" marR="205104" indent="179705">
              <a:lnSpc>
                <a:spcPts val="1580"/>
              </a:lnSpc>
              <a:spcBef>
                <a:spcPts val="225"/>
              </a:spcBef>
            </a:pP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Настоящий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друг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должен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уметь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сочувствовать товарищу:</a:t>
            </a:r>
            <a:r>
              <a:rPr dirty="0" sz="1400" spc="-5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радоваться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его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успехам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огорчаться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неудачам.</a:t>
            </a:r>
            <a:endParaRPr sz="1400">
              <a:latin typeface="Times New Roman"/>
              <a:cs typeface="Times New Roman"/>
            </a:endParaRPr>
          </a:p>
          <a:p>
            <a:pPr marL="12700" marR="714375" indent="179705">
              <a:lnSpc>
                <a:spcPts val="1590"/>
              </a:lnSpc>
              <a:spcBef>
                <a:spcPts val="960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Нельзя</a:t>
            </a:r>
            <a:r>
              <a:rPr dirty="0" sz="1400" spc="-6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проявлять</a:t>
            </a:r>
            <a:r>
              <a:rPr dirty="0" sz="1400" spc="-7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равнодушие</a:t>
            </a:r>
            <a:r>
              <a:rPr dirty="0" sz="1400" spc="-6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обиженному,</a:t>
            </a:r>
            <a:r>
              <a:rPr dirty="0" sz="1400" spc="-5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плачущему</a:t>
            </a:r>
            <a:r>
              <a:rPr dirty="0" sz="1400" spc="-8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ребенку,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допускать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несправедливость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отношению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 слабому.</a:t>
            </a:r>
            <a:endParaRPr sz="1400">
              <a:latin typeface="Times New Roman"/>
              <a:cs typeface="Times New Roman"/>
            </a:endParaRPr>
          </a:p>
          <a:p>
            <a:pPr marL="192405">
              <a:lnSpc>
                <a:spcPct val="100000"/>
              </a:lnSpc>
              <a:spcBef>
                <a:spcPts val="800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Не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делай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для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людей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того,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что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сейчас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себе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ты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не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желаешь.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30"/>
              </a:lnSpc>
              <a:spcBef>
                <a:spcPts val="865"/>
              </a:spcBef>
            </a:pPr>
            <a:r>
              <a:rPr dirty="0" sz="1400" b="1">
                <a:solidFill>
                  <a:srgbClr val="201E1E"/>
                </a:solidFill>
                <a:latin typeface="Times New Roman"/>
                <a:cs typeface="Times New Roman"/>
              </a:rPr>
              <a:t>Игра</a:t>
            </a:r>
            <a:r>
              <a:rPr dirty="0" sz="1400" spc="-45" b="1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201E1E"/>
                </a:solidFill>
                <a:latin typeface="Times New Roman"/>
                <a:cs typeface="Times New Roman"/>
              </a:rPr>
              <a:t>–</a:t>
            </a:r>
            <a:r>
              <a:rPr dirty="0" sz="1400" spc="-15" b="1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201E1E"/>
                </a:solidFill>
                <a:latin typeface="Times New Roman"/>
                <a:cs typeface="Times New Roman"/>
              </a:rPr>
              <a:t>шутка</a:t>
            </a:r>
            <a:r>
              <a:rPr dirty="0" sz="1400" spc="-40" b="1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201E1E"/>
                </a:solidFill>
                <a:latin typeface="Times New Roman"/>
                <a:cs typeface="Times New Roman"/>
              </a:rPr>
              <a:t>«Сиамские</a:t>
            </a:r>
            <a:r>
              <a:rPr dirty="0" sz="1400" spc="-40" b="1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 b="1">
                <a:solidFill>
                  <a:srgbClr val="201E1E"/>
                </a:solidFill>
                <a:latin typeface="Times New Roman"/>
                <a:cs typeface="Times New Roman"/>
              </a:rPr>
              <a:t>близнецы»</a:t>
            </a:r>
            <a:endParaRPr sz="1400">
              <a:latin typeface="Times New Roman"/>
              <a:cs typeface="Times New Roman"/>
            </a:endParaRPr>
          </a:p>
          <a:p>
            <a:pPr marL="12700" marR="50800">
              <a:lnSpc>
                <a:spcPct val="95100"/>
              </a:lnSpc>
              <a:spcBef>
                <a:spcPts val="35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Ребята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становятся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парами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привязываются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спина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спине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(ноги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руки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свободные).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Это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как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бы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пары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«наоборот».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Они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должны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сплясать,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пробежать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туда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обратно,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как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«сиамские»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близнецы.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1400" b="1">
                <a:solidFill>
                  <a:srgbClr val="201E1E"/>
                </a:solidFill>
                <a:latin typeface="Times New Roman"/>
                <a:cs typeface="Times New Roman"/>
              </a:rPr>
              <a:t>Игра-</a:t>
            </a:r>
            <a:r>
              <a:rPr dirty="0" sz="1400" spc="-35" b="1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201E1E"/>
                </a:solidFill>
                <a:latin typeface="Times New Roman"/>
                <a:cs typeface="Times New Roman"/>
              </a:rPr>
              <a:t>«</a:t>
            </a:r>
            <a:r>
              <a:rPr dirty="0" sz="1400" spc="-30" b="1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201E1E"/>
                </a:solidFill>
                <a:latin typeface="Times New Roman"/>
                <a:cs typeface="Times New Roman"/>
              </a:rPr>
              <a:t>Самая</a:t>
            </a:r>
            <a:r>
              <a:rPr dirty="0" sz="1400" spc="-35" b="1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201E1E"/>
                </a:solidFill>
                <a:latin typeface="Times New Roman"/>
                <a:cs typeface="Times New Roman"/>
              </a:rPr>
              <a:t>дружная</a:t>
            </a:r>
            <a:r>
              <a:rPr dirty="0" sz="1400" spc="-35" b="1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 b="1">
                <a:solidFill>
                  <a:srgbClr val="201E1E"/>
                </a:solidFill>
                <a:latin typeface="Times New Roman"/>
                <a:cs typeface="Times New Roman"/>
              </a:rPr>
              <a:t>пара».</a:t>
            </a:r>
            <a:endParaRPr sz="1400">
              <a:latin typeface="Times New Roman"/>
              <a:cs typeface="Times New Roman"/>
            </a:endParaRPr>
          </a:p>
          <a:p>
            <a:pPr marL="12700" marR="5080">
              <a:lnSpc>
                <a:spcPct val="95300"/>
              </a:lnSpc>
              <a:spcBef>
                <a:spcPts val="915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Упражнение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проводится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парах.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На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полу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между</a:t>
            </a:r>
            <a:r>
              <a:rPr dirty="0" sz="1400" spc="-5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стульями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раскладываются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крупные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игрушки.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Одному</a:t>
            </a:r>
            <a:r>
              <a:rPr dirty="0" sz="1400" spc="-5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ребенку</a:t>
            </a:r>
            <a:r>
              <a:rPr dirty="0" sz="1400" spc="-6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завязываются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глаза,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а</a:t>
            </a:r>
            <a:r>
              <a:rPr dirty="0" sz="1400" spc="-5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другой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должен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провести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партнера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от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одного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стула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другому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так,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чтобы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ни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одна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игрушка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не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была</a:t>
            </a:r>
            <a:r>
              <a:rPr dirty="0" sz="1400" spc="-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сбита.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" name="object 2" descr=""/>
          <p:cNvSpPr txBox="1"/>
          <p:nvPr/>
        </p:nvSpPr>
        <p:spPr>
          <a:xfrm>
            <a:off x="1066901" y="898906"/>
            <a:ext cx="5967095" cy="820800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ts val="1630"/>
              </a:lnSpc>
              <a:spcBef>
                <a:spcPts val="90"/>
              </a:spcBef>
            </a:pPr>
            <a:r>
              <a:rPr dirty="0" sz="1400" spc="-10" b="1">
                <a:latin typeface="Times New Roman"/>
                <a:cs typeface="Times New Roman"/>
              </a:rPr>
              <a:t>Содержание: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95"/>
              </a:lnSpc>
            </a:pPr>
            <a:r>
              <a:rPr dirty="0" sz="1400">
                <a:latin typeface="Times New Roman"/>
                <a:cs typeface="Times New Roman"/>
              </a:rPr>
              <a:t>I.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Введение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-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стр.2</a:t>
            </a:r>
            <a:endParaRPr sz="1400">
              <a:latin typeface="Times New Roman"/>
              <a:cs typeface="Times New Roman"/>
            </a:endParaRPr>
          </a:p>
          <a:p>
            <a:pPr marL="191770" indent="-179705">
              <a:lnSpc>
                <a:spcPts val="1620"/>
              </a:lnSpc>
              <a:buAutoNum type="arabicPeriod" startAt="2"/>
              <a:tabLst>
                <a:tab pos="192405" algn="l"/>
              </a:tabLst>
            </a:pPr>
            <a:r>
              <a:rPr dirty="0" sz="1400" spc="-10">
                <a:latin typeface="Times New Roman"/>
                <a:cs typeface="Times New Roman"/>
              </a:rPr>
              <a:t>Актуальность </a:t>
            </a:r>
            <a:r>
              <a:rPr dirty="0" sz="1400">
                <a:latin typeface="Times New Roman"/>
                <a:cs typeface="Times New Roman"/>
              </a:rPr>
              <a:t>проекта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- </a:t>
            </a:r>
            <a:r>
              <a:rPr dirty="0" sz="1400" spc="-10">
                <a:latin typeface="Times New Roman"/>
                <a:cs typeface="Times New Roman"/>
              </a:rPr>
              <a:t>стр.2-</a:t>
            </a:r>
            <a:r>
              <a:rPr dirty="0" sz="1400" spc="-50">
                <a:latin typeface="Times New Roman"/>
                <a:cs typeface="Times New Roman"/>
              </a:rPr>
              <a:t>3</a:t>
            </a:r>
            <a:endParaRPr sz="1400">
              <a:latin typeface="Times New Roman"/>
              <a:cs typeface="Times New Roman"/>
            </a:endParaRPr>
          </a:p>
          <a:p>
            <a:pPr marL="191770" indent="-179705">
              <a:lnSpc>
                <a:spcPts val="1620"/>
              </a:lnSpc>
              <a:buAutoNum type="arabicPeriod" startAt="2"/>
              <a:tabLst>
                <a:tab pos="192405" algn="l"/>
              </a:tabLst>
            </a:pPr>
            <a:r>
              <a:rPr dirty="0" sz="1400">
                <a:latin typeface="Times New Roman"/>
                <a:cs typeface="Times New Roman"/>
              </a:rPr>
              <a:t>Цели,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задачи,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ожидаемые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результаты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продукты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-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стр.3-</a:t>
            </a:r>
            <a:r>
              <a:rPr dirty="0" sz="1400" spc="-50">
                <a:latin typeface="Times New Roman"/>
                <a:cs typeface="Times New Roman"/>
              </a:rPr>
              <a:t>4</a:t>
            </a:r>
            <a:endParaRPr sz="1400">
              <a:latin typeface="Times New Roman"/>
              <a:cs typeface="Times New Roman"/>
            </a:endParaRPr>
          </a:p>
          <a:p>
            <a:pPr marL="192405" indent="-180340">
              <a:lnSpc>
                <a:spcPts val="1610"/>
              </a:lnSpc>
              <a:buAutoNum type="arabicPeriod" startAt="5"/>
              <a:tabLst>
                <a:tab pos="193040" algn="l"/>
              </a:tabLst>
            </a:pPr>
            <a:r>
              <a:rPr dirty="0" sz="1400">
                <a:latin typeface="Times New Roman"/>
                <a:cs typeface="Times New Roman"/>
              </a:rPr>
              <a:t>Этапы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реализации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проекта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программы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-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стр.4-</a:t>
            </a:r>
            <a:r>
              <a:rPr dirty="0" sz="1400" spc="-50">
                <a:latin typeface="Times New Roman"/>
                <a:cs typeface="Times New Roman"/>
              </a:rPr>
              <a:t>5</a:t>
            </a:r>
            <a:endParaRPr sz="1400">
              <a:latin typeface="Times New Roman"/>
              <a:cs typeface="Times New Roman"/>
            </a:endParaRPr>
          </a:p>
          <a:p>
            <a:pPr marL="191770" indent="-179705">
              <a:lnSpc>
                <a:spcPts val="1610"/>
              </a:lnSpc>
              <a:buAutoNum type="arabicPeriod" startAt="5"/>
              <a:tabLst>
                <a:tab pos="192405" algn="l"/>
              </a:tabLst>
            </a:pPr>
            <a:r>
              <a:rPr dirty="0" sz="1400">
                <a:latin typeface="Times New Roman"/>
                <a:cs typeface="Times New Roman"/>
              </a:rPr>
              <a:t>План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мероприятий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-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стр.5-</a:t>
            </a:r>
            <a:r>
              <a:rPr dirty="0" sz="1400" spc="-50">
                <a:latin typeface="Times New Roman"/>
                <a:cs typeface="Times New Roman"/>
              </a:rPr>
              <a:t>6</a:t>
            </a:r>
            <a:endParaRPr sz="1400">
              <a:latin typeface="Times New Roman"/>
              <a:cs typeface="Times New Roman"/>
            </a:endParaRPr>
          </a:p>
          <a:p>
            <a:pPr marL="191770" indent="-179705">
              <a:lnSpc>
                <a:spcPts val="1610"/>
              </a:lnSpc>
              <a:buAutoNum type="arabicPeriod" startAt="5"/>
              <a:tabLst>
                <a:tab pos="192405" algn="l"/>
              </a:tabLst>
            </a:pPr>
            <a:r>
              <a:rPr dirty="0" sz="1400">
                <a:latin typeface="Times New Roman"/>
                <a:cs typeface="Times New Roman"/>
              </a:rPr>
              <a:t>Ресурсы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-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стр.6</a:t>
            </a:r>
            <a:endParaRPr sz="1400">
              <a:latin typeface="Times New Roman"/>
              <a:cs typeface="Times New Roman"/>
            </a:endParaRPr>
          </a:p>
          <a:p>
            <a:pPr marL="191770" indent="-179705">
              <a:lnSpc>
                <a:spcPts val="1610"/>
              </a:lnSpc>
              <a:buAutoNum type="arabicPeriod" startAt="5"/>
              <a:tabLst>
                <a:tab pos="192405" algn="l"/>
              </a:tabLst>
            </a:pPr>
            <a:r>
              <a:rPr dirty="0" sz="1400">
                <a:latin typeface="Times New Roman"/>
                <a:cs typeface="Times New Roman"/>
              </a:rPr>
              <a:t>Риски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пути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преодоления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рисков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-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стр.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7</a:t>
            </a:r>
            <a:endParaRPr sz="1400">
              <a:latin typeface="Times New Roman"/>
              <a:cs typeface="Times New Roman"/>
            </a:endParaRPr>
          </a:p>
          <a:p>
            <a:pPr marL="191770" indent="-179705">
              <a:lnSpc>
                <a:spcPts val="1610"/>
              </a:lnSpc>
              <a:buAutoNum type="arabicPeriod" startAt="5"/>
              <a:tabLst>
                <a:tab pos="192405" algn="l"/>
              </a:tabLst>
            </a:pPr>
            <a:r>
              <a:rPr dirty="0" sz="1400">
                <a:latin typeface="Times New Roman"/>
                <a:cs typeface="Times New Roman"/>
              </a:rPr>
              <a:t>Выводы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-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стр.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7</a:t>
            </a:r>
            <a:endParaRPr sz="1400">
              <a:latin typeface="Times New Roman"/>
              <a:cs typeface="Times New Roman"/>
            </a:endParaRPr>
          </a:p>
          <a:p>
            <a:pPr marL="280670" indent="-268605">
              <a:lnSpc>
                <a:spcPts val="1645"/>
              </a:lnSpc>
              <a:buAutoNum type="arabicPeriod" startAt="5"/>
              <a:tabLst>
                <a:tab pos="281305" algn="l"/>
              </a:tabLst>
            </a:pPr>
            <a:r>
              <a:rPr dirty="0" sz="1400">
                <a:latin typeface="Times New Roman"/>
                <a:cs typeface="Times New Roman"/>
              </a:rPr>
              <a:t>Литература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-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стр.8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Times New Roman"/>
              <a:cs typeface="Times New Roman"/>
            </a:endParaRPr>
          </a:p>
          <a:p>
            <a:pPr marL="12700" marR="118110">
              <a:lnSpc>
                <a:spcPct val="96000"/>
              </a:lnSpc>
            </a:pPr>
            <a:r>
              <a:rPr dirty="0" sz="1400" b="1">
                <a:solidFill>
                  <a:srgbClr val="201E1E"/>
                </a:solidFill>
                <a:latin typeface="Times New Roman"/>
                <a:cs typeface="Times New Roman"/>
              </a:rPr>
              <a:t>Краткое</a:t>
            </a:r>
            <a:r>
              <a:rPr dirty="0" sz="1400" spc="-25" b="1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201E1E"/>
                </a:solidFill>
                <a:latin typeface="Times New Roman"/>
                <a:cs typeface="Times New Roman"/>
              </a:rPr>
              <a:t>описание</a:t>
            </a:r>
            <a:r>
              <a:rPr dirty="0" sz="1400" spc="-40" b="1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201E1E"/>
                </a:solidFill>
                <a:latin typeface="Times New Roman"/>
                <a:cs typeface="Times New Roman"/>
              </a:rPr>
              <a:t>проекта:</a:t>
            </a:r>
            <a:r>
              <a:rPr dirty="0" sz="1400" spc="-30" b="1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данный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проект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представляет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собой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работу</a:t>
            </a:r>
            <a:r>
              <a:rPr dirty="0" sz="1400" spc="-6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по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созданию</a:t>
            </a:r>
            <a:r>
              <a:rPr dirty="0" sz="1400" spc="-6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новой</a:t>
            </a:r>
            <a:r>
              <a:rPr dirty="0" sz="1400" spc="26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нормы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(нормотворчество),</a:t>
            </a:r>
            <a:r>
              <a:rPr dirty="0" sz="1400" spc="28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которая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основывается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на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реальных</a:t>
            </a:r>
            <a:r>
              <a:rPr dirty="0" sz="1400" spc="-5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ситуациях,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возникающих</a:t>
            </a:r>
            <a:r>
              <a:rPr dirty="0" sz="1400" spc="-5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жизни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детей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детском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саду.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Обычно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это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типичные,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повторяющиеся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конфликтные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ситуации.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Проект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направлен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на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приобретение</a:t>
            </a:r>
            <a:r>
              <a:rPr dirty="0" sz="1400" spc="-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дошкольниками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необходимых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навыков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поведения –</a:t>
            </a:r>
            <a:r>
              <a:rPr dirty="0" sz="1400" spc="-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дети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становятся</a:t>
            </a:r>
            <a:r>
              <a:rPr dirty="0" sz="1400" spc="3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внимательнее</a:t>
            </a:r>
            <a:r>
              <a:rPr dirty="0" sz="1400" spc="3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друг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другу,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начинают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руководствоваться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не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столько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собственными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мотивами,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сколько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установленными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нормами.</a:t>
            </a:r>
            <a:endParaRPr sz="1400">
              <a:latin typeface="Times New Roman"/>
              <a:cs typeface="Times New Roman"/>
            </a:endParaRPr>
          </a:p>
          <a:p>
            <a:pPr marL="12700" marR="10795">
              <a:lnSpc>
                <a:spcPct val="95700"/>
              </a:lnSpc>
            </a:pPr>
            <a:r>
              <a:rPr dirty="0" sz="1400" b="1">
                <a:solidFill>
                  <a:srgbClr val="201E1E"/>
                </a:solidFill>
                <a:latin typeface="Times New Roman"/>
                <a:cs typeface="Times New Roman"/>
              </a:rPr>
              <a:t>Цель</a:t>
            </a:r>
            <a:r>
              <a:rPr dirty="0" sz="1400" spc="-55" b="1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201E1E"/>
                </a:solidFill>
                <a:latin typeface="Times New Roman"/>
                <a:cs typeface="Times New Roman"/>
              </a:rPr>
              <a:t>проекта:</a:t>
            </a:r>
            <a:r>
              <a:rPr dirty="0" sz="1400" spc="-40" b="1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создание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воспитывающей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среды,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обеспечивающей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активизацию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социальных,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 интеллектуальных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интересов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детей,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формирование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у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ребенка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детском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саду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дома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 социально-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нравственных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качеств.</a:t>
            </a:r>
            <a:r>
              <a:rPr dirty="0" sz="1400" spc="-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Овладение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детьми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нормами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поведения,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способности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конструирования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своего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поведения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на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основе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анализа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 действительности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удержания</a:t>
            </a:r>
            <a:r>
              <a:rPr dirty="0" sz="1400" spc="36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этого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правила.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70"/>
              </a:lnSpc>
            </a:pPr>
            <a:r>
              <a:rPr dirty="0" sz="1400" b="1">
                <a:solidFill>
                  <a:srgbClr val="201E1E"/>
                </a:solidFill>
                <a:latin typeface="Times New Roman"/>
                <a:cs typeface="Times New Roman"/>
              </a:rPr>
              <a:t>Тип</a:t>
            </a:r>
            <a:r>
              <a:rPr dirty="0" sz="1400" spc="-40" b="1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201E1E"/>
                </a:solidFill>
                <a:latin typeface="Times New Roman"/>
                <a:cs typeface="Times New Roman"/>
              </a:rPr>
              <a:t>проекта:</a:t>
            </a:r>
            <a:r>
              <a:rPr dirty="0" sz="1400" spc="-30" b="1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нормотворческий.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45"/>
              </a:lnSpc>
            </a:pPr>
            <a:r>
              <a:rPr dirty="0" sz="1400" spc="-10" b="1">
                <a:solidFill>
                  <a:srgbClr val="201E1E"/>
                </a:solidFill>
                <a:latin typeface="Times New Roman"/>
                <a:cs typeface="Times New Roman"/>
              </a:rPr>
              <a:t>Характеристика</a:t>
            </a:r>
            <a:r>
              <a:rPr dirty="0" sz="1400" spc="-20" b="1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201E1E"/>
                </a:solidFill>
                <a:latin typeface="Times New Roman"/>
                <a:cs typeface="Times New Roman"/>
              </a:rPr>
              <a:t>проекта</a:t>
            </a:r>
            <a:r>
              <a:rPr dirty="0" sz="1400" spc="-20" b="1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201E1E"/>
                </a:solidFill>
                <a:latin typeface="Times New Roman"/>
                <a:cs typeface="Times New Roman"/>
              </a:rPr>
              <a:t>по</a:t>
            </a:r>
            <a:r>
              <a:rPr dirty="0" sz="1400" spc="-40" b="1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b="1">
                <a:solidFill>
                  <a:srgbClr val="201E1E"/>
                </a:solidFill>
                <a:latin typeface="Times New Roman"/>
                <a:cs typeface="Times New Roman"/>
              </a:rPr>
              <a:t>длительности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: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краткосрочный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(2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недели)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Times New Roman"/>
              <a:cs typeface="Times New Roman"/>
            </a:endParaRPr>
          </a:p>
          <a:p>
            <a:pPr algn="just" marL="12700" marR="5080">
              <a:lnSpc>
                <a:spcPct val="96000"/>
              </a:lnSpc>
            </a:pPr>
            <a:r>
              <a:rPr dirty="0" sz="1400">
                <a:latin typeface="Times New Roman"/>
                <a:cs typeface="Times New Roman"/>
              </a:rPr>
              <a:t>I.</a:t>
            </a:r>
            <a:r>
              <a:rPr dirty="0" sz="1400" spc="3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Введение:</a:t>
            </a:r>
            <a:r>
              <a:rPr dirty="0" sz="1400" spc="3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Что</a:t>
            </a:r>
            <a:r>
              <a:rPr dirty="0" sz="1400" spc="3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же</a:t>
            </a:r>
            <a:r>
              <a:rPr dirty="0" sz="1400" spc="3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такое</a:t>
            </a:r>
            <a:r>
              <a:rPr dirty="0" sz="1400" spc="3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нормотворчество?</a:t>
            </a:r>
            <a:r>
              <a:rPr dirty="0" sz="1400" spc="3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Проекты</a:t>
            </a:r>
            <a:r>
              <a:rPr dirty="0" sz="1400" spc="3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</a:t>
            </a:r>
            <a:r>
              <a:rPr dirty="0" sz="1400" spc="3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созданию</a:t>
            </a:r>
            <a:r>
              <a:rPr dirty="0" sz="1400" spc="310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норм </a:t>
            </a:r>
            <a:r>
              <a:rPr dirty="0" sz="1400">
                <a:latin typeface="Times New Roman"/>
                <a:cs typeface="Times New Roman"/>
              </a:rPr>
              <a:t>являются</a:t>
            </a:r>
            <a:r>
              <a:rPr dirty="0" sz="1400" spc="310">
                <a:latin typeface="Times New Roman"/>
                <a:cs typeface="Times New Roman"/>
              </a:rPr>
              <a:t>   </a:t>
            </a:r>
            <a:r>
              <a:rPr dirty="0" sz="1400">
                <a:latin typeface="Times New Roman"/>
                <a:cs typeface="Times New Roman"/>
              </a:rPr>
              <a:t>чрезвычайно</a:t>
            </a:r>
            <a:r>
              <a:rPr dirty="0" sz="1400" spc="315">
                <a:latin typeface="Times New Roman"/>
                <a:cs typeface="Times New Roman"/>
              </a:rPr>
              <a:t>   </a:t>
            </a:r>
            <a:r>
              <a:rPr dirty="0" sz="1400">
                <a:latin typeface="Times New Roman"/>
                <a:cs typeface="Times New Roman"/>
              </a:rPr>
              <a:t>важным</a:t>
            </a:r>
            <a:r>
              <a:rPr dirty="0" sz="1400" spc="315">
                <a:latin typeface="Times New Roman"/>
                <a:cs typeface="Times New Roman"/>
              </a:rPr>
              <a:t>   </a:t>
            </a:r>
            <a:r>
              <a:rPr dirty="0" sz="1400">
                <a:latin typeface="Times New Roman"/>
                <a:cs typeface="Times New Roman"/>
              </a:rPr>
              <a:t>направлением</a:t>
            </a:r>
            <a:r>
              <a:rPr dirty="0" sz="1400" spc="315">
                <a:latin typeface="Times New Roman"/>
                <a:cs typeface="Times New Roman"/>
              </a:rPr>
              <a:t>  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305">
                <a:latin typeface="Times New Roman"/>
                <a:cs typeface="Times New Roman"/>
              </a:rPr>
              <a:t>   </a:t>
            </a:r>
            <a:r>
              <a:rPr dirty="0" sz="1400" spc="-10">
                <a:latin typeface="Times New Roman"/>
                <a:cs typeface="Times New Roman"/>
              </a:rPr>
              <a:t>педагогической </a:t>
            </a:r>
            <a:r>
              <a:rPr dirty="0" sz="1400">
                <a:latin typeface="Times New Roman"/>
                <a:cs typeface="Times New Roman"/>
              </a:rPr>
              <a:t>деятельности,</a:t>
            </a:r>
            <a:r>
              <a:rPr dirty="0" sz="1400" spc="3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поскольку</a:t>
            </a:r>
            <a:r>
              <a:rPr dirty="0" sz="1400" spc="2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они</a:t>
            </a:r>
            <a:r>
              <a:rPr dirty="0" sz="1400" spc="3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развивают</a:t>
            </a:r>
            <a:r>
              <a:rPr dirty="0" sz="1400" spc="3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позитивную</a:t>
            </a:r>
            <a:r>
              <a:rPr dirty="0" sz="1400" spc="3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социализацию</a:t>
            </a:r>
            <a:r>
              <a:rPr dirty="0" sz="1400" spc="3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детей. </a:t>
            </a:r>
            <a:r>
              <a:rPr dirty="0" sz="1400">
                <a:latin typeface="Times New Roman"/>
                <a:cs typeface="Times New Roman"/>
              </a:rPr>
              <a:t>Эти</a:t>
            </a:r>
            <a:r>
              <a:rPr dirty="0" sz="1400" spc="15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проекты</a:t>
            </a:r>
            <a:r>
              <a:rPr dirty="0" sz="1400" spc="17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всегда</a:t>
            </a:r>
            <a:r>
              <a:rPr dirty="0" sz="1400" spc="16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инициируются</a:t>
            </a:r>
            <a:r>
              <a:rPr dirty="0" sz="1400" spc="17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педагогом,</a:t>
            </a:r>
            <a:r>
              <a:rPr dirty="0" sz="1400" spc="16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который</a:t>
            </a:r>
            <a:r>
              <a:rPr dirty="0" sz="1400" spc="15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должен</a:t>
            </a:r>
            <a:r>
              <a:rPr dirty="0" sz="1400" spc="160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чётко </a:t>
            </a:r>
            <a:r>
              <a:rPr dirty="0" sz="1400">
                <a:latin typeface="Times New Roman"/>
                <a:cs typeface="Times New Roman"/>
              </a:rPr>
              <a:t>понимать</a:t>
            </a:r>
            <a:r>
              <a:rPr dirty="0" sz="1400" spc="4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необходимость</a:t>
            </a:r>
            <a:r>
              <a:rPr dirty="0" sz="1400" spc="4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той</a:t>
            </a:r>
            <a:r>
              <a:rPr dirty="0" sz="1400" spc="4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или</a:t>
            </a:r>
            <a:r>
              <a:rPr dirty="0" sz="1400" spc="5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иной</a:t>
            </a:r>
            <a:r>
              <a:rPr dirty="0" sz="1400" spc="4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нормы.</a:t>
            </a:r>
            <a:r>
              <a:rPr dirty="0" sz="1400" spc="5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Нормативные</a:t>
            </a:r>
            <a:r>
              <a:rPr dirty="0" sz="1400" spc="50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ситуации, </a:t>
            </a:r>
            <a:r>
              <a:rPr dirty="0" sz="1400">
                <a:latin typeface="Times New Roman"/>
                <a:cs typeface="Times New Roman"/>
              </a:rPr>
              <a:t>сопровождающие</a:t>
            </a:r>
            <a:r>
              <a:rPr dirty="0" sz="1400" spc="14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жизнь</a:t>
            </a:r>
            <a:r>
              <a:rPr dirty="0" sz="1400" spc="14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ребёнка,</a:t>
            </a:r>
            <a:r>
              <a:rPr dirty="0" sz="1400" spc="14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можно</a:t>
            </a:r>
            <a:r>
              <a:rPr dirty="0" sz="1400" spc="14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разделить</a:t>
            </a:r>
            <a:r>
              <a:rPr dirty="0" sz="1400" spc="14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14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три</a:t>
            </a:r>
            <a:r>
              <a:rPr dirty="0" sz="1400" spc="14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группы:</a:t>
            </a:r>
            <a:r>
              <a:rPr dirty="0" sz="1400" spc="130">
                <a:latin typeface="Times New Roman"/>
                <a:cs typeface="Times New Roman"/>
              </a:rPr>
              <a:t>  </a:t>
            </a:r>
            <a:r>
              <a:rPr dirty="0" sz="1400" spc="-25">
                <a:latin typeface="Times New Roman"/>
                <a:cs typeface="Times New Roman"/>
              </a:rPr>
              <a:t>а) </a:t>
            </a:r>
            <a:r>
              <a:rPr dirty="0" sz="1400">
                <a:latin typeface="Times New Roman"/>
                <a:cs typeface="Times New Roman"/>
              </a:rPr>
              <a:t>запрещающие,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б)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позитивно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нормирующие,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в)</a:t>
            </a:r>
            <a:r>
              <a:rPr dirty="0" sz="1400" spc="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поддерживающие</a:t>
            </a:r>
            <a:r>
              <a:rPr dirty="0" sz="1400" spc="7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инициативу </a:t>
            </a:r>
            <a:r>
              <a:rPr dirty="0" sz="1400">
                <a:latin typeface="Times New Roman"/>
                <a:cs typeface="Times New Roman"/>
              </a:rPr>
              <a:t>дошкольника,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приводящие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созданию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новой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нормы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—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нормотворческие.</a:t>
            </a:r>
            <a:endParaRPr sz="1400">
              <a:latin typeface="Times New Roman"/>
              <a:cs typeface="Times New Roman"/>
            </a:endParaRPr>
          </a:p>
          <a:p>
            <a:pPr marL="12700" marR="48260">
              <a:lnSpc>
                <a:spcPts val="1610"/>
              </a:lnSpc>
              <a:spcBef>
                <a:spcPts val="40"/>
              </a:spcBef>
            </a:pPr>
            <a:r>
              <a:rPr dirty="0" sz="1400">
                <a:latin typeface="Times New Roman"/>
                <a:cs typeface="Times New Roman"/>
              </a:rPr>
              <a:t>2.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Актуальность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проекта: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Проблемами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регуляции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поведения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детей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детском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саду</a:t>
            </a:r>
            <a:r>
              <a:rPr dirty="0" sz="1400" spc="-6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стоит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очень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остро.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Анализ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состояния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наших</a:t>
            </a:r>
            <a:r>
              <a:rPr dirty="0" sz="1400" spc="-6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воспитанников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показал,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что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группе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часто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происходят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конфликтные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ситуации,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которые</a:t>
            </a:r>
            <a:endParaRPr sz="1400">
              <a:latin typeface="Times New Roman"/>
              <a:cs typeface="Times New Roman"/>
            </a:endParaRPr>
          </a:p>
          <a:p>
            <a:pPr marL="12700" marR="288290">
              <a:lnSpc>
                <a:spcPts val="1590"/>
              </a:lnSpc>
              <a:spcBef>
                <a:spcPts val="10"/>
              </a:spcBef>
            </a:pP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характеризуются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столкновением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детских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инициатив,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при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котором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каждый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ребенок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настаивает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на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своем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варианте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поведения.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" name="object 2" descr=""/>
          <p:cNvSpPr txBox="1"/>
          <p:nvPr/>
        </p:nvSpPr>
        <p:spPr>
          <a:xfrm>
            <a:off x="1066901" y="691642"/>
            <a:ext cx="5842000" cy="8710930"/>
          </a:xfrm>
          <a:prstGeom prst="rect">
            <a:avLst/>
          </a:prstGeom>
        </p:spPr>
        <p:txBody>
          <a:bodyPr wrap="square" lIns="0" tIns="20955" rIns="0" bIns="0" rtlCol="0" vert="horz">
            <a:spAutoFit/>
          </a:bodyPr>
          <a:lstStyle/>
          <a:p>
            <a:pPr marL="12700" marR="147320" indent="45720">
              <a:lnSpc>
                <a:spcPct val="95700"/>
              </a:lnSpc>
              <a:spcBef>
                <a:spcPts val="165"/>
              </a:spcBef>
            </a:pP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Формированием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дошкольном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возрасте дружеских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взаимоотношений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между</a:t>
            </a:r>
            <a:r>
              <a:rPr dirty="0" sz="1400" spc="-5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детьми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значительной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степени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зависит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от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того,</a:t>
            </a:r>
            <a:r>
              <a:rPr dirty="0" sz="1400" spc="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какая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работа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в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детском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саду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ведется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этом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направлении.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Формировать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умение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оценивать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свои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поступки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поступки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других.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 Воспитанием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детях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таких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качеств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как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сочувствие,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отзывчивость,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умение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оценивать</a:t>
            </a:r>
            <a:r>
              <a:rPr dirty="0" sz="1400" spc="-5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свои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поступки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поступки других.</a:t>
            </a:r>
            <a:endParaRPr sz="1400">
              <a:latin typeface="Times New Roman"/>
              <a:cs typeface="Times New Roman"/>
            </a:endParaRPr>
          </a:p>
          <a:p>
            <a:pPr marL="12700" marR="45085">
              <a:lnSpc>
                <a:spcPct val="95800"/>
              </a:lnSpc>
              <a:spcBef>
                <a:spcPts val="910"/>
              </a:spcBef>
            </a:pPr>
            <a:r>
              <a:rPr dirty="0" sz="1400">
                <a:latin typeface="Times New Roman"/>
                <a:cs typeface="Times New Roman"/>
              </a:rPr>
              <a:t>3.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Цели: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формирование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у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ребенка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детском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саду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дома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социально- нравственных</a:t>
            </a:r>
            <a:r>
              <a:rPr dirty="0" sz="1400" spc="-5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качеств,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осознание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детьми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своего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поведения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формирование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умения</a:t>
            </a:r>
            <a:r>
              <a:rPr dirty="0" sz="1400" spc="-5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исправлять</a:t>
            </a:r>
            <a:r>
              <a:rPr dirty="0" sz="1400" spc="-7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ошибки.</a:t>
            </a:r>
            <a:endParaRPr sz="1400">
              <a:latin typeface="Times New Roman"/>
              <a:cs typeface="Times New Roman"/>
            </a:endParaRPr>
          </a:p>
          <a:p>
            <a:pPr marL="58419">
              <a:lnSpc>
                <a:spcPts val="1610"/>
              </a:lnSpc>
            </a:pPr>
            <a:r>
              <a:rPr dirty="0" sz="1400" b="1">
                <a:latin typeface="Times New Roman"/>
                <a:cs typeface="Times New Roman"/>
              </a:rPr>
              <a:t>Задачи</a:t>
            </a:r>
            <a:r>
              <a:rPr dirty="0" sz="1400" spc="-50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проекта:</a:t>
            </a:r>
            <a:endParaRPr sz="1400">
              <a:latin typeface="Times New Roman"/>
              <a:cs typeface="Times New Roman"/>
            </a:endParaRPr>
          </a:p>
          <a:p>
            <a:pPr marL="12700" marR="191770">
              <a:lnSpc>
                <a:spcPts val="1610"/>
              </a:lnSpc>
              <a:spcBef>
                <a:spcPts val="660"/>
              </a:spcBef>
              <a:buSzPct val="92857"/>
              <a:buAutoNum type="arabicPeriod"/>
              <a:tabLst>
                <a:tab pos="147320" algn="l"/>
              </a:tabLst>
            </a:pPr>
            <a:r>
              <a:rPr dirty="0" sz="1400">
                <a:latin typeface="Times New Roman"/>
                <a:cs typeface="Times New Roman"/>
              </a:rPr>
              <a:t>Выявления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детьми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ситуаций,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которых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нарушаются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правила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общения людей.</a:t>
            </a:r>
            <a:endParaRPr sz="1400">
              <a:latin typeface="Times New Roman"/>
              <a:cs typeface="Times New Roman"/>
            </a:endParaRPr>
          </a:p>
          <a:p>
            <a:pPr marL="191770" indent="-179705">
              <a:lnSpc>
                <a:spcPct val="100000"/>
              </a:lnSpc>
              <a:spcBef>
                <a:spcPts val="484"/>
              </a:spcBef>
              <a:buSzPct val="92857"/>
              <a:buAutoNum type="arabicPeriod"/>
              <a:tabLst>
                <a:tab pos="192405" algn="l"/>
              </a:tabLst>
            </a:pPr>
            <a:r>
              <a:rPr dirty="0" sz="1400">
                <a:latin typeface="Times New Roman"/>
                <a:cs typeface="Times New Roman"/>
              </a:rPr>
              <a:t>Поиск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выхода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из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трудной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ситуации.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1400">
                <a:latin typeface="Times New Roman"/>
                <a:cs typeface="Times New Roman"/>
              </a:rPr>
              <a:t>З.Создание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правил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поведения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для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общения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группе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детей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взрослых</a:t>
            </a:r>
            <a:r>
              <a:rPr dirty="0" sz="850" spc="-10">
                <a:latin typeface="Arial"/>
                <a:cs typeface="Arial"/>
              </a:rPr>
              <a:t>.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dirty="0" u="sng" sz="1400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Задачи</a:t>
            </a:r>
            <a:r>
              <a:rPr dirty="0" u="sng" sz="1400" spc="-35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для</a:t>
            </a:r>
            <a:r>
              <a:rPr dirty="0" u="sng" sz="1400" spc="-25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spc="-10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детей:</a:t>
            </a:r>
            <a:endParaRPr sz="1400">
              <a:latin typeface="Times New Roman"/>
              <a:cs typeface="Times New Roman"/>
            </a:endParaRPr>
          </a:p>
          <a:p>
            <a:pPr marL="12700" marR="15875">
              <a:lnSpc>
                <a:spcPts val="1610"/>
              </a:lnSpc>
              <a:spcBef>
                <a:spcPts val="615"/>
              </a:spcBef>
            </a:pP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-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Развивать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у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детей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интеллектуальное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развитие,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познавательные,</a:t>
            </a:r>
            <a:r>
              <a:rPr dirty="0" sz="1400" spc="36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речевые способности,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учитывая</a:t>
            </a:r>
            <a:r>
              <a:rPr dirty="0" sz="1400" spc="-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индивидуальные</a:t>
            </a:r>
            <a:r>
              <a:rPr dirty="0" sz="1400" spc="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возрастные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особенности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ребенка.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30"/>
              </a:lnSpc>
            </a:pP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-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Формировать</a:t>
            </a:r>
            <a:r>
              <a:rPr dirty="0" sz="1400" spc="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у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ребенка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эмоционально-эстетическое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 и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бережное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отношение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сверстникам,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близким.</a:t>
            </a:r>
            <a:endParaRPr sz="1400">
              <a:latin typeface="Times New Roman"/>
              <a:cs typeface="Times New Roman"/>
            </a:endParaRPr>
          </a:p>
          <a:p>
            <a:pPr marL="12700" marR="702945">
              <a:lnSpc>
                <a:spcPts val="1610"/>
              </a:lnSpc>
              <a:spcBef>
                <a:spcPts val="75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-Научить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детей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видеть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нежелательные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последствия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неприемлемого поведения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40"/>
              </a:lnSpc>
            </a:pPr>
            <a:r>
              <a:rPr dirty="0" u="sng" sz="1400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Задачи</a:t>
            </a:r>
            <a:r>
              <a:rPr dirty="0" u="sng" sz="1400" spc="-35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для</a:t>
            </a:r>
            <a:r>
              <a:rPr dirty="0" u="sng" sz="1400" spc="-25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spc="-10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родителей: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-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создавать</a:t>
            </a:r>
            <a:r>
              <a:rPr dirty="0" sz="1400" spc="-5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</a:t>
            </a:r>
            <a:r>
              <a:rPr dirty="0" sz="1400" spc="-5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семье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благоприятные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условия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для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развития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личности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ребенка,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20"/>
              </a:lnSpc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-учитывать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опыт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детей,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приобретенный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детском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саду,</a:t>
            </a:r>
            <a:endParaRPr sz="1400">
              <a:latin typeface="Times New Roman"/>
              <a:cs typeface="Times New Roman"/>
            </a:endParaRPr>
          </a:p>
          <a:p>
            <a:pPr marL="12700" marR="284480">
              <a:lnSpc>
                <a:spcPts val="1610"/>
              </a:lnSpc>
              <a:spcBef>
                <a:spcPts val="75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-уважать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i="1">
                <a:solidFill>
                  <a:srgbClr val="201E1E"/>
                </a:solidFill>
                <a:latin typeface="Times New Roman"/>
                <a:cs typeface="Times New Roman"/>
              </a:rPr>
              <a:t>неповторимость</a:t>
            </a:r>
            <a:r>
              <a:rPr dirty="0" sz="1400" spc="-35" i="1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ребенка,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ставить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для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себя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ребенка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реальные цели.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40"/>
              </a:lnSpc>
            </a:pPr>
            <a:r>
              <a:rPr dirty="0" u="sng" sz="1400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Задачи</a:t>
            </a:r>
            <a:r>
              <a:rPr dirty="0" u="sng" sz="1400" spc="-35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для</a:t>
            </a:r>
            <a:r>
              <a:rPr dirty="0" u="sng" sz="1400" spc="-25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spc="-10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педагогов:</a:t>
            </a:r>
            <a:endParaRPr sz="1400">
              <a:latin typeface="Times New Roman"/>
              <a:cs typeface="Times New Roman"/>
            </a:endParaRPr>
          </a:p>
          <a:p>
            <a:pPr marL="12700" marR="300355">
              <a:lnSpc>
                <a:spcPts val="1610"/>
              </a:lnSpc>
              <a:spcBef>
                <a:spcPts val="70"/>
              </a:spcBef>
            </a:pP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-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развивать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социально-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профессиональную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 компетентность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личностный потенциал.</a:t>
            </a:r>
            <a:endParaRPr sz="1400">
              <a:latin typeface="Times New Roman"/>
              <a:cs typeface="Times New Roman"/>
            </a:endParaRPr>
          </a:p>
          <a:p>
            <a:pPr marL="12700" marR="413384">
              <a:lnSpc>
                <a:spcPts val="1610"/>
              </a:lnSpc>
              <a:spcBef>
                <a:spcPts val="20"/>
              </a:spcBef>
            </a:pPr>
            <a:r>
              <a:rPr dirty="0" u="sng" sz="1400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Ожидаемый</a:t>
            </a:r>
            <a:r>
              <a:rPr dirty="0" u="sng" sz="1400" spc="-30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результат</a:t>
            </a:r>
            <a:r>
              <a:rPr dirty="0" u="sng" sz="1400" spc="-25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в процессе</a:t>
            </a:r>
            <a:r>
              <a:rPr dirty="0" u="sng" sz="1400" spc="-20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spc="-10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взаимодействия</a:t>
            </a:r>
            <a:r>
              <a:rPr dirty="0" u="sng" sz="1400" spc="-20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педагог</a:t>
            </a:r>
            <a:r>
              <a:rPr dirty="0" u="sng" sz="1400" spc="-20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–</a:t>
            </a:r>
            <a:r>
              <a:rPr dirty="0" u="sng" sz="1400" spc="-20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дети</a:t>
            </a:r>
            <a:r>
              <a:rPr dirty="0" u="sng" sz="1400" spc="-20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spc="-50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-</a:t>
            </a:r>
            <a:r>
              <a:rPr dirty="0" sz="1400" spc="-50" b="1" i="1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u="sng" sz="1400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родители</a:t>
            </a:r>
            <a:r>
              <a:rPr dirty="0" u="sng" sz="1400" spc="-20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в </a:t>
            </a:r>
            <a:r>
              <a:rPr dirty="0" u="sng" sz="1400" spc="-10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реализации</a:t>
            </a:r>
            <a:r>
              <a:rPr dirty="0" u="sng" sz="1400" spc="-20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spc="-10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проекта</a:t>
            </a:r>
            <a:r>
              <a:rPr dirty="0" sz="1400" spc="-10" b="1" i="1">
                <a:solidFill>
                  <a:srgbClr val="201E1E"/>
                </a:solidFill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15"/>
              </a:lnSpc>
            </a:pPr>
            <a:r>
              <a:rPr dirty="0" u="sng" sz="1400" spc="-10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Дети:</a:t>
            </a:r>
            <a:endParaRPr sz="1400">
              <a:latin typeface="Times New Roman"/>
              <a:cs typeface="Times New Roman"/>
            </a:endParaRPr>
          </a:p>
          <a:p>
            <a:pPr marL="12700" marR="66040">
              <a:lnSpc>
                <a:spcPts val="1610"/>
              </a:lnSpc>
              <a:spcBef>
                <a:spcPts val="65"/>
              </a:spcBef>
            </a:pP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-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овладевают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знаниями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последствиях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нежелательного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поведения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той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или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иной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ситуации;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30"/>
              </a:lnSpc>
            </a:pP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-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проявляют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доброту,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заботу,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уважительное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отношение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окружающим;</a:t>
            </a:r>
            <a:endParaRPr sz="1400">
              <a:latin typeface="Times New Roman"/>
              <a:cs typeface="Times New Roman"/>
            </a:endParaRPr>
          </a:p>
          <a:p>
            <a:pPr marL="12700" marR="683260">
              <a:lnSpc>
                <a:spcPct val="97200"/>
              </a:lnSpc>
              <a:spcBef>
                <a:spcPts val="10"/>
              </a:spcBef>
            </a:pP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-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возрастает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речевая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активность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детей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разных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видах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деятельности, способность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анализировать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свои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поступки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поступки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других; </a:t>
            </a:r>
            <a:r>
              <a:rPr dirty="0" u="sng" sz="1400" spc="-10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Родители:</a:t>
            </a:r>
            <a:endParaRPr sz="1400">
              <a:latin typeface="Times New Roman"/>
              <a:cs typeface="Times New Roman"/>
            </a:endParaRPr>
          </a:p>
          <a:p>
            <a:pPr marL="12700" marR="1012825">
              <a:lnSpc>
                <a:spcPts val="1610"/>
              </a:lnSpc>
              <a:spcBef>
                <a:spcPts val="15"/>
              </a:spcBef>
            </a:pP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-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обогащение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родительского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опыта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приемами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взаимодействия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и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сотрудничества</a:t>
            </a:r>
            <a:r>
              <a:rPr dirty="0" sz="1400" spc="-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 ребенком</a:t>
            </a:r>
            <a:r>
              <a:rPr dirty="0" sz="1400" spc="-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 семье;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" name="object 2" descr=""/>
          <p:cNvSpPr txBox="1"/>
          <p:nvPr/>
        </p:nvSpPr>
        <p:spPr>
          <a:xfrm>
            <a:off x="1066901" y="691642"/>
            <a:ext cx="5942330" cy="88753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ts val="1645"/>
              </a:lnSpc>
              <a:spcBef>
                <a:spcPts val="90"/>
              </a:spcBef>
            </a:pP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-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повышение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педагогической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компетентности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родителей.</a:t>
            </a:r>
            <a:endParaRPr sz="1400">
              <a:latin typeface="Times New Roman"/>
              <a:cs typeface="Times New Roman"/>
            </a:endParaRPr>
          </a:p>
          <a:p>
            <a:pPr marL="12700" marR="60960">
              <a:lnSpc>
                <a:spcPct val="96300"/>
              </a:lnSpc>
              <a:spcBef>
                <a:spcPts val="25"/>
              </a:spcBef>
            </a:pPr>
            <a:r>
              <a:rPr dirty="0" u="sng" sz="1400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Педагоги:</a:t>
            </a:r>
            <a:r>
              <a:rPr dirty="0" sz="1400" spc="-40" b="1" i="1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проектирование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заставляет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педагога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находиться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пространстве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возможностей,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что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изменяет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мировоззрение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не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допускает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применения стандартных,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шаблонных</a:t>
            </a:r>
            <a:r>
              <a:rPr dirty="0" sz="1400" spc="-6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действий,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требует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творческого,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личностного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роста. </a:t>
            </a:r>
            <a:r>
              <a:rPr dirty="0" sz="1400">
                <a:latin typeface="Times New Roman"/>
                <a:cs typeface="Times New Roman"/>
              </a:rPr>
              <a:t>4.</a:t>
            </a:r>
            <a:r>
              <a:rPr dirty="0" u="sng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Этапы</a:t>
            </a:r>
            <a:r>
              <a:rPr dirty="0" u="sng" sz="1400" spc="-6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реализации</a:t>
            </a:r>
            <a:r>
              <a:rPr dirty="0" u="sng" sz="1400" spc="-6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проекта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z="1400">
                <a:latin typeface="Times New Roman"/>
                <a:cs typeface="Times New Roman"/>
              </a:rPr>
              <a:t>Реализация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проекта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рассчитана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2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недели: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 «13»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октября</a:t>
            </a:r>
            <a:r>
              <a:rPr dirty="0" sz="1400" spc="3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«27»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октября.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Times New Roman"/>
              <a:cs typeface="Times New Roman"/>
            </a:endParaRPr>
          </a:p>
          <a:p>
            <a:pPr marL="58419">
              <a:lnSpc>
                <a:spcPts val="1645"/>
              </a:lnSpc>
              <a:spcBef>
                <a:spcPts val="5"/>
              </a:spcBef>
            </a:pPr>
            <a:r>
              <a:rPr dirty="0" sz="1400">
                <a:latin typeface="Times New Roman"/>
                <a:cs typeface="Times New Roman"/>
              </a:rPr>
              <a:t>1).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u="sng" sz="1400" spc="-10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Подготовительный</a:t>
            </a:r>
            <a:r>
              <a:rPr dirty="0" u="sng" sz="1400" spc="5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spc="-20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этап</a:t>
            </a:r>
            <a:endParaRPr sz="1400">
              <a:latin typeface="Times New Roman"/>
              <a:cs typeface="Times New Roman"/>
            </a:endParaRPr>
          </a:p>
          <a:p>
            <a:pPr marL="12700" marR="5080" indent="45720">
              <a:lnSpc>
                <a:spcPct val="95400"/>
              </a:lnSpc>
              <a:spcBef>
                <a:spcPts val="40"/>
              </a:spcBef>
              <a:tabLst>
                <a:tab pos="1612900" algn="l"/>
              </a:tabLst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Определение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педагогом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темы,</a:t>
            </a:r>
            <a:r>
              <a:rPr dirty="0" sz="1400" spc="-5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целей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задач,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содержание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проекта, прогнозирование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результата.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На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этом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этапе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работы,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мне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предстояло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решить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следующие</a:t>
            </a:r>
            <a:r>
              <a:rPr dirty="0" sz="1400" spc="-8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задачи: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	изучить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отношение</a:t>
            </a:r>
            <a:r>
              <a:rPr dirty="0" sz="1400" spc="-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родительской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общественности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к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предлагаемой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 деятельности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рамках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проекта</a:t>
            </a:r>
            <a:r>
              <a:rPr dirty="0" sz="1400" spc="-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(анкетирование)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 возможности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семей</a:t>
            </a:r>
            <a:r>
              <a:rPr dirty="0" sz="1400" spc="-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воспитанников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</a:t>
            </a:r>
            <a:r>
              <a:rPr dirty="0" sz="1400" spc="-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поддержке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образовательного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процесса;</a:t>
            </a:r>
            <a:endParaRPr sz="1400">
              <a:latin typeface="Times New Roman"/>
              <a:cs typeface="Times New Roman"/>
            </a:endParaRPr>
          </a:p>
          <a:p>
            <a:pPr marL="12700" marR="336550" indent="225425">
              <a:lnSpc>
                <a:spcPts val="1580"/>
              </a:lnSpc>
              <a:spcBef>
                <a:spcPts val="1000"/>
              </a:spcBef>
            </a:pP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скоординировать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действия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педагогов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родителей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формированию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у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детей в</a:t>
            </a:r>
            <a:r>
              <a:rPr dirty="0" sz="1400" spc="-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детском</a:t>
            </a:r>
            <a:r>
              <a:rPr dirty="0" sz="1400" spc="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саду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 дома</a:t>
            </a:r>
            <a:r>
              <a:rPr dirty="0" sz="1400" spc="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социально-нравственных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качеств;</a:t>
            </a:r>
            <a:endParaRPr sz="1400">
              <a:latin typeface="Times New Roman"/>
              <a:cs typeface="Times New Roman"/>
            </a:endParaRPr>
          </a:p>
          <a:p>
            <a:pPr marL="12700" marR="1057275" indent="225425">
              <a:lnSpc>
                <a:spcPts val="1580"/>
              </a:lnSpc>
              <a:spcBef>
                <a:spcPts val="944"/>
              </a:spcBef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разработать</a:t>
            </a:r>
            <a:r>
              <a:rPr dirty="0" sz="1400" spc="-7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основные</a:t>
            </a:r>
            <a:r>
              <a:rPr dirty="0" sz="1400" spc="-5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методические</a:t>
            </a:r>
            <a:r>
              <a:rPr dirty="0" sz="1400" spc="-6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материалы</a:t>
            </a:r>
            <a:r>
              <a:rPr dirty="0" sz="1400" spc="-5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6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изготовить необходимые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дидактические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пособия.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30"/>
              </a:lnSpc>
              <a:spcBef>
                <a:spcPts val="860"/>
              </a:spcBef>
            </a:pPr>
            <a:r>
              <a:rPr dirty="0" u="sng" sz="1400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2)</a:t>
            </a:r>
            <a:r>
              <a:rPr dirty="0" u="sng" sz="1400" spc="-35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.</a:t>
            </a:r>
            <a:r>
              <a:rPr dirty="0" u="sng" sz="1400" spc="-20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Основной</a:t>
            </a:r>
            <a:r>
              <a:rPr dirty="0" u="sng" sz="1400" spc="-30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этап</a:t>
            </a:r>
            <a:r>
              <a:rPr dirty="0" u="sng" sz="1400" spc="-35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реализации</a:t>
            </a:r>
            <a:r>
              <a:rPr dirty="0" u="sng" sz="1400" spc="-35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spc="-10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проекта:</a:t>
            </a:r>
            <a:endParaRPr sz="1400">
              <a:latin typeface="Times New Roman"/>
              <a:cs typeface="Times New Roman"/>
            </a:endParaRPr>
          </a:p>
          <a:p>
            <a:pPr marL="12700" marR="91440">
              <a:lnSpc>
                <a:spcPts val="1610"/>
              </a:lnSpc>
              <a:spcBef>
                <a:spcPts val="65"/>
              </a:spcBef>
            </a:pPr>
            <a:r>
              <a:rPr dirty="0" sz="1400" b="1" i="1">
                <a:solidFill>
                  <a:srgbClr val="201E1E"/>
                </a:solidFill>
                <a:latin typeface="Times New Roman"/>
                <a:cs typeface="Times New Roman"/>
              </a:rPr>
              <a:t>Цель</a:t>
            </a:r>
            <a:r>
              <a:rPr dirty="0" sz="1400" spc="-10" b="1" i="1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b="1" i="1">
                <a:solidFill>
                  <a:srgbClr val="201E1E"/>
                </a:solidFill>
                <a:latin typeface="Times New Roman"/>
                <a:cs typeface="Times New Roman"/>
              </a:rPr>
              <a:t>основного</a:t>
            </a:r>
            <a:r>
              <a:rPr dirty="0" sz="1400" spc="-20" b="1" i="1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b="1" i="1">
                <a:solidFill>
                  <a:srgbClr val="201E1E"/>
                </a:solidFill>
                <a:latin typeface="Times New Roman"/>
                <a:cs typeface="Times New Roman"/>
              </a:rPr>
              <a:t>этапа:</a:t>
            </a:r>
            <a:r>
              <a:rPr dirty="0" sz="1400" spc="325" b="1" i="1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социально-нравственное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воспитание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дошкольников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на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основе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бесед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на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моральные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темы,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чтение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последующий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анализ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художественных</a:t>
            </a:r>
            <a:r>
              <a:rPr dirty="0" sz="1400" spc="-6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произведений,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обсуждение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проигрывание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проблемной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ситуации,</a:t>
            </a:r>
            <a:r>
              <a:rPr dirty="0" sz="1400" spc="-5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просмотр</a:t>
            </a:r>
            <a:r>
              <a:rPr dirty="0" sz="1400" spc="-6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6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обсуждение</a:t>
            </a:r>
            <a:r>
              <a:rPr dirty="0" sz="1400" spc="-6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фрагментов</a:t>
            </a:r>
            <a:r>
              <a:rPr dirty="0" sz="1400" spc="-6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мультфильмов, художественного</a:t>
            </a:r>
            <a:r>
              <a:rPr dirty="0" sz="1400" spc="5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творчества.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60"/>
              </a:lnSpc>
            </a:pPr>
            <a:r>
              <a:rPr dirty="0" u="sng" sz="1400" b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Содержание</a:t>
            </a:r>
            <a:r>
              <a:rPr dirty="0" u="sng" sz="1400" spc="-25" b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spc="-10" b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деятельности</a:t>
            </a:r>
            <a:r>
              <a:rPr dirty="0" u="sng" sz="1400" spc="-35" b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spc="-10" b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родителей: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30"/>
              </a:lnSpc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Совместные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педагогом,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ребенком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родителями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анализа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поведения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за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день.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620"/>
              </a:lnSpc>
            </a:pPr>
            <a:r>
              <a:rPr dirty="0" u="sng" sz="1400" spc="-10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3).Заключительный</a:t>
            </a:r>
            <a:r>
              <a:rPr dirty="0" u="sng" sz="1400" spc="40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spc="-20" b="1" i="1">
                <a:solidFill>
                  <a:srgbClr val="201E1E"/>
                </a:solidFill>
                <a:uFill>
                  <a:solidFill>
                    <a:srgbClr val="201E1E"/>
                  </a:solidFill>
                </a:uFill>
                <a:latin typeface="Times New Roman"/>
                <a:cs typeface="Times New Roman"/>
              </a:rPr>
              <a:t>этап.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20"/>
              </a:lnSpc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Анализируя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проделанную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работу</a:t>
            </a:r>
            <a:r>
              <a:rPr dirty="0" sz="1400" spc="-6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можно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сделать</a:t>
            </a:r>
            <a:r>
              <a:rPr dirty="0" sz="1400" spc="-5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выводы:</a:t>
            </a:r>
            <a:endParaRPr sz="1400">
              <a:latin typeface="Times New Roman"/>
              <a:cs typeface="Times New Roman"/>
            </a:endParaRPr>
          </a:p>
          <a:p>
            <a:pPr marL="12700" marR="83820">
              <a:lnSpc>
                <a:spcPct val="96200"/>
              </a:lnSpc>
              <a:spcBef>
                <a:spcPts val="910"/>
              </a:spcBef>
            </a:pP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-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тема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разработанного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проекта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выбрана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 учетом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возрастных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особенностей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детей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старшего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дошкольного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возраста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объема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информации,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которая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может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быть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ими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воспринята,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что</a:t>
            </a:r>
            <a:r>
              <a:rPr dirty="0" sz="1400" spc="28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позволило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существенно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снизить</a:t>
            </a:r>
            <a:r>
              <a:rPr dirty="0" sz="1400" spc="-5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конфликтность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между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детьми;</a:t>
            </a:r>
            <a:endParaRPr sz="1400">
              <a:latin typeface="Times New Roman"/>
              <a:cs typeface="Times New Roman"/>
            </a:endParaRPr>
          </a:p>
          <a:p>
            <a:pPr marL="12700" marR="455295">
              <a:lnSpc>
                <a:spcPts val="1610"/>
              </a:lnSpc>
              <a:spcBef>
                <a:spcPts val="40"/>
              </a:spcBef>
            </a:pP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-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данный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проект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способствовал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не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только</a:t>
            </a:r>
            <a:r>
              <a:rPr dirty="0" sz="1400" spc="-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улучшению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психологического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климата,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но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значительно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облегчил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работу</a:t>
            </a:r>
            <a:r>
              <a:rPr dirty="0" sz="1400" spc="-5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педагога;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30"/>
              </a:lnSpc>
            </a:pP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-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возросла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речевая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активность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детей,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что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положительно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повлияло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на</a:t>
            </a:r>
            <a:endParaRPr sz="1400">
              <a:latin typeface="Times New Roman"/>
              <a:cs typeface="Times New Roman"/>
            </a:endParaRPr>
          </a:p>
          <a:p>
            <a:pPr marL="12700" marR="63500">
              <a:lnSpc>
                <a:spcPts val="1610"/>
              </a:lnSpc>
              <a:spcBef>
                <a:spcPts val="75"/>
              </a:spcBef>
            </a:pP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самостоятельную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игровую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деятельность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детей,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дети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включают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сюжет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игры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различные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игрушки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и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пытаются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осуществлять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ролевой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диалог;</a:t>
            </a:r>
            <a:endParaRPr sz="1400">
              <a:latin typeface="Times New Roman"/>
              <a:cs typeface="Times New Roman"/>
            </a:endParaRPr>
          </a:p>
          <a:p>
            <a:pPr marL="12700" marR="385445">
              <a:lnSpc>
                <a:spcPts val="1610"/>
              </a:lnSpc>
            </a:pP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-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считаем,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что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удалось</a:t>
            </a:r>
            <a:r>
              <a:rPr dirty="0" sz="1400" spc="-5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достигнуть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хороших</a:t>
            </a:r>
            <a:r>
              <a:rPr dirty="0" sz="1400" spc="-6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результатов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взаимодействия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педагог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–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родители,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родители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принимали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активное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участие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реализации проекта.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60"/>
              </a:lnSpc>
            </a:pP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-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на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начальном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этапе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проекта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было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проведено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анкетирование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родителей.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" name="object 2" descr=""/>
          <p:cNvSpPr txBox="1"/>
          <p:nvPr/>
        </p:nvSpPr>
        <p:spPr>
          <a:xfrm>
            <a:off x="1066901" y="1307337"/>
            <a:ext cx="1619885" cy="2381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u="sng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План</a:t>
            </a:r>
            <a:r>
              <a:rPr dirty="0" u="sng" sz="1400" spc="-3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мероприятий.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1006144" y="1744090"/>
          <a:ext cx="6087110" cy="77463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2095"/>
                <a:gridCol w="1518284"/>
                <a:gridCol w="51435"/>
                <a:gridCol w="643254"/>
                <a:gridCol w="121920"/>
                <a:gridCol w="173989"/>
                <a:gridCol w="158750"/>
                <a:gridCol w="158750"/>
                <a:gridCol w="153035"/>
                <a:gridCol w="60960"/>
                <a:gridCol w="1518285"/>
              </a:tblGrid>
              <a:tr h="414020">
                <a:tc>
                  <a:txBody>
                    <a:bodyPr/>
                    <a:lstStyle/>
                    <a:p>
                      <a:pPr marL="69850">
                        <a:lnSpc>
                          <a:spcPts val="1575"/>
                        </a:lnSpc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№</a:t>
                      </a:r>
                      <a:r>
                        <a:rPr dirty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п/п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575"/>
                        </a:lnSpc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Направление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8">
                  <a:txBody>
                    <a:bodyPr/>
                    <a:lstStyle/>
                    <a:p>
                      <a:pPr marL="69850" marR="463550">
                        <a:lnSpc>
                          <a:spcPts val="1610"/>
                        </a:lnSpc>
                      </a:pP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Тема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мероприятия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9850" marR="567055">
                        <a:lnSpc>
                          <a:spcPts val="1610"/>
                        </a:lnSpc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Форма проведения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69850">
                        <a:lnSpc>
                          <a:spcPts val="1575"/>
                        </a:lnSpc>
                      </a:pP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1.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454659">
                        <a:lnSpc>
                          <a:spcPts val="1610"/>
                        </a:lnSpc>
                        <a:spcBef>
                          <a:spcPts val="5"/>
                        </a:spcBef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«Физическое развитие»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8">
                  <a:txBody>
                    <a:bodyPr/>
                    <a:lstStyle/>
                    <a:p>
                      <a:pPr marL="69850">
                        <a:lnSpc>
                          <a:spcPts val="1540"/>
                        </a:lnSpc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Игра-шутка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0" marR="621030">
                        <a:lnSpc>
                          <a:spcPts val="1610"/>
                        </a:lnSpc>
                        <a:spcBef>
                          <a:spcPts val="75"/>
                        </a:spcBef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«сиамские близнецы»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9850" marR="60325">
                        <a:lnSpc>
                          <a:spcPts val="1610"/>
                        </a:lnSpc>
                        <a:spcBef>
                          <a:spcPts val="5"/>
                        </a:spcBef>
                        <a:tabLst>
                          <a:tab pos="1366520" algn="l"/>
                        </a:tabLst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Совместная деятельность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400" spc="-50">
                          <a:latin typeface="Times New Roman"/>
                          <a:cs typeface="Times New Roman"/>
                        </a:rPr>
                        <a:t>в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режимных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545"/>
                        </a:lnSpc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моментах.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7010">
                <a:tc rowSpan="8">
                  <a:txBody>
                    <a:bodyPr/>
                    <a:lstStyle/>
                    <a:p>
                      <a:pPr marL="69850">
                        <a:lnSpc>
                          <a:spcPts val="1575"/>
                        </a:lnSpc>
                      </a:pP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2.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8">
                  <a:txBody>
                    <a:bodyPr/>
                    <a:lstStyle/>
                    <a:p>
                      <a:pPr marL="69850" marR="79375">
                        <a:lnSpc>
                          <a:spcPts val="1610"/>
                        </a:lnSpc>
                        <a:spcBef>
                          <a:spcPts val="5"/>
                        </a:spcBef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«Социально- коммуникативное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590"/>
                        </a:lnSpc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развитие»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">
                        <a:lnSpc>
                          <a:spcPts val="1530"/>
                        </a:lnSpc>
                      </a:pP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игровые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5F5F5"/>
                    </a:solidFill>
                  </a:tcPr>
                </a:tc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8">
                  <a:txBody>
                    <a:bodyPr/>
                    <a:lstStyle/>
                    <a:p>
                      <a:pPr marL="69850" marR="60325">
                        <a:lnSpc>
                          <a:spcPts val="1610"/>
                        </a:lnSpc>
                        <a:spcBef>
                          <a:spcPts val="5"/>
                        </a:spcBef>
                        <a:tabLst>
                          <a:tab pos="1366520" algn="l"/>
                        </a:tabLst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Совместная деятельность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400" spc="-50">
                          <a:latin typeface="Times New Roman"/>
                          <a:cs typeface="Times New Roman"/>
                        </a:rPr>
                        <a:t>в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0" marR="639445">
                        <a:lnSpc>
                          <a:spcPts val="1610"/>
                        </a:lnSpc>
                        <a:spcBef>
                          <a:spcPts val="20"/>
                        </a:spcBef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режимных моментах.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383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7780">
                        <a:lnSpc>
                          <a:spcPts val="1510"/>
                        </a:lnSpc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ситуации,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5F5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701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marL="17780">
                        <a:lnSpc>
                          <a:spcPts val="1530"/>
                        </a:lnSpc>
                        <a:tabLst>
                          <a:tab pos="1303020" algn="l"/>
                        </a:tabLst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обсуждение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400" spc="-50">
                          <a:latin typeface="Times New Roman"/>
                          <a:cs typeface="Times New Roman"/>
                        </a:rPr>
                        <a:t>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5F5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447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17780">
                        <a:lnSpc>
                          <a:spcPts val="1510"/>
                        </a:lnSpc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проигрывание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5F5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383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7780">
                        <a:lnSpc>
                          <a:spcPts val="1510"/>
                        </a:lnSpc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проблемной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5F5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764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marL="17780">
                        <a:lnSpc>
                          <a:spcPts val="1540"/>
                        </a:lnSpc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ситуации,</a:t>
                      </a:r>
                      <a:r>
                        <a:rPr dirty="0" sz="1400" spc="3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чтение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5F5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0025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marL="17780">
                        <a:lnSpc>
                          <a:spcPts val="1475"/>
                        </a:lnSpc>
                        <a:tabLst>
                          <a:tab pos="471805" algn="l"/>
                        </a:tabLst>
                      </a:pP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худ.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литературы,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F5F5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701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17780">
                        <a:lnSpc>
                          <a:spcPts val="1530"/>
                        </a:lnSpc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худ.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творчество.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5F5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643380">
                <a:tc>
                  <a:txBody>
                    <a:bodyPr/>
                    <a:lstStyle/>
                    <a:p>
                      <a:pPr marL="69850">
                        <a:lnSpc>
                          <a:spcPts val="1580"/>
                        </a:lnSpc>
                      </a:pP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3.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143510">
                        <a:lnSpc>
                          <a:spcPts val="1610"/>
                        </a:lnSpc>
                        <a:spcBef>
                          <a:spcPts val="10"/>
                        </a:spcBef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«Познавательное развитие»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5F5F5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17780" marR="80645">
                        <a:lnSpc>
                          <a:spcPts val="1610"/>
                        </a:lnSpc>
                        <a:spcBef>
                          <a:spcPts val="1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Создание</a:t>
                      </a:r>
                      <a:r>
                        <a:rPr dirty="0" sz="1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папки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“Волшебные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знаки”</a:t>
                      </a:r>
                      <a:r>
                        <a:rPr dirty="0" sz="1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позволяет существенно снизить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7780">
                        <a:lnSpc>
                          <a:spcPts val="1535"/>
                        </a:lnSpc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конфликтность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7780" marR="173990">
                        <a:lnSpc>
                          <a:spcPts val="1610"/>
                        </a:lnSpc>
                        <a:spcBef>
                          <a:spcPts val="25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между</a:t>
                      </a:r>
                      <a:r>
                        <a:rPr dirty="0" sz="14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детьми</a:t>
                      </a:r>
                      <a:r>
                        <a:rPr dirty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взрослыми.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27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5F5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580"/>
                        </a:lnSpc>
                      </a:pPr>
                      <a:r>
                        <a:rPr dirty="0" sz="1400" spc="-25">
                          <a:solidFill>
                            <a:srgbClr val="201E1E"/>
                          </a:solidFill>
                          <a:latin typeface="Times New Roman"/>
                          <a:cs typeface="Times New Roman"/>
                        </a:rPr>
                        <a:t>ООД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79245">
                <a:tc rowSpan="2">
                  <a:txBody>
                    <a:bodyPr/>
                    <a:lstStyle/>
                    <a:p>
                      <a:pPr marL="69850">
                        <a:lnSpc>
                          <a:spcPts val="1575"/>
                        </a:lnSpc>
                      </a:pP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4.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69850" marR="681990">
                        <a:lnSpc>
                          <a:spcPts val="1610"/>
                        </a:lnSpc>
                        <a:spcBef>
                          <a:spcPts val="5"/>
                        </a:spcBef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«Речевое развитие»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5F5F5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17780">
                        <a:lnSpc>
                          <a:spcPts val="1450"/>
                        </a:lnSpc>
                      </a:pPr>
                      <a:r>
                        <a:rPr dirty="0" sz="1350" spc="-10">
                          <a:latin typeface="Times New Roman"/>
                          <a:cs typeface="Times New Roman"/>
                        </a:rPr>
                        <a:t>Беседы: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7780" marR="45085">
                        <a:lnSpc>
                          <a:spcPts val="1560"/>
                        </a:lnSpc>
                        <a:spcBef>
                          <a:spcPts val="60"/>
                        </a:spcBef>
                        <a:buChar char="-"/>
                        <a:tabLst>
                          <a:tab pos="116205" algn="l"/>
                        </a:tabLst>
                      </a:pPr>
                      <a:r>
                        <a:rPr dirty="0" sz="1350">
                          <a:latin typeface="Times New Roman"/>
                          <a:cs typeface="Times New Roman"/>
                        </a:rPr>
                        <a:t>«Самый</a:t>
                      </a:r>
                      <a:r>
                        <a:rPr dirty="0" sz="135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350" spc="-10">
                          <a:latin typeface="Times New Roman"/>
                          <a:cs typeface="Times New Roman"/>
                        </a:rPr>
                        <a:t>дорогой </a:t>
                      </a:r>
                      <a:r>
                        <a:rPr dirty="0" sz="1350">
                          <a:latin typeface="Times New Roman"/>
                          <a:cs typeface="Times New Roman"/>
                        </a:rPr>
                        <a:t>на</a:t>
                      </a:r>
                      <a:r>
                        <a:rPr dirty="0" sz="135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350">
                          <a:latin typeface="Times New Roman"/>
                          <a:cs typeface="Times New Roman"/>
                        </a:rPr>
                        <a:t>свете</a:t>
                      </a:r>
                      <a:r>
                        <a:rPr dirty="0" sz="135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350" spc="-10">
                          <a:latin typeface="Times New Roman"/>
                          <a:cs typeface="Times New Roman"/>
                        </a:rPr>
                        <a:t>человек».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7780" marR="106680">
                        <a:lnSpc>
                          <a:spcPts val="1540"/>
                        </a:lnSpc>
                        <a:spcBef>
                          <a:spcPts val="20"/>
                        </a:spcBef>
                        <a:buChar char="-"/>
                        <a:tabLst>
                          <a:tab pos="116205" algn="l"/>
                        </a:tabLst>
                      </a:pPr>
                      <a:r>
                        <a:rPr dirty="0" sz="1350">
                          <a:latin typeface="Times New Roman"/>
                          <a:cs typeface="Times New Roman"/>
                        </a:rPr>
                        <a:t>«Почему</a:t>
                      </a:r>
                      <a:r>
                        <a:rPr dirty="0" sz="135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350" spc="-25">
                          <a:latin typeface="Times New Roman"/>
                          <a:cs typeface="Times New Roman"/>
                        </a:rPr>
                        <a:t>мы </a:t>
                      </a:r>
                      <a:r>
                        <a:rPr dirty="0" sz="1350">
                          <a:latin typeface="Times New Roman"/>
                          <a:cs typeface="Times New Roman"/>
                        </a:rPr>
                        <a:t>обижаем</a:t>
                      </a:r>
                      <a:r>
                        <a:rPr dirty="0" sz="135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350" spc="-10">
                          <a:latin typeface="Times New Roman"/>
                          <a:cs typeface="Times New Roman"/>
                        </a:rPr>
                        <a:t>близких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7780">
                        <a:lnSpc>
                          <a:spcPts val="1490"/>
                        </a:lnSpc>
                      </a:pPr>
                      <a:r>
                        <a:rPr dirty="0" sz="1350">
                          <a:latin typeface="Times New Roman"/>
                          <a:cs typeface="Times New Roman"/>
                        </a:rPr>
                        <a:t>нам</a:t>
                      </a:r>
                      <a:r>
                        <a:rPr dirty="0" sz="135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350" spc="-10">
                          <a:latin typeface="Times New Roman"/>
                          <a:cs typeface="Times New Roman"/>
                        </a:rPr>
                        <a:t>людей?»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7780" marR="90805">
                        <a:lnSpc>
                          <a:spcPts val="1560"/>
                        </a:lnSpc>
                        <a:buChar char="-"/>
                        <a:tabLst>
                          <a:tab pos="116205" algn="l"/>
                        </a:tabLst>
                      </a:pPr>
                      <a:r>
                        <a:rPr dirty="0" sz="1350">
                          <a:latin typeface="Times New Roman"/>
                          <a:cs typeface="Times New Roman"/>
                        </a:rPr>
                        <a:t>«Наши</a:t>
                      </a:r>
                      <a:r>
                        <a:rPr dirty="0" sz="135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350" spc="-10">
                          <a:latin typeface="Times New Roman"/>
                          <a:cs typeface="Times New Roman"/>
                        </a:rPr>
                        <a:t>бабушки </a:t>
                      </a:r>
                      <a:r>
                        <a:rPr dirty="0" sz="135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dirty="0" sz="135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350" spc="-10">
                          <a:latin typeface="Times New Roman"/>
                          <a:cs typeface="Times New Roman"/>
                        </a:rPr>
                        <a:t>дедушки».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5F5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F5F5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9850">
                        <a:lnSpc>
                          <a:spcPts val="1540"/>
                        </a:lnSpc>
                      </a:pP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ООД,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0" marR="60960">
                        <a:lnSpc>
                          <a:spcPct val="95800"/>
                        </a:lnSpc>
                        <a:spcBef>
                          <a:spcPts val="35"/>
                        </a:spcBef>
                        <a:tabLst>
                          <a:tab pos="715010" algn="l"/>
                        </a:tabLst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дидактические игры,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сюжетно-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ролевые</a:t>
                      </a:r>
                      <a:r>
                        <a:rPr dirty="0" sz="1400" spc="-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игры.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0701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8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38910">
                <a:tc>
                  <a:txBody>
                    <a:bodyPr/>
                    <a:lstStyle/>
                    <a:p>
                      <a:pPr marL="69850">
                        <a:lnSpc>
                          <a:spcPts val="1575"/>
                        </a:lnSpc>
                      </a:pPr>
                      <a:r>
                        <a:rPr dirty="0" sz="1400" spc="-25">
                          <a:latin typeface="Times New Roman"/>
                          <a:cs typeface="Times New Roman"/>
                        </a:rPr>
                        <a:t>5.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97790">
                        <a:lnSpc>
                          <a:spcPts val="1610"/>
                        </a:lnSpc>
                        <a:spcBef>
                          <a:spcPts val="5"/>
                        </a:spcBef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«Художественно- эстетическое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590"/>
                        </a:lnSpc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развитие»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8">
                  <a:txBody>
                    <a:bodyPr/>
                    <a:lstStyle/>
                    <a:p>
                      <a:pPr marL="69850" marR="64769">
                        <a:lnSpc>
                          <a:spcPts val="1610"/>
                        </a:lnSpc>
                        <a:spcBef>
                          <a:spcPts val="5"/>
                        </a:spcBef>
                        <a:tabLst>
                          <a:tab pos="949325" algn="l"/>
                        </a:tabLst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Аппликация Создание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букета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0" marR="446405">
                        <a:lnSpc>
                          <a:spcPts val="1610"/>
                        </a:lnSpc>
                        <a:spcBef>
                          <a:spcPts val="20"/>
                        </a:spcBef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для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мамочек. Рисование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0" marR="62865">
                        <a:lnSpc>
                          <a:spcPts val="1610"/>
                        </a:lnSpc>
                        <a:tabLst>
                          <a:tab pos="1363980" algn="l"/>
                        </a:tabLst>
                      </a:pPr>
                      <a:r>
                        <a:rPr dirty="0" sz="1400">
                          <a:latin typeface="Times New Roman"/>
                          <a:cs typeface="Times New Roman"/>
                        </a:rPr>
                        <a:t>Портрет</a:t>
                      </a:r>
                      <a:r>
                        <a:rPr dirty="0" sz="14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мамы.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Создание интереса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400" spc="-50">
                          <a:latin typeface="Times New Roman"/>
                          <a:cs typeface="Times New Roman"/>
                        </a:rPr>
                        <a:t>к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9850" marR="59055">
                        <a:lnSpc>
                          <a:spcPts val="1610"/>
                        </a:lnSpc>
                        <a:spcBef>
                          <a:spcPts val="5"/>
                        </a:spcBef>
                        <a:tabLst>
                          <a:tab pos="681990" algn="l"/>
                          <a:tab pos="1372870" algn="l"/>
                        </a:tabLst>
                      </a:pPr>
                      <a:r>
                        <a:rPr dirty="0" sz="1400" spc="-20">
                          <a:latin typeface="Times New Roman"/>
                          <a:cs typeface="Times New Roman"/>
                        </a:rPr>
                        <a:t>ООД,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работа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1400" spc="-50">
                          <a:latin typeface="Times New Roman"/>
                          <a:cs typeface="Times New Roman"/>
                        </a:rPr>
                        <a:t>с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родителями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1006144" y="719581"/>
          <a:ext cx="6087110" cy="826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2095"/>
                <a:gridCol w="1518284"/>
                <a:gridCol w="1521460"/>
                <a:gridCol w="1518285"/>
              </a:tblGrid>
              <a:tr h="8261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850" marR="64769">
                        <a:lnSpc>
                          <a:spcPts val="1610"/>
                        </a:lnSpc>
                        <a:spcBef>
                          <a:spcPts val="5"/>
                        </a:spcBef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подделке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красивого</a:t>
                      </a:r>
                      <a:r>
                        <a:rPr dirty="0" sz="1400" spc="3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букета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dirty="0" sz="1400" spc="3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сотворчестве</a:t>
                      </a:r>
                      <a:r>
                        <a:rPr dirty="0" sz="1400" spc="3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-50">
                          <a:latin typeface="Times New Roman"/>
                          <a:cs typeface="Times New Roman"/>
                        </a:rPr>
                        <a:t>с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ts val="1570"/>
                        </a:lnSpc>
                      </a:pPr>
                      <a:r>
                        <a:rPr dirty="0" sz="1400" spc="-10">
                          <a:latin typeface="Times New Roman"/>
                          <a:cs typeface="Times New Roman"/>
                        </a:rPr>
                        <a:t>воспитателем.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635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" name="object 3" descr=""/>
          <p:cNvSpPr txBox="1"/>
          <p:nvPr/>
        </p:nvSpPr>
        <p:spPr>
          <a:xfrm>
            <a:off x="1066901" y="1807591"/>
            <a:ext cx="5967730" cy="762254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u="sng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Ресурсное</a:t>
            </a:r>
            <a:r>
              <a:rPr dirty="0" u="sng" sz="1400" spc="-7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обеспечение</a:t>
            </a:r>
            <a:r>
              <a:rPr dirty="0" u="sng" sz="1400" spc="-7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проекта: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ts val="1645"/>
              </a:lnSpc>
              <a:spcBef>
                <a:spcPts val="5"/>
              </a:spcBef>
            </a:pPr>
            <a:r>
              <a:rPr dirty="0" sz="1400" spc="-10">
                <a:latin typeface="Times New Roman"/>
                <a:cs typeface="Times New Roman"/>
              </a:rPr>
              <a:t>Учебно-</a:t>
            </a:r>
            <a:r>
              <a:rPr dirty="0" sz="1400">
                <a:latin typeface="Times New Roman"/>
                <a:cs typeface="Times New Roman"/>
              </a:rPr>
              <a:t>методические</a:t>
            </a:r>
            <a:r>
              <a:rPr dirty="0" sz="1400" spc="-6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ресурсы: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z="1400">
                <a:latin typeface="Times New Roman"/>
                <a:cs typeface="Times New Roman"/>
              </a:rPr>
              <a:t>Фонд</a:t>
            </a:r>
            <a:r>
              <a:rPr dirty="0" sz="1400" spc="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методического</a:t>
            </a:r>
            <a:r>
              <a:rPr dirty="0" sz="140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кабинета:</a:t>
            </a:r>
            <a:endParaRPr sz="1400">
              <a:latin typeface="Times New Roman"/>
              <a:cs typeface="Times New Roman"/>
            </a:endParaRPr>
          </a:p>
          <a:p>
            <a:pPr marL="118745" indent="-106680">
              <a:lnSpc>
                <a:spcPts val="1610"/>
              </a:lnSpc>
              <a:buChar char="•"/>
              <a:tabLst>
                <a:tab pos="119380" algn="l"/>
              </a:tabLst>
            </a:pPr>
            <a:r>
              <a:rPr dirty="0" sz="1400" spc="-10">
                <a:latin typeface="Times New Roman"/>
                <a:cs typeface="Times New Roman"/>
              </a:rPr>
              <a:t>библиотека;</a:t>
            </a:r>
            <a:endParaRPr sz="1400">
              <a:latin typeface="Times New Roman"/>
              <a:cs typeface="Times New Roman"/>
            </a:endParaRPr>
          </a:p>
          <a:p>
            <a:pPr marL="118745" indent="-106680">
              <a:lnSpc>
                <a:spcPts val="1610"/>
              </a:lnSpc>
              <a:buChar char="•"/>
              <a:tabLst>
                <a:tab pos="119380" algn="l"/>
              </a:tabLst>
            </a:pPr>
            <a:r>
              <a:rPr dirty="0" sz="1400" spc="-10">
                <a:latin typeface="Times New Roman"/>
                <a:cs typeface="Times New Roman"/>
              </a:rPr>
              <a:t>игротека;</a:t>
            </a:r>
            <a:endParaRPr sz="1400">
              <a:latin typeface="Times New Roman"/>
              <a:cs typeface="Times New Roman"/>
            </a:endParaRPr>
          </a:p>
          <a:p>
            <a:pPr marL="118745" indent="-106680">
              <a:lnSpc>
                <a:spcPts val="1610"/>
              </a:lnSpc>
              <a:buChar char="•"/>
              <a:tabLst>
                <a:tab pos="119380" algn="l"/>
              </a:tabLst>
            </a:pPr>
            <a:r>
              <a:rPr dirty="0" sz="1400" spc="-10">
                <a:latin typeface="Times New Roman"/>
                <a:cs typeface="Times New Roman"/>
              </a:rPr>
              <a:t>аудиотека;</a:t>
            </a:r>
            <a:endParaRPr sz="1400">
              <a:latin typeface="Times New Roman"/>
              <a:cs typeface="Times New Roman"/>
            </a:endParaRPr>
          </a:p>
          <a:p>
            <a:pPr marL="118745" indent="-106680">
              <a:lnSpc>
                <a:spcPts val="1645"/>
              </a:lnSpc>
              <a:buChar char="•"/>
              <a:tabLst>
                <a:tab pos="119380" algn="l"/>
              </a:tabLst>
            </a:pPr>
            <a:r>
              <a:rPr dirty="0" sz="1400" spc="-10">
                <a:latin typeface="Times New Roman"/>
                <a:cs typeface="Times New Roman"/>
              </a:rPr>
              <a:t>фонотека.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350">
              <a:latin typeface="Times New Roman"/>
              <a:cs typeface="Times New Roman"/>
            </a:endParaRPr>
          </a:p>
          <a:p>
            <a:pPr algn="just" marL="12700">
              <a:lnSpc>
                <a:spcPts val="1645"/>
              </a:lnSpc>
              <a:spcBef>
                <a:spcPts val="5"/>
              </a:spcBef>
            </a:pPr>
            <a:r>
              <a:rPr dirty="0" sz="1400">
                <a:latin typeface="Times New Roman"/>
                <a:cs typeface="Times New Roman"/>
              </a:rPr>
              <a:t>Критерии</a:t>
            </a:r>
            <a:r>
              <a:rPr dirty="0" sz="1400" spc="-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оценивания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проекта:</a:t>
            </a:r>
            <a:endParaRPr sz="1400">
              <a:latin typeface="Times New Roman"/>
              <a:cs typeface="Times New Roman"/>
            </a:endParaRPr>
          </a:p>
          <a:p>
            <a:pPr algn="just" marL="12700" marR="10160">
              <a:lnSpc>
                <a:spcPts val="1610"/>
              </a:lnSpc>
              <a:spcBef>
                <a:spcPts val="75"/>
              </a:spcBef>
              <a:buAutoNum type="arabicPeriod"/>
              <a:tabLst>
                <a:tab pos="262890" algn="l"/>
              </a:tabLst>
            </a:pPr>
            <a:r>
              <a:rPr dirty="0" sz="1400">
                <a:latin typeface="Times New Roman"/>
                <a:cs typeface="Times New Roman"/>
              </a:rPr>
              <a:t>Удовлетворённость</a:t>
            </a:r>
            <a:r>
              <a:rPr dirty="0" sz="1400" spc="48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родителей</a:t>
            </a:r>
            <a:r>
              <a:rPr dirty="0" sz="1400" spc="5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результатом</a:t>
            </a:r>
            <a:r>
              <a:rPr dirty="0" sz="1400" spc="5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работы</a:t>
            </a:r>
            <a:r>
              <a:rPr dirty="0" sz="1400" spc="5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ДОУ</a:t>
            </a:r>
            <a:r>
              <a:rPr dirty="0" sz="1400" spc="5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(созданными </a:t>
            </a:r>
            <a:r>
              <a:rPr dirty="0" sz="1400">
                <a:latin typeface="Times New Roman"/>
                <a:cs typeface="Times New Roman"/>
              </a:rPr>
              <a:t>условиями,</a:t>
            </a:r>
            <a:r>
              <a:rPr dirty="0" sz="1400" spc="4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уровнем</a:t>
            </a:r>
            <a:r>
              <a:rPr dirty="0" sz="1400" spc="4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подготовки</a:t>
            </a:r>
            <a:r>
              <a:rPr dirty="0" sz="1400" spc="48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ребёнка</a:t>
            </a:r>
            <a:r>
              <a:rPr dirty="0" sz="1400" spc="4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</a:t>
            </a:r>
            <a:r>
              <a:rPr dirty="0" sz="1400" spc="48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школе,</a:t>
            </a:r>
            <a:r>
              <a:rPr dirty="0" sz="1400" spc="4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интересом</a:t>
            </a:r>
            <a:r>
              <a:rPr dirty="0" sz="1400" spc="4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ребёнка</a:t>
            </a:r>
            <a:r>
              <a:rPr dirty="0" sz="1400" spc="490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к </a:t>
            </a:r>
            <a:r>
              <a:rPr dirty="0" sz="1400" spc="-10">
                <a:latin typeface="Times New Roman"/>
                <a:cs typeface="Times New Roman"/>
              </a:rPr>
              <a:t>образовательному</a:t>
            </a:r>
            <a:r>
              <a:rPr dirty="0" sz="1400" spc="4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процессу).</a:t>
            </a:r>
            <a:endParaRPr sz="1400">
              <a:latin typeface="Times New Roman"/>
              <a:cs typeface="Times New Roman"/>
            </a:endParaRPr>
          </a:p>
          <a:p>
            <a:pPr algn="just" marL="191770" indent="-179705">
              <a:lnSpc>
                <a:spcPts val="1525"/>
              </a:lnSpc>
              <a:buAutoNum type="arabicPeriod"/>
              <a:tabLst>
                <a:tab pos="192405" algn="l"/>
              </a:tabLst>
            </a:pPr>
            <a:r>
              <a:rPr dirty="0" sz="1400">
                <a:latin typeface="Times New Roman"/>
                <a:cs typeface="Times New Roman"/>
              </a:rPr>
              <a:t>Соответствие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условий</a:t>
            </a:r>
            <a:r>
              <a:rPr dirty="0" sz="1400" spc="-6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обучения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дошкольников</a:t>
            </a:r>
            <a:r>
              <a:rPr dirty="0" sz="1400" spc="-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нормам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СанПиНа.</a:t>
            </a:r>
            <a:endParaRPr sz="1400">
              <a:latin typeface="Times New Roman"/>
              <a:cs typeface="Times New Roman"/>
            </a:endParaRPr>
          </a:p>
          <a:p>
            <a:pPr algn="just" marL="12700" marR="13970">
              <a:lnSpc>
                <a:spcPts val="1610"/>
              </a:lnSpc>
              <a:spcBef>
                <a:spcPts val="75"/>
              </a:spcBef>
              <a:buAutoNum type="arabicPeriod"/>
              <a:tabLst>
                <a:tab pos="305435" algn="l"/>
              </a:tabLst>
            </a:pPr>
            <a:r>
              <a:rPr dirty="0" sz="1400">
                <a:latin typeface="Times New Roman"/>
                <a:cs typeface="Times New Roman"/>
              </a:rPr>
              <a:t>Информированность</a:t>
            </a:r>
            <a:r>
              <a:rPr dirty="0" sz="1400" spc="22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родителей</a:t>
            </a:r>
            <a:r>
              <a:rPr dirty="0" sz="1400" spc="229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об</a:t>
            </a:r>
            <a:r>
              <a:rPr dirty="0" sz="1400" spc="23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организации</a:t>
            </a:r>
            <a:r>
              <a:rPr dirty="0" sz="1400" spc="229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воспитательного</a:t>
            </a:r>
            <a:r>
              <a:rPr dirty="0" sz="1400" spc="229">
                <a:latin typeface="Times New Roman"/>
                <a:cs typeface="Times New Roman"/>
              </a:rPr>
              <a:t>  </a:t>
            </a:r>
            <a:r>
              <a:rPr dirty="0" sz="1400" spc="-50">
                <a:latin typeface="Times New Roman"/>
                <a:cs typeface="Times New Roman"/>
              </a:rPr>
              <a:t>и </a:t>
            </a:r>
            <a:r>
              <a:rPr dirty="0" sz="1400" spc="-10">
                <a:latin typeface="Times New Roman"/>
                <a:cs typeface="Times New Roman"/>
              </a:rPr>
              <a:t>образовательного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процесса</a:t>
            </a:r>
            <a:r>
              <a:rPr dirty="0" sz="1400" spc="-10">
                <a:latin typeface="Times New Roman"/>
                <a:cs typeface="Times New Roman"/>
              </a:rPr>
              <a:t> дошкольника.</a:t>
            </a:r>
            <a:endParaRPr sz="1400">
              <a:latin typeface="Times New Roman"/>
              <a:cs typeface="Times New Roman"/>
            </a:endParaRPr>
          </a:p>
          <a:p>
            <a:pPr algn="just" marL="259079" indent="-247015">
              <a:lnSpc>
                <a:spcPts val="1530"/>
              </a:lnSpc>
              <a:buAutoNum type="arabicPeriod"/>
              <a:tabLst>
                <a:tab pos="259715" algn="l"/>
              </a:tabLst>
            </a:pPr>
            <a:r>
              <a:rPr dirty="0" sz="1400">
                <a:latin typeface="Times New Roman"/>
                <a:cs typeface="Times New Roman"/>
              </a:rPr>
              <a:t>Отсроченный</a:t>
            </a:r>
            <a:r>
              <a:rPr dirty="0" sz="1400" spc="4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результат:</a:t>
            </a:r>
            <a:r>
              <a:rPr dirty="0" sz="1400" spc="49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успешность</a:t>
            </a:r>
            <a:r>
              <a:rPr dirty="0" sz="1400" spc="4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воспитанника</a:t>
            </a:r>
            <a:r>
              <a:rPr dirty="0" sz="1400" spc="48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ДОУ</a:t>
            </a:r>
            <a:r>
              <a:rPr dirty="0" sz="1400" spc="5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47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начальной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45"/>
              </a:lnSpc>
            </a:pPr>
            <a:r>
              <a:rPr dirty="0" sz="1400" spc="-10">
                <a:latin typeface="Times New Roman"/>
                <a:cs typeface="Times New Roman"/>
              </a:rPr>
              <a:t>школе.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630"/>
              </a:lnSpc>
            </a:pPr>
            <a:r>
              <a:rPr dirty="0" u="sng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Риски</a:t>
            </a:r>
            <a:r>
              <a:rPr dirty="0" u="sng" sz="1400" spc="-2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и</a:t>
            </a:r>
            <a:r>
              <a:rPr dirty="0" u="sng" sz="1400" spc="-4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пути</a:t>
            </a:r>
            <a:r>
              <a:rPr dirty="0" u="sng" sz="1400" spc="-4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преодоления</a:t>
            </a:r>
            <a:r>
              <a:rPr dirty="0" u="sng" sz="1400" spc="-45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spc="-10" b="1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рисков.</a:t>
            </a:r>
            <a:endParaRPr sz="1400">
              <a:latin typeface="Times New Roman"/>
              <a:cs typeface="Times New Roman"/>
            </a:endParaRPr>
          </a:p>
          <a:p>
            <a:pPr algn="just" marL="12700" marR="5080">
              <a:lnSpc>
                <a:spcPct val="96100"/>
              </a:lnSpc>
              <a:spcBef>
                <a:spcPts val="20"/>
              </a:spcBef>
            </a:pPr>
            <a:r>
              <a:rPr dirty="0" sz="1400">
                <a:latin typeface="Times New Roman"/>
                <a:cs typeface="Times New Roman"/>
              </a:rPr>
              <a:t>Детское</a:t>
            </a:r>
            <a:r>
              <a:rPr dirty="0" sz="1400" spc="44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взаимоотношения</a:t>
            </a:r>
            <a:r>
              <a:rPr dirty="0" sz="1400" spc="44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постоянно</a:t>
            </a:r>
            <a:r>
              <a:rPr dirty="0" sz="1400" spc="45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находятся</a:t>
            </a:r>
            <a:r>
              <a:rPr dirty="0" sz="1400" spc="45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440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зоне</a:t>
            </a:r>
            <a:r>
              <a:rPr dirty="0" sz="1400" spc="450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внимания </a:t>
            </a:r>
            <a:r>
              <a:rPr dirty="0" sz="1400">
                <a:latin typeface="Times New Roman"/>
                <a:cs typeface="Times New Roman"/>
              </a:rPr>
              <a:t>воспитателей.</a:t>
            </a:r>
            <a:r>
              <a:rPr dirty="0" sz="1400" spc="4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Именно</a:t>
            </a:r>
            <a:r>
              <a:rPr dirty="0" sz="1400" spc="459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4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группах</a:t>
            </a:r>
            <a:r>
              <a:rPr dirty="0" sz="1400" spc="4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формируются</a:t>
            </a:r>
            <a:r>
              <a:rPr dirty="0" sz="1400" spc="4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умение</a:t>
            </a:r>
            <a:r>
              <a:rPr dirty="0" sz="1400" spc="4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войти</a:t>
            </a:r>
            <a:r>
              <a:rPr dirty="0" sz="1400" spc="4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45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детский </a:t>
            </a:r>
            <a:r>
              <a:rPr dirty="0" sz="1400">
                <a:latin typeface="Times New Roman"/>
                <a:cs typeface="Times New Roman"/>
              </a:rPr>
              <a:t>коллектив,</a:t>
            </a:r>
            <a:r>
              <a:rPr dirty="0" sz="1400" spc="459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установить</a:t>
            </a:r>
            <a:r>
              <a:rPr dirty="0" sz="1400" spc="4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дружеские</a:t>
            </a:r>
            <a:r>
              <a:rPr dirty="0" sz="1400" spc="434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отношения</a:t>
            </a:r>
            <a:r>
              <a:rPr dirty="0" sz="1400" spc="4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</a:t>
            </a:r>
            <a:r>
              <a:rPr dirty="0" sz="1400" spc="4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сотрудничество.</a:t>
            </a:r>
            <a:r>
              <a:rPr dirty="0" sz="1400" spc="4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484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детей </a:t>
            </a:r>
            <a:r>
              <a:rPr dirty="0" sz="1400">
                <a:latin typeface="Times New Roman"/>
                <a:cs typeface="Times New Roman"/>
              </a:rPr>
              <a:t>формируется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чувство</a:t>
            </a:r>
            <a:r>
              <a:rPr dirty="0" sz="1400" spc="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«единой</a:t>
            </a:r>
            <a:r>
              <a:rPr dirty="0" sz="1400" spc="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семьи»,</a:t>
            </a:r>
            <a:r>
              <a:rPr dirty="0" sz="1400" spc="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углубляется</a:t>
            </a:r>
            <a:r>
              <a:rPr dirty="0" sz="1400" spc="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интерес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сверстнику</a:t>
            </a:r>
            <a:r>
              <a:rPr dirty="0" sz="1400" spc="25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как </a:t>
            </a:r>
            <a:r>
              <a:rPr dirty="0" sz="1400">
                <a:latin typeface="Times New Roman"/>
                <a:cs typeface="Times New Roman"/>
              </a:rPr>
              <a:t>к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партнёру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для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общения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деятельности.</a:t>
            </a:r>
            <a:endParaRPr sz="1400">
              <a:latin typeface="Times New Roman"/>
              <a:cs typeface="Times New Roman"/>
            </a:endParaRPr>
          </a:p>
          <a:p>
            <a:pPr algn="just" marL="12700" marR="13335">
              <a:lnSpc>
                <a:spcPts val="1610"/>
              </a:lnSpc>
              <a:spcBef>
                <a:spcPts val="40"/>
              </a:spcBef>
            </a:pPr>
            <a:r>
              <a:rPr dirty="0" sz="1400">
                <a:latin typeface="Times New Roman"/>
                <a:cs typeface="Times New Roman"/>
              </a:rPr>
              <a:t>Воспитатель</a:t>
            </a:r>
            <a:r>
              <a:rPr dirty="0" sz="1400" spc="4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продолжает</a:t>
            </a:r>
            <a:r>
              <a:rPr dirty="0" sz="1400" spc="50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расширять</a:t>
            </a:r>
            <a:r>
              <a:rPr dirty="0" sz="1400" spc="4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</a:t>
            </a:r>
            <a:r>
              <a:rPr dirty="0" sz="1400" spc="50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углублять</a:t>
            </a:r>
            <a:r>
              <a:rPr dirty="0" sz="1400" spc="4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представления</a:t>
            </a:r>
            <a:r>
              <a:rPr dirty="0" sz="1400" spc="4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детей</a:t>
            </a:r>
            <a:r>
              <a:rPr dirty="0" sz="1400" spc="500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о </a:t>
            </a:r>
            <a:r>
              <a:rPr dirty="0" sz="1400">
                <a:latin typeface="Times New Roman"/>
                <a:cs typeface="Times New Roman"/>
              </a:rPr>
              <a:t>важности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проявления</a:t>
            </a:r>
            <a:r>
              <a:rPr dirty="0" sz="1400" spc="19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доброжелательности</a:t>
            </a:r>
            <a:r>
              <a:rPr dirty="0" sz="1400" spc="1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отношению</a:t>
            </a:r>
            <a:r>
              <a:rPr dirty="0" sz="1400" spc="17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друг</a:t>
            </a:r>
            <a:r>
              <a:rPr dirty="0" sz="1400" spc="18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</a:t>
            </a:r>
            <a:r>
              <a:rPr dirty="0" sz="1400" spc="18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другу</a:t>
            </a:r>
            <a:r>
              <a:rPr dirty="0" sz="1400" spc="1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</a:t>
            </a:r>
            <a:r>
              <a:rPr dirty="0" sz="1400" spc="180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к </a:t>
            </a:r>
            <a:r>
              <a:rPr dirty="0" sz="1400">
                <a:latin typeface="Times New Roman"/>
                <a:cs typeface="Times New Roman"/>
              </a:rPr>
              <a:t>окружающим</a:t>
            </a:r>
            <a:r>
              <a:rPr dirty="0" sz="1400" spc="44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людям.</a:t>
            </a:r>
            <a:r>
              <a:rPr dirty="0" sz="1400" spc="45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Предметом</a:t>
            </a:r>
            <a:r>
              <a:rPr dirty="0" sz="1400" spc="459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особого</a:t>
            </a:r>
            <a:r>
              <a:rPr dirty="0" sz="1400" spc="445">
                <a:latin typeface="Times New Roman"/>
                <a:cs typeface="Times New Roman"/>
              </a:rPr>
              <a:t>  </a:t>
            </a:r>
            <a:r>
              <a:rPr dirty="0" sz="1400">
                <a:latin typeface="Times New Roman"/>
                <a:cs typeface="Times New Roman"/>
              </a:rPr>
              <a:t>внимания</a:t>
            </a:r>
            <a:r>
              <a:rPr dirty="0" sz="1400" spc="445">
                <a:latin typeface="Times New Roman"/>
                <a:cs typeface="Times New Roman"/>
              </a:rPr>
              <a:t>  </a:t>
            </a:r>
            <a:r>
              <a:rPr dirty="0" sz="1400" spc="-10">
                <a:latin typeface="Times New Roman"/>
                <a:cs typeface="Times New Roman"/>
              </a:rPr>
              <a:t>дошкольников </a:t>
            </a:r>
            <a:r>
              <a:rPr dirty="0" sz="1400">
                <a:latin typeface="Times New Roman"/>
                <a:cs typeface="Times New Roman"/>
              </a:rPr>
              <a:t>становятся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правила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поведения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взаимоотношения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группе.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latin typeface="Times New Roman"/>
                <a:cs typeface="Times New Roman"/>
              </a:rPr>
              <a:t>Ожидаемые</a:t>
            </a:r>
            <a:r>
              <a:rPr dirty="0" sz="1400" spc="-4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результаты</a:t>
            </a:r>
            <a:r>
              <a:rPr dirty="0" sz="1400" spc="-4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по</a:t>
            </a:r>
            <a:r>
              <a:rPr dirty="0" sz="1400" spc="-45" b="1">
                <a:latin typeface="Times New Roman"/>
                <a:cs typeface="Times New Roman"/>
              </a:rPr>
              <a:t> </a:t>
            </a:r>
            <a:r>
              <a:rPr dirty="0" sz="1400" spc="-10" b="1">
                <a:latin typeface="Times New Roman"/>
                <a:cs typeface="Times New Roman"/>
              </a:rPr>
              <a:t>проекту:</a:t>
            </a:r>
            <a:endParaRPr sz="1400">
              <a:latin typeface="Times New Roman"/>
              <a:cs typeface="Times New Roman"/>
            </a:endParaRPr>
          </a:p>
          <a:p>
            <a:pPr lvl="1" marL="469900" marR="500380" indent="-228600">
              <a:lnSpc>
                <a:spcPts val="1610"/>
              </a:lnSpc>
              <a:spcBef>
                <a:spcPts val="615"/>
              </a:spcBef>
              <a:buSzPct val="71428"/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400" b="1">
                <a:latin typeface="Times New Roman"/>
                <a:cs typeface="Times New Roman"/>
              </a:rPr>
              <a:t>для</a:t>
            </a:r>
            <a:r>
              <a:rPr dirty="0" sz="1400" spc="-5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детей</a:t>
            </a:r>
            <a:r>
              <a:rPr dirty="0" sz="1400">
                <a:latin typeface="Times New Roman"/>
                <a:cs typeface="Times New Roman"/>
              </a:rPr>
              <a:t>–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Создание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папки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“Волшебные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знаки”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позволяет существенно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снизить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конфликтность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между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детьми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взрослыми.</a:t>
            </a:r>
            <a:endParaRPr sz="1400">
              <a:latin typeface="Times New Roman"/>
              <a:cs typeface="Times New Roman"/>
            </a:endParaRPr>
          </a:p>
          <a:p>
            <a:pPr marL="12700" marR="1002030">
              <a:lnSpc>
                <a:spcPts val="1630"/>
              </a:lnSpc>
              <a:spcBef>
                <a:spcPts val="585"/>
              </a:spcBef>
            </a:pPr>
            <a:r>
              <a:rPr dirty="0" sz="1400">
                <a:latin typeface="Times New Roman"/>
                <a:cs typeface="Times New Roman"/>
              </a:rPr>
              <a:t>При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помощи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папки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дети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закрепят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правила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поведения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группе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25">
                <a:latin typeface="Times New Roman"/>
                <a:cs typeface="Times New Roman"/>
              </a:rPr>
              <a:t>со </a:t>
            </a:r>
            <a:r>
              <a:rPr dirty="0" sz="1400">
                <a:latin typeface="Times New Roman"/>
                <a:cs typeface="Times New Roman"/>
              </a:rPr>
              <a:t>сверстниками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взрослыми.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" name="object 2" descr=""/>
          <p:cNvSpPr txBox="1"/>
          <p:nvPr/>
        </p:nvSpPr>
        <p:spPr>
          <a:xfrm>
            <a:off x="1066901" y="691642"/>
            <a:ext cx="5909310" cy="524002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400">
                <a:latin typeface="Times New Roman"/>
                <a:cs typeface="Times New Roman"/>
              </a:rPr>
              <a:t>Научатся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при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помощи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папки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обдумывать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ситуацию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находить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из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неё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выход.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469900" marR="5080" indent="-228600">
              <a:lnSpc>
                <a:spcPct val="96000"/>
              </a:lnSpc>
              <a:spcBef>
                <a:spcPts val="1080"/>
              </a:spcBef>
              <a:buSzPct val="71428"/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400" b="1">
                <a:latin typeface="Times New Roman"/>
                <a:cs typeface="Times New Roman"/>
              </a:rPr>
              <a:t>для</a:t>
            </a:r>
            <a:r>
              <a:rPr dirty="0" sz="1400" spc="-45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педагогов</a:t>
            </a:r>
            <a:r>
              <a:rPr dirty="0" sz="1400" spc="-30" b="1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-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педагоги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удовлетворены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проведенной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работой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50">
                <a:latin typeface="Times New Roman"/>
                <a:cs typeface="Times New Roman"/>
              </a:rPr>
              <a:t>и </a:t>
            </a:r>
            <a:r>
              <a:rPr dirty="0" sz="1400">
                <a:latin typeface="Times New Roman"/>
                <a:cs typeface="Times New Roman"/>
              </a:rPr>
              <a:t>результатами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проекта;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собран</a:t>
            </a:r>
            <a:r>
              <a:rPr dirty="0" sz="1400" spc="-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систематизирован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весь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материал</a:t>
            </a:r>
            <a:r>
              <a:rPr dirty="0" sz="1400" spc="-25">
                <a:latin typeface="Times New Roman"/>
                <a:cs typeface="Times New Roman"/>
              </a:rPr>
              <a:t> по </a:t>
            </a:r>
            <a:r>
              <a:rPr dirty="0" sz="1400">
                <a:latin typeface="Times New Roman"/>
                <a:cs typeface="Times New Roman"/>
              </a:rPr>
              <a:t>теме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проекта;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использовать</a:t>
            </a:r>
            <a:r>
              <a:rPr dirty="0" sz="1400" spc="-5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папку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«Волшебные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знаки»</a:t>
            </a:r>
            <a:r>
              <a:rPr dirty="0" sz="1400" spc="-7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при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воспитании </a:t>
            </a:r>
            <a:r>
              <a:rPr dirty="0" sz="1400">
                <a:latin typeface="Times New Roman"/>
                <a:cs typeface="Times New Roman"/>
              </a:rPr>
              <a:t>детей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Например: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место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просьбы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«Сядь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обсуди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свой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поступок» воспользоваться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«Сходи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найди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правило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знак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своего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поступка»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Times New Roman"/>
                <a:cs typeface="Times New Roman"/>
              </a:rPr>
              <a:t>пока </a:t>
            </a:r>
            <a:r>
              <a:rPr dirty="0" sz="1400">
                <a:latin typeface="Times New Roman"/>
                <a:cs typeface="Times New Roman"/>
              </a:rPr>
              <a:t>ребёнок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занят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этим</a:t>
            </a:r>
            <a:r>
              <a:rPr dirty="0" sz="1400" spc="-2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делом</a:t>
            </a:r>
            <a:r>
              <a:rPr dirty="0" sz="1400" spc="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он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успокаивается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обдумывает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ситуацию.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Font typeface="Symbol"/>
              <a:buChar char=""/>
            </a:pPr>
            <a:endParaRPr sz="1500">
              <a:latin typeface="Times New Roman"/>
              <a:cs typeface="Times New Roman"/>
            </a:endParaRPr>
          </a:p>
          <a:p>
            <a:pPr marL="469900" marR="280035" indent="-228600">
              <a:lnSpc>
                <a:spcPts val="1610"/>
              </a:lnSpc>
              <a:spcBef>
                <a:spcPts val="1125"/>
              </a:spcBef>
              <a:buSzPct val="71428"/>
              <a:buFont typeface="Symbol"/>
              <a:buChar char=""/>
              <a:tabLst>
                <a:tab pos="469265" algn="l"/>
                <a:tab pos="470534" algn="l"/>
              </a:tabLst>
            </a:pPr>
            <a:r>
              <a:rPr dirty="0" sz="1400" b="1">
                <a:latin typeface="Times New Roman"/>
                <a:cs typeface="Times New Roman"/>
              </a:rPr>
              <a:t>для</a:t>
            </a:r>
            <a:r>
              <a:rPr dirty="0" sz="1400" spc="-40" b="1">
                <a:latin typeface="Times New Roman"/>
                <a:cs typeface="Times New Roman"/>
              </a:rPr>
              <a:t> </a:t>
            </a:r>
            <a:r>
              <a:rPr dirty="0" sz="1400" b="1">
                <a:latin typeface="Times New Roman"/>
                <a:cs typeface="Times New Roman"/>
              </a:rPr>
              <a:t>родителей</a:t>
            </a:r>
            <a:r>
              <a:rPr dirty="0" sz="1400" spc="-25" b="1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-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-5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родителей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появился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интерес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к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образовательному </a:t>
            </a:r>
            <a:r>
              <a:rPr dirty="0" sz="1400">
                <a:latin typeface="Times New Roman"/>
                <a:cs typeface="Times New Roman"/>
              </a:rPr>
              <a:t>процессу,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развитию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творчества,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знаний</a:t>
            </a:r>
            <a:r>
              <a:rPr dirty="0" sz="1400" spc="-4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и</a:t>
            </a:r>
            <a:r>
              <a:rPr dirty="0" sz="1400" spc="-4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умений</a:t>
            </a:r>
            <a:r>
              <a:rPr dirty="0" sz="1400" spc="-3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у</a:t>
            </a:r>
            <a:r>
              <a:rPr dirty="0" sz="1400" spc="-6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детей,</a:t>
            </a:r>
            <a:r>
              <a:rPr dirty="0" sz="1400" spc="-3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желание </a:t>
            </a:r>
            <a:r>
              <a:rPr dirty="0" sz="1400">
                <a:latin typeface="Times New Roman"/>
                <a:cs typeface="Times New Roman"/>
              </a:rPr>
              <a:t>общаться</a:t>
            </a:r>
            <a:r>
              <a:rPr dirty="0" sz="1400" spc="-10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с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педагогом,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участвовать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в</a:t>
            </a:r>
            <a:r>
              <a:rPr dirty="0" sz="1400" spc="-25">
                <a:latin typeface="Times New Roman"/>
                <a:cs typeface="Times New Roman"/>
              </a:rPr>
              <a:t> </a:t>
            </a:r>
            <a:r>
              <a:rPr dirty="0" sz="1400">
                <a:latin typeface="Times New Roman"/>
                <a:cs typeface="Times New Roman"/>
              </a:rPr>
              <a:t>жизни</a:t>
            </a:r>
            <a:r>
              <a:rPr dirty="0" sz="1400" spc="-15"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Times New Roman"/>
                <a:cs typeface="Times New Roman"/>
              </a:rPr>
              <a:t>группы.</a:t>
            </a:r>
            <a:endParaRPr sz="1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819"/>
              </a:spcBef>
            </a:pPr>
            <a:r>
              <a:rPr dirty="0" sz="1350" spc="-10" b="1">
                <a:latin typeface="Times New Roman"/>
                <a:cs typeface="Times New Roman"/>
              </a:rPr>
              <a:t>Вывод:</a:t>
            </a:r>
            <a:endParaRPr sz="1350">
              <a:latin typeface="Times New Roman"/>
              <a:cs typeface="Times New Roman"/>
            </a:endParaRPr>
          </a:p>
          <a:p>
            <a:pPr lvl="1" marL="469900" marR="92710">
              <a:lnSpc>
                <a:spcPts val="1870"/>
              </a:lnSpc>
              <a:spcBef>
                <a:spcPts val="60"/>
              </a:spcBef>
              <a:buChar char="-"/>
              <a:tabLst>
                <a:tab pos="567690" algn="l"/>
              </a:tabLst>
            </a:pPr>
            <a:r>
              <a:rPr dirty="0" sz="1350">
                <a:latin typeface="Times New Roman"/>
                <a:cs typeface="Times New Roman"/>
              </a:rPr>
              <a:t>данный</a:t>
            </a:r>
            <a:r>
              <a:rPr dirty="0" sz="1350" spc="-4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проект</a:t>
            </a:r>
            <a:r>
              <a:rPr dirty="0" sz="1350" spc="-5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способствовал</a:t>
            </a:r>
            <a:r>
              <a:rPr dirty="0" sz="1350" spc="2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улучшению</a:t>
            </a:r>
            <a:r>
              <a:rPr dirty="0" sz="1350" spc="-40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психологического</a:t>
            </a:r>
            <a:r>
              <a:rPr dirty="0" sz="1350" spc="-4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климата</a:t>
            </a:r>
            <a:r>
              <a:rPr dirty="0" sz="1350" spc="-20">
                <a:latin typeface="Times New Roman"/>
                <a:cs typeface="Times New Roman"/>
              </a:rPr>
              <a:t> </a:t>
            </a:r>
            <a:r>
              <a:rPr dirty="0" sz="1350" spc="-50">
                <a:latin typeface="Times New Roman"/>
                <a:cs typeface="Times New Roman"/>
              </a:rPr>
              <a:t>в </a:t>
            </a:r>
            <a:r>
              <a:rPr dirty="0" sz="1350">
                <a:latin typeface="Times New Roman"/>
                <a:cs typeface="Times New Roman"/>
              </a:rPr>
              <a:t>детском</a:t>
            </a:r>
            <a:r>
              <a:rPr dirty="0" sz="1350" spc="-3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коллективе,</a:t>
            </a:r>
            <a:r>
              <a:rPr dirty="0" sz="1350" spc="-5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позволил</a:t>
            </a:r>
            <a:r>
              <a:rPr dirty="0" sz="1350" spc="-4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снизить</a:t>
            </a:r>
            <a:r>
              <a:rPr dirty="0" sz="1350" spc="-4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конфликтность</a:t>
            </a:r>
            <a:r>
              <a:rPr dirty="0" sz="1350" spc="-1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между</a:t>
            </a:r>
            <a:r>
              <a:rPr dirty="0" sz="1350" spc="-4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детьми;</a:t>
            </a:r>
            <a:endParaRPr sz="1350">
              <a:latin typeface="Times New Roman"/>
              <a:cs typeface="Times New Roman"/>
            </a:endParaRPr>
          </a:p>
          <a:p>
            <a:pPr lvl="1" marL="469900" marR="137795">
              <a:lnSpc>
                <a:spcPts val="1870"/>
              </a:lnSpc>
              <a:spcBef>
                <a:spcPts val="5"/>
              </a:spcBef>
              <a:buChar char="-"/>
              <a:tabLst>
                <a:tab pos="570865" algn="l"/>
              </a:tabLst>
            </a:pPr>
            <a:r>
              <a:rPr dirty="0" sz="1350" spc="-10">
                <a:latin typeface="Times New Roman"/>
                <a:cs typeface="Times New Roman"/>
              </a:rPr>
              <a:t>установились</a:t>
            </a:r>
            <a:r>
              <a:rPr dirty="0" sz="1350" spc="1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положительные</a:t>
            </a:r>
            <a:r>
              <a:rPr dirty="0" sz="1350" spc="10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взаимоотношения,</a:t>
            </a:r>
            <a:r>
              <a:rPr dirty="0" sz="1350" spc="1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дети</a:t>
            </a:r>
            <a:r>
              <a:rPr dirty="0" sz="1350" spc="1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стали</a:t>
            </a:r>
            <a:r>
              <a:rPr dirty="0" sz="1350" spc="10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оказывать </a:t>
            </a:r>
            <a:r>
              <a:rPr dirty="0" sz="1350">
                <a:latin typeface="Times New Roman"/>
                <a:cs typeface="Times New Roman"/>
              </a:rPr>
              <a:t>друг</a:t>
            </a:r>
            <a:r>
              <a:rPr dirty="0" sz="1350" spc="-3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другу</a:t>
            </a:r>
            <a:r>
              <a:rPr dirty="0" sz="1350" spc="-7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помощь,</a:t>
            </a:r>
            <a:r>
              <a:rPr dirty="0" sz="1350" spc="-5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поступать</a:t>
            </a:r>
            <a:r>
              <a:rPr dirty="0" sz="1350" spc="-40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справедливо;</a:t>
            </a:r>
            <a:endParaRPr sz="1350">
              <a:latin typeface="Times New Roman"/>
              <a:cs typeface="Times New Roman"/>
            </a:endParaRPr>
          </a:p>
          <a:p>
            <a:pPr lvl="1" marL="570230" indent="-100965">
              <a:lnSpc>
                <a:spcPct val="100000"/>
              </a:lnSpc>
              <a:spcBef>
                <a:spcPts val="150"/>
              </a:spcBef>
              <a:buChar char="-"/>
              <a:tabLst>
                <a:tab pos="570865" algn="l"/>
              </a:tabLst>
            </a:pPr>
            <a:r>
              <a:rPr dirty="0" sz="1350">
                <a:latin typeface="Times New Roman"/>
                <a:cs typeface="Times New Roman"/>
              </a:rPr>
              <a:t>умеют</a:t>
            </a:r>
            <a:r>
              <a:rPr dirty="0" sz="1350" spc="-6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оценивать</a:t>
            </a:r>
            <a:r>
              <a:rPr dirty="0" sz="1350" spc="-3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свои</a:t>
            </a:r>
            <a:r>
              <a:rPr dirty="0" sz="1350" spc="-4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поступки</a:t>
            </a:r>
            <a:r>
              <a:rPr dirty="0" sz="1350" spc="-2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и</a:t>
            </a:r>
            <a:r>
              <a:rPr dirty="0" sz="1350" spc="-5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поступки</a:t>
            </a:r>
            <a:r>
              <a:rPr dirty="0" sz="1350" spc="-4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сверстников;</a:t>
            </a:r>
            <a:endParaRPr sz="135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254"/>
              </a:spcBef>
            </a:pPr>
            <a:r>
              <a:rPr dirty="0" sz="1350">
                <a:latin typeface="Times New Roman"/>
                <a:cs typeface="Times New Roman"/>
              </a:rPr>
              <a:t>-умеют</a:t>
            </a:r>
            <a:r>
              <a:rPr dirty="0" sz="1350" spc="-2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видеть</a:t>
            </a:r>
            <a:r>
              <a:rPr dirty="0" sz="1350" spc="-2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нравственную</a:t>
            </a:r>
            <a:r>
              <a:rPr dirty="0" sz="1350" spc="-3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сторону</a:t>
            </a:r>
            <a:r>
              <a:rPr dirty="0" sz="1350" spc="-3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той</a:t>
            </a:r>
            <a:r>
              <a:rPr dirty="0" sz="1350" spc="-1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или</a:t>
            </a:r>
            <a:r>
              <a:rPr dirty="0" sz="1350" spc="-3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иной</a:t>
            </a:r>
            <a:r>
              <a:rPr dirty="0" sz="1350" spc="-3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ситуации;</a:t>
            </a:r>
            <a:endParaRPr sz="1350">
              <a:latin typeface="Times New Roman"/>
              <a:cs typeface="Times New Roman"/>
            </a:endParaRPr>
          </a:p>
          <a:p>
            <a:pPr lvl="1" marL="469900" marR="457200">
              <a:lnSpc>
                <a:spcPct val="114900"/>
              </a:lnSpc>
              <a:spcBef>
                <a:spcPts val="10"/>
              </a:spcBef>
              <a:buChar char="-"/>
              <a:tabLst>
                <a:tab pos="570865" algn="l"/>
              </a:tabLst>
            </a:pPr>
            <a:r>
              <a:rPr dirty="0" sz="1350">
                <a:latin typeface="Times New Roman"/>
                <a:cs typeface="Times New Roman"/>
              </a:rPr>
              <a:t>удалось</a:t>
            </a:r>
            <a:r>
              <a:rPr dirty="0" sz="1350" spc="-2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достигнуть</a:t>
            </a:r>
            <a:r>
              <a:rPr dirty="0" sz="1350" spc="-3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хороших</a:t>
            </a:r>
            <a:r>
              <a:rPr dirty="0" sz="1350" spc="-4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результатов</a:t>
            </a:r>
            <a:r>
              <a:rPr dirty="0" sz="1350" spc="-4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во</a:t>
            </a:r>
            <a:r>
              <a:rPr dirty="0" sz="1350" spc="-1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взаимодействии</a:t>
            </a:r>
            <a:r>
              <a:rPr dirty="0" sz="1350" spc="-40">
                <a:latin typeface="Times New Roman"/>
                <a:cs typeface="Times New Roman"/>
              </a:rPr>
              <a:t> </a:t>
            </a:r>
            <a:r>
              <a:rPr dirty="0" sz="1350" spc="-50">
                <a:latin typeface="Times New Roman"/>
                <a:cs typeface="Times New Roman"/>
              </a:rPr>
              <a:t>с </a:t>
            </a:r>
            <a:r>
              <a:rPr dirty="0" sz="1350" spc="-10">
                <a:latin typeface="Times New Roman"/>
                <a:cs typeface="Times New Roman"/>
              </a:rPr>
              <a:t>родителями,</a:t>
            </a:r>
            <a:r>
              <a:rPr dirty="0" sz="1350" spc="-3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родители</a:t>
            </a:r>
            <a:r>
              <a:rPr dirty="0" sz="1350" spc="-1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в</a:t>
            </a:r>
            <a:r>
              <a:rPr dirty="0" sz="1350" spc="-4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течение</a:t>
            </a:r>
            <a:r>
              <a:rPr dirty="0" sz="1350" spc="-3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всего</a:t>
            </a:r>
            <a:r>
              <a:rPr dirty="0" sz="1350" spc="-3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проекта</a:t>
            </a:r>
            <a:r>
              <a:rPr dirty="0" sz="1350" spc="-3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принимали</a:t>
            </a:r>
            <a:r>
              <a:rPr dirty="0" sz="1350" spc="-3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активное участие.</a:t>
            </a:r>
            <a:endParaRPr sz="13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" name="object 2" descr=""/>
          <p:cNvSpPr txBox="1"/>
          <p:nvPr/>
        </p:nvSpPr>
        <p:spPr>
          <a:xfrm>
            <a:off x="837996" y="694689"/>
            <a:ext cx="6055995" cy="289306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41300">
              <a:lnSpc>
                <a:spcPts val="1630"/>
              </a:lnSpc>
              <a:spcBef>
                <a:spcPts val="90"/>
              </a:spcBef>
            </a:pPr>
            <a:r>
              <a:rPr dirty="0" sz="1400" b="1">
                <a:solidFill>
                  <a:srgbClr val="201E1E"/>
                </a:solidFill>
                <a:latin typeface="Times New Roman"/>
                <a:cs typeface="Times New Roman"/>
              </a:rPr>
              <a:t>Список</a:t>
            </a:r>
            <a:r>
              <a:rPr dirty="0" sz="1400" spc="-15" b="1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 b="1">
                <a:solidFill>
                  <a:srgbClr val="201E1E"/>
                </a:solidFill>
                <a:latin typeface="Times New Roman"/>
                <a:cs typeface="Times New Roman"/>
              </a:rPr>
              <a:t>используемой литературы</a:t>
            </a:r>
            <a:endParaRPr sz="1400">
              <a:latin typeface="Times New Roman"/>
              <a:cs typeface="Times New Roman"/>
            </a:endParaRPr>
          </a:p>
          <a:p>
            <a:pPr marL="241300" marR="40005" indent="-229235">
              <a:lnSpc>
                <a:spcPts val="1610"/>
              </a:lnSpc>
              <a:spcBef>
                <a:spcPts val="65"/>
              </a:spcBef>
              <a:buClr>
                <a:srgbClr val="201E1E"/>
              </a:buClr>
              <a:buFont typeface="Times New Roman"/>
              <a:buAutoNum type="arabicPeriod"/>
              <a:tabLst>
                <a:tab pos="469900" algn="l"/>
                <a:tab pos="470534" algn="l"/>
              </a:tabLst>
            </a:pPr>
            <a:r>
              <a:rPr dirty="0"/>
              <a:t>	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Алябьева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Е.А.</a:t>
            </a:r>
            <a:r>
              <a:rPr dirty="0" sz="1400" spc="3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Нравственно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–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этические беседы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дошкольниками.</a:t>
            </a:r>
            <a:r>
              <a:rPr dirty="0" sz="1400" spc="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–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М.: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ТЦ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Сфера,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2003.</a:t>
            </a:r>
            <a:endParaRPr sz="1400">
              <a:latin typeface="Times New Roman"/>
              <a:cs typeface="Times New Roman"/>
            </a:endParaRPr>
          </a:p>
          <a:p>
            <a:pPr marL="469900" indent="-457834">
              <a:lnSpc>
                <a:spcPts val="1540"/>
              </a:lnSpc>
              <a:buAutoNum type="arabicPeriod"/>
              <a:tabLst>
                <a:tab pos="469900" algn="l"/>
                <a:tab pos="470534" algn="l"/>
              </a:tabLst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Богуславская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Н.Е.,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Купина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Н.А.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Веселый</a:t>
            </a:r>
            <a:r>
              <a:rPr dirty="0" sz="1400" spc="-5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этикет</a:t>
            </a:r>
            <a:r>
              <a:rPr dirty="0" sz="1400" spc="-6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(развитие</a:t>
            </a:r>
            <a:endParaRPr sz="1400">
              <a:latin typeface="Times New Roman"/>
              <a:cs typeface="Times New Roman"/>
            </a:endParaRPr>
          </a:p>
          <a:p>
            <a:pPr marL="241300">
              <a:lnSpc>
                <a:spcPts val="1620"/>
              </a:lnSpc>
            </a:pP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коммуникативных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способностей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ребенка).</a:t>
            </a:r>
            <a:r>
              <a:rPr dirty="0" sz="1400" spc="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–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Екатеринбург: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«ЛИТУР»,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2000.</a:t>
            </a:r>
            <a:endParaRPr sz="1400">
              <a:latin typeface="Times New Roman"/>
              <a:cs typeface="Times New Roman"/>
            </a:endParaRPr>
          </a:p>
          <a:p>
            <a:pPr marL="241300" marR="427355" indent="-229235">
              <a:lnSpc>
                <a:spcPts val="1610"/>
              </a:lnSpc>
              <a:spcBef>
                <a:spcPts val="75"/>
              </a:spcBef>
              <a:buClr>
                <a:srgbClr val="201E1E"/>
              </a:buClr>
              <a:buFont typeface="Times New Roman"/>
              <a:buAutoNum type="arabicPeriod" startAt="3"/>
              <a:tabLst>
                <a:tab pos="469900" algn="l"/>
                <a:tab pos="470534" algn="l"/>
              </a:tabLst>
            </a:pPr>
            <a:r>
              <a:rPr dirty="0"/>
              <a:t>	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Веракса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Н.Е.,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Веракса</a:t>
            </a:r>
            <a:r>
              <a:rPr dirty="0" sz="1400" spc="-5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А.Н.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Проектная</a:t>
            </a:r>
            <a:r>
              <a:rPr dirty="0" sz="1400" spc="-5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деятельность</a:t>
            </a:r>
            <a:r>
              <a:rPr dirty="0" sz="1400" spc="-6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дошкольников.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Пособие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для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педагогов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дошкольных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учреждений.</a:t>
            </a:r>
            <a:r>
              <a:rPr dirty="0" sz="1400" spc="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–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М.:МОЗАИКА</a:t>
            </a:r>
            <a:r>
              <a:rPr dirty="0" sz="1400" spc="-4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–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СИНТЕЗ,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2010.</a:t>
            </a:r>
            <a:endParaRPr sz="1400">
              <a:latin typeface="Times New Roman"/>
              <a:cs typeface="Times New Roman"/>
            </a:endParaRPr>
          </a:p>
          <a:p>
            <a:pPr marL="469900" indent="-457834">
              <a:lnSpc>
                <a:spcPts val="1525"/>
              </a:lnSpc>
              <a:buAutoNum type="arabicPeriod" startAt="3"/>
              <a:tabLst>
                <a:tab pos="469900" algn="l"/>
                <a:tab pos="470534" algn="l"/>
              </a:tabLst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Семенака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С.И.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Учимся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сочуствовать,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сопереживать.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Коррекционно</a:t>
            </a:r>
            <a:r>
              <a:rPr dirty="0" sz="1400" spc="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  <a:p>
            <a:pPr marL="241300">
              <a:lnSpc>
                <a:spcPts val="1610"/>
              </a:lnSpc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развивающие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занятия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для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детей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5-8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лет.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–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М.: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АРКТИ,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2005.</a:t>
            </a:r>
            <a:endParaRPr sz="1400">
              <a:latin typeface="Times New Roman"/>
              <a:cs typeface="Times New Roman"/>
            </a:endParaRPr>
          </a:p>
          <a:p>
            <a:pPr marL="241300" marR="5080" indent="-229235">
              <a:lnSpc>
                <a:spcPts val="1610"/>
              </a:lnSpc>
              <a:spcBef>
                <a:spcPts val="75"/>
              </a:spcBef>
              <a:buClr>
                <a:srgbClr val="201E1E"/>
              </a:buClr>
              <a:buFont typeface="Times New Roman"/>
              <a:buAutoNum type="arabicPeriod" startAt="5"/>
              <a:tabLst>
                <a:tab pos="469900" algn="l"/>
                <a:tab pos="470534" algn="l"/>
              </a:tabLst>
            </a:pPr>
            <a:r>
              <a:rPr dirty="0"/>
              <a:t>	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Шипицина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Л.М.,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Защиринская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О.В.,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Воронова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А.П..,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Нилова</a:t>
            </a:r>
            <a:r>
              <a:rPr dirty="0" sz="1400" spc="-3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Т.А.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Азбука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общения.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–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СПб,:</a:t>
            </a:r>
            <a:r>
              <a:rPr dirty="0" sz="1400" spc="-5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«ДЕТСТВО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-</a:t>
            </a:r>
            <a:r>
              <a:rPr dirty="0" sz="1400" spc="-4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ПРЕСС»,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2002.</a:t>
            </a:r>
            <a:endParaRPr sz="1400">
              <a:latin typeface="Times New Roman"/>
              <a:cs typeface="Times New Roman"/>
            </a:endParaRPr>
          </a:p>
          <a:p>
            <a:pPr marL="469900" indent="-457834">
              <a:lnSpc>
                <a:spcPts val="1530"/>
              </a:lnSpc>
              <a:buAutoNum type="arabicPeriod" startAt="5"/>
              <a:tabLst>
                <a:tab pos="469900" algn="l"/>
                <a:tab pos="470534" algn="l"/>
              </a:tabLst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Яковлева</a:t>
            </a:r>
            <a:r>
              <a:rPr dirty="0" sz="1400" spc="-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Н.Г.</a:t>
            </a:r>
            <a:r>
              <a:rPr dirty="0" sz="1400" spc="-1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Психологическая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помощь</a:t>
            </a:r>
            <a:r>
              <a:rPr dirty="0" sz="1400" spc="-2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дошкольнику.</a:t>
            </a:r>
            <a:r>
              <a:rPr dirty="0" sz="1400" spc="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–</a:t>
            </a:r>
            <a:r>
              <a:rPr dirty="0" sz="1400" spc="-25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СПб.:</a:t>
            </a:r>
            <a:r>
              <a:rPr dirty="0" sz="1400" spc="-5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Валери</a:t>
            </a:r>
            <a:endParaRPr sz="1400">
              <a:latin typeface="Times New Roman"/>
              <a:cs typeface="Times New Roman"/>
            </a:endParaRPr>
          </a:p>
          <a:p>
            <a:pPr marL="241300">
              <a:lnSpc>
                <a:spcPts val="1645"/>
              </a:lnSpc>
            </a:pPr>
            <a:r>
              <a:rPr dirty="0" sz="1400">
                <a:solidFill>
                  <a:srgbClr val="201E1E"/>
                </a:solidFill>
                <a:latin typeface="Times New Roman"/>
                <a:cs typeface="Times New Roman"/>
              </a:rPr>
              <a:t>СПД,</a:t>
            </a:r>
            <a:r>
              <a:rPr dirty="0" sz="1400" spc="-30">
                <a:solidFill>
                  <a:srgbClr val="201E1E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201E1E"/>
                </a:solidFill>
                <a:latin typeface="Times New Roman"/>
                <a:cs typeface="Times New Roman"/>
              </a:rPr>
              <a:t>2006.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079601" y="8360028"/>
            <a:ext cx="243840" cy="198120"/>
          </a:xfrm>
          <a:custGeom>
            <a:avLst/>
            <a:gdLst/>
            <a:ahLst/>
            <a:cxnLst/>
            <a:rect l="l" t="t" r="r" b="b"/>
            <a:pathLst>
              <a:path w="243840" h="198120">
                <a:moveTo>
                  <a:pt x="243840" y="0"/>
                </a:moveTo>
                <a:lnTo>
                  <a:pt x="0" y="0"/>
                </a:lnTo>
                <a:lnTo>
                  <a:pt x="0" y="198119"/>
                </a:lnTo>
                <a:lnTo>
                  <a:pt x="243840" y="198119"/>
                </a:lnTo>
                <a:lnTo>
                  <a:pt x="243840" y="0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066901" y="694689"/>
            <a:ext cx="5800725" cy="886206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marL="2073275" marR="1343025" indent="-647065">
              <a:lnSpc>
                <a:spcPts val="1560"/>
              </a:lnSpc>
              <a:spcBef>
                <a:spcPts val="195"/>
              </a:spcBef>
            </a:pPr>
            <a:r>
              <a:rPr dirty="0" sz="1350" b="1" i="1">
                <a:latin typeface="Times New Roman"/>
                <a:cs typeface="Times New Roman"/>
              </a:rPr>
              <a:t>Анкета</a:t>
            </a:r>
            <a:r>
              <a:rPr dirty="0" sz="1350" spc="-55" b="1" i="1">
                <a:latin typeface="Times New Roman"/>
                <a:cs typeface="Times New Roman"/>
              </a:rPr>
              <a:t> </a:t>
            </a:r>
            <a:r>
              <a:rPr dirty="0" sz="1350" b="1" i="1">
                <a:latin typeface="Times New Roman"/>
                <a:cs typeface="Times New Roman"/>
              </a:rPr>
              <a:t>«Способы</a:t>
            </a:r>
            <a:r>
              <a:rPr dirty="0" sz="1350" spc="-25" b="1" i="1">
                <a:latin typeface="Times New Roman"/>
                <a:cs typeface="Times New Roman"/>
              </a:rPr>
              <a:t> </a:t>
            </a:r>
            <a:r>
              <a:rPr dirty="0" sz="1350" b="1" i="1">
                <a:latin typeface="Times New Roman"/>
                <a:cs typeface="Times New Roman"/>
              </a:rPr>
              <a:t>воспитания</a:t>
            </a:r>
            <a:r>
              <a:rPr dirty="0" sz="1350" spc="-50" b="1" i="1">
                <a:latin typeface="Times New Roman"/>
                <a:cs typeface="Times New Roman"/>
              </a:rPr>
              <a:t> </a:t>
            </a:r>
            <a:r>
              <a:rPr dirty="0" sz="1350" b="1" i="1">
                <a:latin typeface="Times New Roman"/>
                <a:cs typeface="Times New Roman"/>
              </a:rPr>
              <a:t>в</a:t>
            </a:r>
            <a:r>
              <a:rPr dirty="0" sz="1350" spc="-50" b="1" i="1">
                <a:latin typeface="Times New Roman"/>
                <a:cs typeface="Times New Roman"/>
              </a:rPr>
              <a:t> </a:t>
            </a:r>
            <a:r>
              <a:rPr dirty="0" sz="1350" spc="-10" b="1" i="1">
                <a:latin typeface="Times New Roman"/>
                <a:cs typeface="Times New Roman"/>
              </a:rPr>
              <a:t>семье»</a:t>
            </a:r>
            <a:r>
              <a:rPr dirty="0" sz="1350" spc="-10" b="1" i="1">
                <a:latin typeface="Times New Roman"/>
                <a:cs typeface="Times New Roman"/>
              </a:rPr>
              <a:t> </a:t>
            </a:r>
            <a:r>
              <a:rPr dirty="0" sz="1350" b="1" i="1">
                <a:latin typeface="Times New Roman"/>
                <a:cs typeface="Times New Roman"/>
              </a:rPr>
              <a:t>Уважаемые</a:t>
            </a:r>
            <a:r>
              <a:rPr dirty="0" sz="1350" spc="-70" b="1" i="1">
                <a:latin typeface="Times New Roman"/>
                <a:cs typeface="Times New Roman"/>
              </a:rPr>
              <a:t> </a:t>
            </a:r>
            <a:r>
              <a:rPr dirty="0" sz="1350" spc="-10" b="1" i="1">
                <a:latin typeface="Times New Roman"/>
                <a:cs typeface="Times New Roman"/>
              </a:rPr>
              <a:t>родители!</a:t>
            </a:r>
            <a:endParaRPr sz="1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590"/>
              </a:lnSpc>
            </a:pPr>
            <a:r>
              <a:rPr dirty="0" sz="1350">
                <a:latin typeface="Times New Roman"/>
                <a:cs typeface="Times New Roman"/>
              </a:rPr>
              <a:t>Просим</a:t>
            </a:r>
            <a:r>
              <a:rPr dirty="0" sz="1350" spc="-5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Вас</a:t>
            </a:r>
            <a:r>
              <a:rPr dirty="0" sz="1350" spc="-4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ответить</a:t>
            </a:r>
            <a:r>
              <a:rPr dirty="0" sz="1350" spc="-3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на</a:t>
            </a:r>
            <a:r>
              <a:rPr dirty="0" sz="1350" spc="-4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следующие</a:t>
            </a:r>
            <a:r>
              <a:rPr dirty="0" sz="1350" spc="-40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вопросы:</a:t>
            </a:r>
            <a:endParaRPr sz="1350">
              <a:latin typeface="Times New Roman"/>
              <a:cs typeface="Times New Roman"/>
            </a:endParaRPr>
          </a:p>
          <a:p>
            <a:pPr marL="12700" marR="289560">
              <a:lnSpc>
                <a:spcPts val="1560"/>
              </a:lnSpc>
              <a:spcBef>
                <a:spcPts val="75"/>
              </a:spcBef>
              <a:buFont typeface="Times New Roman"/>
              <a:buAutoNum type="arabicPeriod"/>
              <a:tabLst>
                <a:tab pos="183515" algn="l"/>
              </a:tabLst>
            </a:pPr>
            <a:r>
              <a:rPr dirty="0" sz="1350" i="1">
                <a:latin typeface="Times New Roman"/>
                <a:cs typeface="Times New Roman"/>
              </a:rPr>
              <a:t>Часто</a:t>
            </a:r>
            <a:r>
              <a:rPr dirty="0" sz="1350" spc="-40" i="1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ли</a:t>
            </a:r>
            <a:r>
              <a:rPr dirty="0" sz="1350" spc="-35" i="1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ваш</a:t>
            </a:r>
            <a:r>
              <a:rPr dirty="0" sz="1350" spc="-45" i="1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ребенок</a:t>
            </a:r>
            <a:r>
              <a:rPr dirty="0" sz="1350" spc="-40" i="1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заставляет</a:t>
            </a:r>
            <a:r>
              <a:rPr dirty="0" sz="1350" spc="-45" i="1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вас</a:t>
            </a:r>
            <a:r>
              <a:rPr dirty="0" sz="1350" spc="-15" i="1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переживать</a:t>
            </a:r>
            <a:r>
              <a:rPr dirty="0" sz="1350" spc="-30" i="1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из-за</a:t>
            </a:r>
            <a:r>
              <a:rPr dirty="0" sz="1350" spc="-35" i="1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своего</a:t>
            </a:r>
            <a:r>
              <a:rPr dirty="0" sz="1350" spc="-35" i="1">
                <a:latin typeface="Times New Roman"/>
                <a:cs typeface="Times New Roman"/>
              </a:rPr>
              <a:t> </a:t>
            </a:r>
            <a:r>
              <a:rPr dirty="0" sz="1350" spc="-10" i="1">
                <a:latin typeface="Times New Roman"/>
                <a:cs typeface="Times New Roman"/>
              </a:rPr>
              <a:t>плохого</a:t>
            </a:r>
            <a:r>
              <a:rPr dirty="0" sz="1350" spc="-10" i="1">
                <a:latin typeface="Times New Roman"/>
                <a:cs typeface="Times New Roman"/>
              </a:rPr>
              <a:t> поведения?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465"/>
              </a:lnSpc>
            </a:pPr>
            <a:r>
              <a:rPr dirty="0" sz="1350">
                <a:latin typeface="Times New Roman"/>
                <a:cs typeface="Times New Roman"/>
              </a:rPr>
              <a:t>А.</a:t>
            </a:r>
            <a:r>
              <a:rPr dirty="0" sz="1350" spc="-3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Да,</a:t>
            </a:r>
            <a:r>
              <a:rPr dirty="0" sz="1350" spc="-30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часто.</a:t>
            </a:r>
            <a:endParaRPr sz="1350">
              <a:latin typeface="Times New Roman"/>
              <a:cs typeface="Times New Roman"/>
            </a:endParaRPr>
          </a:p>
          <a:p>
            <a:pPr marL="12700" marR="4628515">
              <a:lnSpc>
                <a:spcPts val="1560"/>
              </a:lnSpc>
              <a:spcBef>
                <a:spcPts val="70"/>
              </a:spcBef>
            </a:pPr>
            <a:r>
              <a:rPr dirty="0" sz="1350">
                <a:latin typeface="Times New Roman"/>
                <a:cs typeface="Times New Roman"/>
              </a:rPr>
              <a:t>Б.</a:t>
            </a:r>
            <a:r>
              <a:rPr dirty="0" sz="1350" spc="-3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Нет,</a:t>
            </a:r>
            <a:r>
              <a:rPr dirty="0" sz="1350" spc="-30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изредка.</a:t>
            </a:r>
            <a:endParaRPr sz="1350">
              <a:latin typeface="Times New Roman"/>
              <a:cs typeface="Times New Roman"/>
            </a:endParaRPr>
          </a:p>
          <a:p>
            <a:pPr marL="12700" marR="4628515">
              <a:lnSpc>
                <a:spcPts val="1560"/>
              </a:lnSpc>
            </a:pPr>
            <a:r>
              <a:rPr dirty="0" sz="1350">
                <a:latin typeface="Times New Roman"/>
                <a:cs typeface="Times New Roman"/>
              </a:rPr>
              <a:t>В.</a:t>
            </a:r>
            <a:r>
              <a:rPr dirty="0" sz="1350" spc="-30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Никогда.</a:t>
            </a:r>
            <a:endParaRPr sz="1350">
              <a:latin typeface="Times New Roman"/>
              <a:cs typeface="Times New Roman"/>
            </a:endParaRPr>
          </a:p>
          <a:p>
            <a:pPr marL="182880" indent="-170815">
              <a:lnSpc>
                <a:spcPts val="1465"/>
              </a:lnSpc>
              <a:buFont typeface="Times New Roman"/>
              <a:buAutoNum type="arabicPeriod" startAt="2"/>
              <a:tabLst>
                <a:tab pos="183515" algn="l"/>
              </a:tabLst>
            </a:pPr>
            <a:r>
              <a:rPr dirty="0" sz="1350" i="1">
                <a:latin typeface="Times New Roman"/>
                <a:cs typeface="Times New Roman"/>
              </a:rPr>
              <a:t>Использует</a:t>
            </a:r>
            <a:r>
              <a:rPr dirty="0" sz="1350" spc="-55" i="1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ли</a:t>
            </a:r>
            <a:r>
              <a:rPr dirty="0" sz="1350" spc="-20" i="1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ваш</a:t>
            </a:r>
            <a:r>
              <a:rPr dirty="0" sz="1350" spc="-25" i="1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ребенок</a:t>
            </a:r>
            <a:r>
              <a:rPr dirty="0" sz="1350" spc="-50" i="1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физическую</a:t>
            </a:r>
            <a:r>
              <a:rPr dirty="0" sz="1350" spc="-30" i="1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силу,</a:t>
            </a:r>
            <a:r>
              <a:rPr dirty="0" sz="1350" spc="-45" i="1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оскорбления</a:t>
            </a:r>
            <a:r>
              <a:rPr dirty="0" sz="1350" spc="-20" i="1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во</a:t>
            </a:r>
            <a:r>
              <a:rPr dirty="0" sz="1350" spc="-40" i="1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время</a:t>
            </a:r>
            <a:r>
              <a:rPr dirty="0" sz="1350" spc="-45" i="1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ссоры</a:t>
            </a:r>
            <a:r>
              <a:rPr dirty="0" sz="1350" spc="-40" i="1">
                <a:latin typeface="Times New Roman"/>
                <a:cs typeface="Times New Roman"/>
              </a:rPr>
              <a:t> </a:t>
            </a:r>
            <a:r>
              <a:rPr dirty="0" sz="1350" spc="-50" i="1">
                <a:latin typeface="Times New Roman"/>
                <a:cs typeface="Times New Roman"/>
              </a:rPr>
              <a:t>с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560"/>
              </a:lnSpc>
            </a:pPr>
            <a:r>
              <a:rPr dirty="0" sz="1350" i="1">
                <a:latin typeface="Times New Roman"/>
                <a:cs typeface="Times New Roman"/>
              </a:rPr>
              <a:t>другими</a:t>
            </a:r>
            <a:r>
              <a:rPr dirty="0" sz="1350" spc="-55" i="1">
                <a:latin typeface="Times New Roman"/>
                <a:cs typeface="Times New Roman"/>
              </a:rPr>
              <a:t> </a:t>
            </a:r>
            <a:r>
              <a:rPr dirty="0" sz="1350" spc="-10" i="1">
                <a:latin typeface="Times New Roman"/>
                <a:cs typeface="Times New Roman"/>
              </a:rPr>
              <a:t>детьми?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550"/>
              </a:lnSpc>
            </a:pPr>
            <a:r>
              <a:rPr dirty="0" sz="1350">
                <a:latin typeface="Times New Roman"/>
                <a:cs typeface="Times New Roman"/>
              </a:rPr>
              <a:t>А.</a:t>
            </a:r>
            <a:r>
              <a:rPr dirty="0" sz="1350" spc="-3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Да,</a:t>
            </a:r>
            <a:r>
              <a:rPr dirty="0" sz="1350" spc="-30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часто.</a:t>
            </a:r>
            <a:endParaRPr sz="1350">
              <a:latin typeface="Times New Roman"/>
              <a:cs typeface="Times New Roman"/>
            </a:endParaRPr>
          </a:p>
          <a:p>
            <a:pPr marL="12700" marR="3206115">
              <a:lnSpc>
                <a:spcPts val="1560"/>
              </a:lnSpc>
              <a:spcBef>
                <a:spcPts val="60"/>
              </a:spcBef>
            </a:pPr>
            <a:r>
              <a:rPr dirty="0" sz="1350">
                <a:latin typeface="Times New Roman"/>
                <a:cs typeface="Times New Roman"/>
              </a:rPr>
              <a:t>Б.</a:t>
            </a:r>
            <a:r>
              <a:rPr dirty="0" sz="1350" spc="-4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Бывает,</a:t>
            </a:r>
            <a:r>
              <a:rPr dirty="0" sz="1350" spc="-3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но</a:t>
            </a:r>
            <a:r>
              <a:rPr dirty="0" sz="1350" spc="-1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в</a:t>
            </a:r>
            <a:r>
              <a:rPr dirty="0" sz="1350" spc="-5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крайних</a:t>
            </a:r>
            <a:r>
              <a:rPr dirty="0" sz="1350" spc="-3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ситуациях. </a:t>
            </a:r>
            <a:r>
              <a:rPr dirty="0" sz="1350">
                <a:latin typeface="Times New Roman"/>
                <a:cs typeface="Times New Roman"/>
              </a:rPr>
              <a:t>В.</a:t>
            </a:r>
            <a:r>
              <a:rPr dirty="0" sz="1350" spc="-3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Не</a:t>
            </a:r>
            <a:r>
              <a:rPr dirty="0" sz="1350" spc="-2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знаю</a:t>
            </a:r>
            <a:r>
              <a:rPr dirty="0" sz="1350" spc="-3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о</a:t>
            </a:r>
            <a:r>
              <a:rPr dirty="0" sz="1350" spc="-2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таких</a:t>
            </a:r>
            <a:r>
              <a:rPr dirty="0" sz="1350" spc="-30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ситуациях.</a:t>
            </a:r>
            <a:endParaRPr sz="1350">
              <a:latin typeface="Times New Roman"/>
              <a:cs typeface="Times New Roman"/>
            </a:endParaRPr>
          </a:p>
          <a:p>
            <a:pPr marL="182880" indent="-170815">
              <a:lnSpc>
                <a:spcPts val="1475"/>
              </a:lnSpc>
              <a:buFont typeface="Times New Roman"/>
              <a:buAutoNum type="arabicPeriod" startAt="3"/>
              <a:tabLst>
                <a:tab pos="183515" algn="l"/>
              </a:tabLst>
            </a:pPr>
            <a:r>
              <a:rPr dirty="0" sz="1350" i="1">
                <a:latin typeface="Times New Roman"/>
                <a:cs typeface="Times New Roman"/>
              </a:rPr>
              <a:t>Как</a:t>
            </a:r>
            <a:r>
              <a:rPr dirty="0" sz="1350" spc="-35" i="1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ваш</a:t>
            </a:r>
            <a:r>
              <a:rPr dirty="0" sz="1350" spc="-35" i="1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ребенок</a:t>
            </a:r>
            <a:r>
              <a:rPr dirty="0" sz="1350" spc="-30" i="1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реагирует</a:t>
            </a:r>
            <a:r>
              <a:rPr dirty="0" sz="1350" spc="-40" i="1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на</a:t>
            </a:r>
            <a:r>
              <a:rPr dirty="0" sz="1350" spc="-25" i="1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замечания</a:t>
            </a:r>
            <a:r>
              <a:rPr dirty="0" sz="1350" spc="-30" i="1">
                <a:latin typeface="Times New Roman"/>
                <a:cs typeface="Times New Roman"/>
              </a:rPr>
              <a:t> </a:t>
            </a:r>
            <a:r>
              <a:rPr dirty="0" sz="1350" spc="-10" i="1">
                <a:latin typeface="Times New Roman"/>
                <a:cs typeface="Times New Roman"/>
              </a:rPr>
              <a:t>взрослых?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550"/>
              </a:lnSpc>
            </a:pPr>
            <a:r>
              <a:rPr dirty="0" sz="1350">
                <a:latin typeface="Times New Roman"/>
                <a:cs typeface="Times New Roman"/>
              </a:rPr>
              <a:t>А.</a:t>
            </a:r>
            <a:r>
              <a:rPr dirty="0" sz="1350" spc="-3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Никак</a:t>
            </a:r>
            <a:r>
              <a:rPr dirty="0" sz="1350" spc="-3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не</a:t>
            </a:r>
            <a:r>
              <a:rPr dirty="0" sz="1350" spc="-3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реагирует.</a:t>
            </a:r>
            <a:endParaRPr sz="1350">
              <a:latin typeface="Times New Roman"/>
              <a:cs typeface="Times New Roman"/>
            </a:endParaRPr>
          </a:p>
          <a:p>
            <a:pPr marL="12700" marR="3275965">
              <a:lnSpc>
                <a:spcPts val="1560"/>
              </a:lnSpc>
              <a:spcBef>
                <a:spcPts val="75"/>
              </a:spcBef>
            </a:pPr>
            <a:r>
              <a:rPr dirty="0" sz="1350">
                <a:latin typeface="Times New Roman"/>
                <a:cs typeface="Times New Roman"/>
              </a:rPr>
              <a:t>Б.</a:t>
            </a:r>
            <a:r>
              <a:rPr dirty="0" sz="1350" spc="-6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Старается</a:t>
            </a:r>
            <a:r>
              <a:rPr dirty="0" sz="1350" spc="-5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исправить</a:t>
            </a:r>
            <a:r>
              <a:rPr dirty="0" sz="1350" spc="-50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ситуацию. </a:t>
            </a:r>
            <a:r>
              <a:rPr dirty="0" sz="1350">
                <a:latin typeface="Times New Roman"/>
                <a:cs typeface="Times New Roman"/>
              </a:rPr>
              <a:t>В.</a:t>
            </a:r>
            <a:r>
              <a:rPr dirty="0" sz="1350" spc="-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Агрессивно.</a:t>
            </a:r>
            <a:endParaRPr sz="1350">
              <a:latin typeface="Times New Roman"/>
              <a:cs typeface="Times New Roman"/>
            </a:endParaRPr>
          </a:p>
          <a:p>
            <a:pPr marL="182880" indent="-170815">
              <a:lnSpc>
                <a:spcPts val="1475"/>
              </a:lnSpc>
              <a:buFont typeface="Times New Roman"/>
              <a:buAutoNum type="arabicPeriod" startAt="4"/>
              <a:tabLst>
                <a:tab pos="183515" algn="l"/>
              </a:tabLst>
            </a:pPr>
            <a:r>
              <a:rPr dirty="0" sz="1350" i="1">
                <a:latin typeface="Times New Roman"/>
                <a:cs typeface="Times New Roman"/>
              </a:rPr>
              <a:t>Умеет</a:t>
            </a:r>
            <a:r>
              <a:rPr dirty="0" sz="1350" spc="-50" i="1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ли</a:t>
            </a:r>
            <a:r>
              <a:rPr dirty="0" sz="1350" spc="-15" i="1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ваш</a:t>
            </a:r>
            <a:r>
              <a:rPr dirty="0" sz="1350" spc="-40" i="1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ребенок</a:t>
            </a:r>
            <a:r>
              <a:rPr dirty="0" sz="1350" spc="-40" i="1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сопереживать</a:t>
            </a:r>
            <a:r>
              <a:rPr dirty="0" sz="1350" spc="-5" i="1">
                <a:latin typeface="Times New Roman"/>
                <a:cs typeface="Times New Roman"/>
              </a:rPr>
              <a:t> </a:t>
            </a:r>
            <a:r>
              <a:rPr dirty="0" sz="1350" spc="-10" i="1">
                <a:latin typeface="Times New Roman"/>
                <a:cs typeface="Times New Roman"/>
              </a:rPr>
              <a:t>животным,</a:t>
            </a:r>
            <a:r>
              <a:rPr dirty="0" sz="1350" spc="-40" i="1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сказочным</a:t>
            </a:r>
            <a:r>
              <a:rPr dirty="0" sz="1350" spc="-30" i="1">
                <a:latin typeface="Times New Roman"/>
                <a:cs typeface="Times New Roman"/>
              </a:rPr>
              <a:t> </a:t>
            </a:r>
            <a:r>
              <a:rPr dirty="0" sz="1350" spc="-10" i="1">
                <a:latin typeface="Times New Roman"/>
                <a:cs typeface="Times New Roman"/>
              </a:rPr>
              <a:t>персонажам?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550"/>
              </a:lnSpc>
            </a:pPr>
            <a:r>
              <a:rPr dirty="0" sz="1350">
                <a:latin typeface="Times New Roman"/>
                <a:cs typeface="Times New Roman"/>
              </a:rPr>
              <a:t>А.</a:t>
            </a:r>
            <a:r>
              <a:rPr dirty="0" sz="1350" spc="-35">
                <a:latin typeface="Times New Roman"/>
                <a:cs typeface="Times New Roman"/>
              </a:rPr>
              <a:t> </a:t>
            </a:r>
            <a:r>
              <a:rPr dirty="0" sz="1350" spc="-25">
                <a:latin typeface="Times New Roman"/>
                <a:cs typeface="Times New Roman"/>
              </a:rPr>
              <a:t>Да.</a:t>
            </a:r>
            <a:endParaRPr sz="1350">
              <a:latin typeface="Times New Roman"/>
              <a:cs typeface="Times New Roman"/>
            </a:endParaRPr>
          </a:p>
          <a:p>
            <a:pPr marL="12700" marR="4951095">
              <a:lnSpc>
                <a:spcPts val="1560"/>
              </a:lnSpc>
              <a:spcBef>
                <a:spcPts val="70"/>
              </a:spcBef>
            </a:pPr>
            <a:r>
              <a:rPr dirty="0" sz="1350">
                <a:latin typeface="Times New Roman"/>
                <a:cs typeface="Times New Roman"/>
              </a:rPr>
              <a:t>Б.</a:t>
            </a:r>
            <a:r>
              <a:rPr dirty="0" sz="1350" spc="-2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Отчасти. </a:t>
            </a:r>
            <a:r>
              <a:rPr dirty="0" sz="1350">
                <a:latin typeface="Times New Roman"/>
                <a:cs typeface="Times New Roman"/>
              </a:rPr>
              <a:t>В.</a:t>
            </a:r>
            <a:r>
              <a:rPr dirty="0" sz="1350" spc="-30">
                <a:latin typeface="Times New Roman"/>
                <a:cs typeface="Times New Roman"/>
              </a:rPr>
              <a:t> </a:t>
            </a:r>
            <a:r>
              <a:rPr dirty="0" sz="1350" spc="-20">
                <a:latin typeface="Times New Roman"/>
                <a:cs typeface="Times New Roman"/>
              </a:rPr>
              <a:t>Нет.</a:t>
            </a:r>
            <a:endParaRPr sz="1350">
              <a:latin typeface="Times New Roman"/>
              <a:cs typeface="Times New Roman"/>
            </a:endParaRPr>
          </a:p>
          <a:p>
            <a:pPr marL="182880" indent="-170815">
              <a:lnSpc>
                <a:spcPts val="1465"/>
              </a:lnSpc>
              <a:buFont typeface="Times New Roman"/>
              <a:buAutoNum type="arabicPeriod" startAt="5"/>
              <a:tabLst>
                <a:tab pos="183515" algn="l"/>
              </a:tabLst>
            </a:pPr>
            <a:r>
              <a:rPr dirty="0" sz="1350" i="1">
                <a:latin typeface="Times New Roman"/>
                <a:cs typeface="Times New Roman"/>
              </a:rPr>
              <a:t>Под</a:t>
            </a:r>
            <a:r>
              <a:rPr dirty="0" sz="1350" spc="-15" i="1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влиянием</a:t>
            </a:r>
            <a:r>
              <a:rPr dirty="0" sz="1350" spc="-20" i="1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каких</a:t>
            </a:r>
            <a:r>
              <a:rPr dirty="0" sz="1350" spc="-5" i="1">
                <a:latin typeface="Times New Roman"/>
                <a:cs typeface="Times New Roman"/>
              </a:rPr>
              <a:t> </a:t>
            </a:r>
            <a:r>
              <a:rPr dirty="0" sz="1350" spc="-10" i="1">
                <a:latin typeface="Times New Roman"/>
                <a:cs typeface="Times New Roman"/>
              </a:rPr>
              <a:t>воспитательных</a:t>
            </a:r>
            <a:r>
              <a:rPr dirty="0" sz="1350" spc="-25" i="1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мер</a:t>
            </a:r>
            <a:r>
              <a:rPr dirty="0" sz="1350" spc="-30" i="1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ваш</a:t>
            </a:r>
            <a:r>
              <a:rPr dirty="0" sz="1350" spc="-30" i="1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ребенок</a:t>
            </a:r>
            <a:r>
              <a:rPr dirty="0" sz="1350" spc="-35" i="1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изменяет</a:t>
            </a:r>
            <a:r>
              <a:rPr dirty="0" sz="1350" spc="-15" i="1">
                <a:latin typeface="Times New Roman"/>
                <a:cs typeface="Times New Roman"/>
              </a:rPr>
              <a:t> </a:t>
            </a:r>
            <a:r>
              <a:rPr dirty="0" sz="1350" spc="-20" i="1">
                <a:latin typeface="Times New Roman"/>
                <a:cs typeface="Times New Roman"/>
              </a:rPr>
              <a:t>свое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560"/>
              </a:lnSpc>
            </a:pPr>
            <a:r>
              <a:rPr dirty="0" sz="1350" spc="-10" i="1">
                <a:latin typeface="Times New Roman"/>
                <a:cs typeface="Times New Roman"/>
              </a:rPr>
              <a:t>поведение?</a:t>
            </a:r>
            <a:endParaRPr sz="1350">
              <a:latin typeface="Times New Roman"/>
              <a:cs typeface="Times New Roman"/>
            </a:endParaRPr>
          </a:p>
          <a:p>
            <a:pPr marL="12700" marR="3242310">
              <a:lnSpc>
                <a:spcPts val="1540"/>
              </a:lnSpc>
              <a:spcBef>
                <a:spcPts val="90"/>
              </a:spcBef>
            </a:pPr>
            <a:r>
              <a:rPr dirty="0" sz="1350">
                <a:latin typeface="Times New Roman"/>
                <a:cs typeface="Times New Roman"/>
              </a:rPr>
              <a:t>А.</a:t>
            </a:r>
            <a:r>
              <a:rPr dirty="0" sz="1350" spc="-5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Угрозы</a:t>
            </a:r>
            <a:r>
              <a:rPr dirty="0" sz="1350" spc="-5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физического</a:t>
            </a:r>
            <a:r>
              <a:rPr dirty="0" sz="1350" spc="-5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наказания. </a:t>
            </a:r>
            <a:r>
              <a:rPr dirty="0" sz="1350">
                <a:latin typeface="Times New Roman"/>
                <a:cs typeface="Times New Roman"/>
              </a:rPr>
              <a:t>Б.</a:t>
            </a:r>
            <a:r>
              <a:rPr dirty="0" sz="1350" spc="-3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Беседы</a:t>
            </a:r>
            <a:r>
              <a:rPr dirty="0" sz="1350" spc="-2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о</a:t>
            </a:r>
            <a:r>
              <a:rPr dirty="0" sz="1350" spc="-3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плохом</a:t>
            </a:r>
            <a:r>
              <a:rPr dirty="0" sz="1350" spc="-1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поведении.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490"/>
              </a:lnSpc>
            </a:pPr>
            <a:r>
              <a:rPr dirty="0" sz="1350">
                <a:latin typeface="Times New Roman"/>
                <a:cs typeface="Times New Roman"/>
              </a:rPr>
              <a:t>В.</a:t>
            </a:r>
            <a:r>
              <a:rPr dirty="0" sz="1350" spc="-4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Обещание</a:t>
            </a:r>
            <a:r>
              <a:rPr dirty="0" sz="1350" spc="-4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подарков</a:t>
            </a:r>
            <a:r>
              <a:rPr dirty="0" sz="1350" spc="-2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за</a:t>
            </a:r>
            <a:r>
              <a:rPr dirty="0" sz="1350" spc="-4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хорошее</a:t>
            </a:r>
            <a:r>
              <a:rPr dirty="0" sz="1350" spc="-40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поведение.</a:t>
            </a:r>
            <a:endParaRPr sz="1350">
              <a:latin typeface="Times New Roman"/>
              <a:cs typeface="Times New Roman"/>
            </a:endParaRPr>
          </a:p>
          <a:p>
            <a:pPr marL="12700" marR="224154">
              <a:lnSpc>
                <a:spcPts val="1540"/>
              </a:lnSpc>
              <a:spcBef>
                <a:spcPts val="85"/>
              </a:spcBef>
              <a:buFont typeface="Times New Roman"/>
              <a:buAutoNum type="arabicPeriod" startAt="6"/>
              <a:tabLst>
                <a:tab pos="183515" algn="l"/>
              </a:tabLst>
            </a:pPr>
            <a:r>
              <a:rPr dirty="0" sz="1350" i="1">
                <a:latin typeface="Times New Roman"/>
                <a:cs typeface="Times New Roman"/>
              </a:rPr>
              <a:t>Какие</a:t>
            </a:r>
            <a:r>
              <a:rPr dirty="0" sz="1350" spc="-50" i="1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методы</a:t>
            </a:r>
            <a:r>
              <a:rPr dirty="0" sz="1350" spc="-20" i="1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воспитания</a:t>
            </a:r>
            <a:r>
              <a:rPr dirty="0" sz="1350" spc="-45" i="1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из</a:t>
            </a:r>
            <a:r>
              <a:rPr dirty="0" sz="1350" spc="-45" i="1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перечисленных</a:t>
            </a:r>
            <a:r>
              <a:rPr dirty="0" sz="1350" spc="-45" i="1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ниже</a:t>
            </a:r>
            <a:r>
              <a:rPr dirty="0" sz="1350" spc="-45" i="1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вы</a:t>
            </a:r>
            <a:r>
              <a:rPr dirty="0" sz="1350" spc="-45" i="1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считаете</a:t>
            </a:r>
            <a:r>
              <a:rPr dirty="0" sz="1350" spc="-45" i="1">
                <a:latin typeface="Times New Roman"/>
                <a:cs typeface="Times New Roman"/>
              </a:rPr>
              <a:t> </a:t>
            </a:r>
            <a:r>
              <a:rPr dirty="0" sz="1350" spc="-10" i="1">
                <a:latin typeface="Times New Roman"/>
                <a:cs typeface="Times New Roman"/>
              </a:rPr>
              <a:t>самыми</a:t>
            </a:r>
            <a:r>
              <a:rPr dirty="0" sz="1350" spc="-10" i="1">
                <a:latin typeface="Times New Roman"/>
                <a:cs typeface="Times New Roman"/>
              </a:rPr>
              <a:t> эффективными?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490"/>
              </a:lnSpc>
            </a:pPr>
            <a:r>
              <a:rPr dirty="0" sz="1350">
                <a:latin typeface="Times New Roman"/>
                <a:cs typeface="Times New Roman"/>
              </a:rPr>
              <a:t>А.</a:t>
            </a:r>
            <a:r>
              <a:rPr dirty="0" sz="1350" spc="-20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Физическое</a:t>
            </a:r>
            <a:r>
              <a:rPr dirty="0" sz="1350" spc="-20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наказание.</a:t>
            </a:r>
            <a:endParaRPr sz="1350">
              <a:latin typeface="Times New Roman"/>
              <a:cs typeface="Times New Roman"/>
            </a:endParaRPr>
          </a:p>
          <a:p>
            <a:pPr marL="12700" marR="2521585">
              <a:lnSpc>
                <a:spcPts val="1540"/>
              </a:lnSpc>
              <a:spcBef>
                <a:spcPts val="90"/>
              </a:spcBef>
            </a:pPr>
            <a:r>
              <a:rPr dirty="0" sz="1350">
                <a:latin typeface="Times New Roman"/>
                <a:cs typeface="Times New Roman"/>
              </a:rPr>
              <a:t>Б.</a:t>
            </a:r>
            <a:r>
              <a:rPr dirty="0" sz="1350" spc="-3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Воспитание</a:t>
            </a:r>
            <a:r>
              <a:rPr dirty="0" sz="1350" spc="-2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на</a:t>
            </a:r>
            <a:r>
              <a:rPr dirty="0" sz="1350" spc="-20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положительных</a:t>
            </a:r>
            <a:r>
              <a:rPr dirty="0" sz="1350" spc="-2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примерах. </a:t>
            </a:r>
            <a:r>
              <a:rPr dirty="0" sz="1350">
                <a:latin typeface="Times New Roman"/>
                <a:cs typeface="Times New Roman"/>
              </a:rPr>
              <a:t>В.</a:t>
            </a:r>
            <a:r>
              <a:rPr dirty="0" sz="1350" spc="-4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Лишение</a:t>
            </a:r>
            <a:r>
              <a:rPr dirty="0" sz="1350" spc="-4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развлечений</a:t>
            </a:r>
            <a:r>
              <a:rPr dirty="0" sz="1350" spc="-4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и</a:t>
            </a:r>
            <a:r>
              <a:rPr dirty="0" sz="1350" spc="-4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подарков.</a:t>
            </a:r>
            <a:endParaRPr sz="1350">
              <a:latin typeface="Times New Roman"/>
              <a:cs typeface="Times New Roman"/>
            </a:endParaRPr>
          </a:p>
          <a:p>
            <a:pPr marL="182880" indent="-170815">
              <a:lnSpc>
                <a:spcPts val="1490"/>
              </a:lnSpc>
              <a:buFont typeface="Times New Roman"/>
              <a:buAutoNum type="arabicPeriod" startAt="7"/>
              <a:tabLst>
                <a:tab pos="183515" algn="l"/>
              </a:tabLst>
            </a:pPr>
            <a:r>
              <a:rPr dirty="0" sz="1350" i="1">
                <a:latin typeface="Times New Roman"/>
                <a:cs typeface="Times New Roman"/>
              </a:rPr>
              <a:t>Выберите</a:t>
            </a:r>
            <a:r>
              <a:rPr dirty="0" sz="1350" spc="-45" i="1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утверждение,</a:t>
            </a:r>
            <a:r>
              <a:rPr dirty="0" sz="1350" spc="-45" i="1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с</a:t>
            </a:r>
            <a:r>
              <a:rPr dirty="0" sz="1350" spc="-40" i="1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которым</a:t>
            </a:r>
            <a:r>
              <a:rPr dirty="0" sz="1350" spc="-35" i="1">
                <a:latin typeface="Times New Roman"/>
                <a:cs typeface="Times New Roman"/>
              </a:rPr>
              <a:t> </a:t>
            </a:r>
            <a:r>
              <a:rPr dirty="0" sz="1350" i="1">
                <a:latin typeface="Times New Roman"/>
                <a:cs typeface="Times New Roman"/>
              </a:rPr>
              <a:t>вы</a:t>
            </a:r>
            <a:r>
              <a:rPr dirty="0" sz="1350" spc="-25" i="1">
                <a:latin typeface="Times New Roman"/>
                <a:cs typeface="Times New Roman"/>
              </a:rPr>
              <a:t> </a:t>
            </a:r>
            <a:r>
              <a:rPr dirty="0" sz="1350" spc="-10" i="1">
                <a:latin typeface="Times New Roman"/>
                <a:cs typeface="Times New Roman"/>
              </a:rPr>
              <a:t>согласны: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550"/>
              </a:lnSpc>
            </a:pPr>
            <a:r>
              <a:rPr dirty="0" sz="1350">
                <a:latin typeface="Times New Roman"/>
                <a:cs typeface="Times New Roman"/>
              </a:rPr>
              <a:t>А.</a:t>
            </a:r>
            <a:r>
              <a:rPr dirty="0" sz="1350" spc="-4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Ребенок</a:t>
            </a:r>
            <a:r>
              <a:rPr dirty="0" sz="1350" spc="-4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никогда</a:t>
            </a:r>
            <a:r>
              <a:rPr dirty="0" sz="1350" spc="-2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не</a:t>
            </a:r>
            <a:r>
              <a:rPr dirty="0" sz="1350" spc="-4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должен</a:t>
            </a:r>
            <a:r>
              <a:rPr dirty="0" sz="1350" spc="-2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забывать,</a:t>
            </a:r>
            <a:r>
              <a:rPr dirty="0" sz="1350" spc="-4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что</a:t>
            </a:r>
            <a:r>
              <a:rPr dirty="0" sz="1350" spc="-4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взрослые</a:t>
            </a:r>
            <a:r>
              <a:rPr dirty="0" sz="1350" spc="-4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старше,</a:t>
            </a:r>
            <a:r>
              <a:rPr dirty="0" sz="1350" spc="-20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умнее</a:t>
            </a:r>
            <a:r>
              <a:rPr dirty="0" sz="1350" spc="-40">
                <a:latin typeface="Times New Roman"/>
                <a:cs typeface="Times New Roman"/>
              </a:rPr>
              <a:t> </a:t>
            </a:r>
            <a:r>
              <a:rPr dirty="0" sz="1350" spc="-20">
                <a:latin typeface="Times New Roman"/>
                <a:cs typeface="Times New Roman"/>
              </a:rPr>
              <a:t>его.</a:t>
            </a:r>
            <a:endParaRPr sz="1350">
              <a:latin typeface="Times New Roman"/>
              <a:cs typeface="Times New Roman"/>
            </a:endParaRPr>
          </a:p>
          <a:p>
            <a:pPr marL="12700" marR="31115">
              <a:lnSpc>
                <a:spcPts val="1560"/>
              </a:lnSpc>
              <a:spcBef>
                <a:spcPts val="60"/>
              </a:spcBef>
            </a:pPr>
            <a:r>
              <a:rPr dirty="0" sz="1350">
                <a:latin typeface="Times New Roman"/>
                <a:cs typeface="Times New Roman"/>
              </a:rPr>
              <a:t>Б.</a:t>
            </a:r>
            <a:r>
              <a:rPr dirty="0" sz="1350" spc="-30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Насильственные</a:t>
            </a:r>
            <a:r>
              <a:rPr dirty="0" sz="1350" spc="-3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методы</a:t>
            </a:r>
            <a:r>
              <a:rPr dirty="0" sz="1350" spc="-2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воспитания усиливают</a:t>
            </a:r>
            <a:r>
              <a:rPr dirty="0" sz="1350" spc="-1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нежелательные</a:t>
            </a:r>
            <a:r>
              <a:rPr dirty="0" sz="1350" spc="-30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проявления </a:t>
            </a:r>
            <a:r>
              <a:rPr dirty="0" sz="1350">
                <a:latin typeface="Times New Roman"/>
                <a:cs typeface="Times New Roman"/>
              </a:rPr>
              <a:t>поведения</a:t>
            </a:r>
            <a:r>
              <a:rPr dirty="0" sz="1350" spc="-5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ребенка,</a:t>
            </a:r>
            <a:r>
              <a:rPr dirty="0" sz="1350" spc="-6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вызывают</a:t>
            </a:r>
            <a:r>
              <a:rPr dirty="0" sz="1350" spc="-6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чувство</a:t>
            </a:r>
            <a:r>
              <a:rPr dirty="0" sz="1350" spc="-60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протеста.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520"/>
              </a:lnSpc>
            </a:pPr>
            <a:r>
              <a:rPr dirty="0" sz="1350">
                <a:latin typeface="Times New Roman"/>
                <a:cs typeface="Times New Roman"/>
              </a:rPr>
              <a:t>В.</a:t>
            </a:r>
            <a:r>
              <a:rPr dirty="0" sz="1350" spc="-40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Негативные</a:t>
            </a:r>
            <a:r>
              <a:rPr dirty="0" sz="1350" spc="-3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реакции</a:t>
            </a:r>
            <a:r>
              <a:rPr dirty="0" sz="1350" spc="-3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надо</a:t>
            </a:r>
            <a:r>
              <a:rPr dirty="0" sz="1350" spc="-3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подавлять</a:t>
            </a:r>
            <a:r>
              <a:rPr dirty="0" sz="1350" spc="-2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для</a:t>
            </a:r>
            <a:r>
              <a:rPr dirty="0" sz="1350" spc="-3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его</a:t>
            </a:r>
            <a:r>
              <a:rPr dirty="0" sz="1350" spc="-35">
                <a:latin typeface="Times New Roman"/>
                <a:cs typeface="Times New Roman"/>
              </a:rPr>
              <a:t> </a:t>
            </a:r>
            <a:r>
              <a:rPr dirty="0" sz="1350">
                <a:latin typeface="Times New Roman"/>
                <a:cs typeface="Times New Roman"/>
              </a:rPr>
              <a:t>же</a:t>
            </a:r>
            <a:r>
              <a:rPr dirty="0" sz="1350" spc="-35">
                <a:latin typeface="Times New Roman"/>
                <a:cs typeface="Times New Roman"/>
              </a:rPr>
              <a:t> </a:t>
            </a:r>
            <a:r>
              <a:rPr dirty="0" sz="1350" spc="-10">
                <a:latin typeface="Times New Roman"/>
                <a:cs typeface="Times New Roman"/>
              </a:rPr>
              <a:t>пользы.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590"/>
              </a:lnSpc>
              <a:spcBef>
                <a:spcPts val="1140"/>
              </a:spcBef>
            </a:pPr>
            <a:r>
              <a:rPr dirty="0" sz="1350" b="1" i="1">
                <a:latin typeface="Times New Roman"/>
                <a:cs typeface="Times New Roman"/>
              </a:rPr>
              <a:t>Обработка</a:t>
            </a:r>
            <a:r>
              <a:rPr dirty="0" sz="1350" spc="-50" b="1" i="1">
                <a:latin typeface="Times New Roman"/>
                <a:cs typeface="Times New Roman"/>
              </a:rPr>
              <a:t> </a:t>
            </a:r>
            <a:r>
              <a:rPr dirty="0" sz="1350" b="1" i="1">
                <a:latin typeface="Times New Roman"/>
                <a:cs typeface="Times New Roman"/>
              </a:rPr>
              <a:t>результатов</a:t>
            </a:r>
            <a:r>
              <a:rPr dirty="0" sz="1350" spc="-50" b="1" i="1">
                <a:latin typeface="Times New Roman"/>
                <a:cs typeface="Times New Roman"/>
              </a:rPr>
              <a:t> </a:t>
            </a:r>
            <a:r>
              <a:rPr dirty="0" sz="1350" spc="-10" b="1" i="1">
                <a:latin typeface="Times New Roman"/>
                <a:cs typeface="Times New Roman"/>
              </a:rPr>
              <a:t>анкетирования.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560"/>
              </a:lnSpc>
            </a:pPr>
            <a:r>
              <a:rPr dirty="0" sz="1350" spc="-25" b="1">
                <a:latin typeface="Times New Roman"/>
                <a:cs typeface="Times New Roman"/>
              </a:rPr>
              <a:t>п/п</a:t>
            </a:r>
            <a:endParaRPr sz="1350">
              <a:latin typeface="Times New Roman"/>
              <a:cs typeface="Times New Roman"/>
            </a:endParaRPr>
          </a:p>
          <a:p>
            <a:pPr marL="1183005">
              <a:lnSpc>
                <a:spcPts val="1550"/>
              </a:lnSpc>
            </a:pPr>
            <a:r>
              <a:rPr dirty="0" sz="1350" spc="-10" b="1">
                <a:latin typeface="Times New Roman"/>
                <a:cs typeface="Times New Roman"/>
              </a:rPr>
              <a:t>Вопросы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550"/>
              </a:lnSpc>
            </a:pPr>
            <a:r>
              <a:rPr dirty="0" sz="1350" spc="-5" b="1">
                <a:latin typeface="Times New Roman"/>
                <a:cs typeface="Times New Roman"/>
              </a:rPr>
              <a:t>1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560"/>
              </a:lnSpc>
            </a:pPr>
            <a:r>
              <a:rPr dirty="0" sz="1350" spc="-5" b="1">
                <a:latin typeface="Times New Roman"/>
                <a:cs typeface="Times New Roman"/>
              </a:rPr>
              <a:t>2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560"/>
              </a:lnSpc>
            </a:pPr>
            <a:r>
              <a:rPr dirty="0" sz="1350" spc="-5" b="1">
                <a:latin typeface="Times New Roman"/>
                <a:cs typeface="Times New Roman"/>
              </a:rPr>
              <a:t>3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ts val="1590"/>
              </a:lnSpc>
            </a:pPr>
            <a:r>
              <a:rPr dirty="0" sz="1350" spc="-5" b="1">
                <a:latin typeface="Times New Roman"/>
                <a:cs typeface="Times New Roman"/>
              </a:rPr>
              <a:t>4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15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2021-11-04T00:36:07Z</dcterms:created>
  <dcterms:modified xsi:type="dcterms:W3CDTF">2021-11-04T00:36:07Z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