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7556500" cy="10693400"/>
  <p:notesSz cx="7556500" cy="10693400"/>
  <p:embeddedFontLst>
    <p:embeddedFont>
      <p:font typeface="Arial" panose="00000000000000000000" pitchFamily="34" charset="1"/>
      <p:regular r:id="rId21"/>
      <p:bold r:id="rId20"/>
      <p:boldItalic r:id="rId23"/>
    </p:embeddedFont>
    <p:embeddedFont>
      <p:font typeface="Calibri" panose="00000000000000000000" pitchFamily="34" charset="1"/>
      <p:regular r:id="rId22"/>
    </p:embeddedFont>
    <p:embeddedFont>
      <p:font typeface="Times New Roman" panose="00000000000000000000" pitchFamily="18" charset="1"/>
      <p:regular r:id="rId18"/>
      <p:bold r:id="rId19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font" Target="fonts/font1.fntdata"/><Relationship Id="rId19" Type="http://schemas.openxmlformats.org/officeDocument/2006/relationships/font" Target="fonts/font2.fntdata"/><Relationship Id="rId20" Type="http://schemas.openxmlformats.org/officeDocument/2006/relationships/font" Target="fonts/font3.fntdata"/><Relationship Id="rId21" Type="http://schemas.openxmlformats.org/officeDocument/2006/relationships/font" Target="fonts/font4.fntdata"/><Relationship Id="rId22" Type="http://schemas.openxmlformats.org/officeDocument/2006/relationships/font" Target="fonts/font5.fntdata"/><Relationship Id="rId23" Type="http://schemas.openxmlformats.org/officeDocument/2006/relationships/font" Target="fonts/font6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4F81BC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4F81BC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4F81BC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4F81BC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4F81BC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905889" y="9524707"/>
            <a:ext cx="27940" cy="396240"/>
          </a:xfrm>
          <a:custGeom>
            <a:avLst/>
            <a:gdLst/>
            <a:ahLst/>
            <a:cxnLst/>
            <a:rect l="l" t="t" r="r" b="b"/>
            <a:pathLst>
              <a:path w="27939" h="396240">
                <a:moveTo>
                  <a:pt x="27432" y="0"/>
                </a:moveTo>
                <a:lnTo>
                  <a:pt x="0" y="0"/>
                </a:lnTo>
                <a:lnTo>
                  <a:pt x="0" y="36563"/>
                </a:lnTo>
                <a:lnTo>
                  <a:pt x="0" y="396227"/>
                </a:lnTo>
                <a:lnTo>
                  <a:pt x="27432" y="396227"/>
                </a:lnTo>
                <a:lnTo>
                  <a:pt x="27432" y="36563"/>
                </a:lnTo>
                <a:lnTo>
                  <a:pt x="2743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669414" y="9577527"/>
            <a:ext cx="217805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4F81BC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901" y="898906"/>
            <a:ext cx="5848985" cy="36525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16839">
              <a:lnSpc>
                <a:spcPts val="1614"/>
              </a:lnSpc>
              <a:spcBef>
                <a:spcPts val="90"/>
              </a:spcBef>
            </a:pPr>
            <a:r>
              <a:rPr dirty="0" sz="1400" spc="-10" b="1">
                <a:latin typeface="Times New Roman"/>
                <a:cs typeface="Times New Roman"/>
              </a:rPr>
              <a:t>Проект</a:t>
            </a:r>
            <a:endParaRPr sz="1400">
              <a:latin typeface="Times New Roman"/>
              <a:cs typeface="Times New Roman"/>
            </a:endParaRPr>
          </a:p>
          <a:p>
            <a:pPr algn="ctr" marL="131445" marR="5080" indent="-8255">
              <a:lnSpc>
                <a:spcPct val="96000"/>
              </a:lnSpc>
              <a:spcBef>
                <a:spcPts val="40"/>
              </a:spcBef>
            </a:pPr>
            <a:r>
              <a:rPr dirty="0" sz="2200" b="1" i="1">
                <a:latin typeface="Arial"/>
                <a:cs typeface="Arial"/>
              </a:rPr>
              <a:t>«Воспитание </a:t>
            </a:r>
            <a:r>
              <a:rPr dirty="0" sz="2200" spc="-5" b="1" i="1">
                <a:latin typeface="Arial"/>
                <a:cs typeface="Arial"/>
              </a:rPr>
              <a:t>нравственных качеств </a:t>
            </a:r>
            <a:r>
              <a:rPr dirty="0" sz="2200" b="1" i="1">
                <a:latin typeface="Arial"/>
                <a:cs typeface="Arial"/>
              </a:rPr>
              <a:t> </a:t>
            </a:r>
            <a:r>
              <a:rPr dirty="0" sz="2200" b="1" i="1">
                <a:latin typeface="Arial"/>
                <a:cs typeface="Arial"/>
              </a:rPr>
              <a:t>детей </a:t>
            </a:r>
            <a:r>
              <a:rPr dirty="0" sz="2200" spc="-5" b="1" i="1">
                <a:latin typeface="Arial"/>
                <a:cs typeface="Arial"/>
              </a:rPr>
              <a:t>среднего дошкольного </a:t>
            </a:r>
            <a:r>
              <a:rPr dirty="0" sz="2200" b="1" i="1">
                <a:latin typeface="Arial"/>
                <a:cs typeface="Arial"/>
              </a:rPr>
              <a:t>возраста </a:t>
            </a:r>
            <a:r>
              <a:rPr dirty="0" sz="2200" spc="-600" b="1" i="1">
                <a:latin typeface="Arial"/>
                <a:cs typeface="Arial"/>
              </a:rPr>
              <a:t> </a:t>
            </a:r>
            <a:r>
              <a:rPr dirty="0" sz="2200" spc="-5" b="1" i="1">
                <a:latin typeface="Arial"/>
                <a:cs typeface="Arial"/>
              </a:rPr>
              <a:t>посредством</a:t>
            </a:r>
            <a:r>
              <a:rPr dirty="0" sz="2200" b="1" i="1">
                <a:latin typeface="Arial"/>
                <a:cs typeface="Arial"/>
              </a:rPr>
              <a:t> </a:t>
            </a:r>
            <a:r>
              <a:rPr dirty="0" sz="2200" spc="-5" b="1" i="1">
                <a:latin typeface="Arial"/>
                <a:cs typeface="Arial"/>
              </a:rPr>
              <a:t>сказок»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1635"/>
              </a:lnSpc>
              <a:spcBef>
                <a:spcPts val="1570"/>
              </a:spcBef>
            </a:pPr>
            <a:r>
              <a:rPr dirty="0" sz="1400" spc="-10" b="1">
                <a:latin typeface="Times New Roman"/>
                <a:cs typeface="Times New Roman"/>
              </a:rPr>
              <a:t>Содержание: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95"/>
              </a:lnSpc>
            </a:pPr>
            <a:r>
              <a:rPr dirty="0" sz="1400" spc="-10">
                <a:latin typeface="Times New Roman"/>
                <a:cs typeface="Times New Roman"/>
              </a:rPr>
              <a:t>I.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Введение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стр.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  <a:p>
            <a:pPr marL="191770" indent="-179705">
              <a:lnSpc>
                <a:spcPts val="1610"/>
              </a:lnSpc>
              <a:buAutoNum type="arabicPeriod" startAt="2"/>
              <a:tabLst>
                <a:tab pos="192405" algn="l"/>
              </a:tabLst>
            </a:pPr>
            <a:r>
              <a:rPr dirty="0" sz="1400" spc="-10">
                <a:latin typeface="Times New Roman"/>
                <a:cs typeface="Times New Roman"/>
              </a:rPr>
              <a:t>Актуальность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проекта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стр.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  <a:p>
            <a:pPr marL="191770" indent="-179705">
              <a:lnSpc>
                <a:spcPts val="1610"/>
              </a:lnSpc>
              <a:buAutoNum type="arabicPeriod" startAt="2"/>
              <a:tabLst>
                <a:tab pos="192405" algn="l"/>
              </a:tabLst>
            </a:pPr>
            <a:r>
              <a:rPr dirty="0" sz="1400" spc="-10">
                <a:latin typeface="Times New Roman"/>
                <a:cs typeface="Times New Roman"/>
              </a:rPr>
              <a:t>Цели,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задачи,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ожидаемые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результаты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продукты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стр.2-3</a:t>
            </a:r>
            <a:endParaRPr sz="1400">
              <a:latin typeface="Times New Roman"/>
              <a:cs typeface="Times New Roman"/>
            </a:endParaRPr>
          </a:p>
          <a:p>
            <a:pPr marL="191770" indent="-179705">
              <a:lnSpc>
                <a:spcPts val="1610"/>
              </a:lnSpc>
              <a:buAutoNum type="arabicPeriod" startAt="2"/>
              <a:tabLst>
                <a:tab pos="192405" algn="l"/>
              </a:tabLst>
            </a:pPr>
            <a:r>
              <a:rPr dirty="0" sz="1400" spc="-10">
                <a:latin typeface="Times New Roman"/>
                <a:cs typeface="Times New Roman"/>
              </a:rPr>
              <a:t>Аннотация проекта </a:t>
            </a:r>
            <a:r>
              <a:rPr dirty="0" sz="1400" spc="-5">
                <a:latin typeface="Times New Roman"/>
                <a:cs typeface="Times New Roman"/>
              </a:rPr>
              <a:t>стр.3</a:t>
            </a:r>
            <a:endParaRPr sz="1400">
              <a:latin typeface="Times New Roman"/>
              <a:cs typeface="Times New Roman"/>
            </a:endParaRPr>
          </a:p>
          <a:p>
            <a:pPr marL="191770" indent="-179705">
              <a:lnSpc>
                <a:spcPts val="1610"/>
              </a:lnSpc>
              <a:buAutoNum type="arabicPeriod" startAt="2"/>
              <a:tabLst>
                <a:tab pos="192405" algn="l"/>
              </a:tabLst>
            </a:pPr>
            <a:r>
              <a:rPr dirty="0" sz="1400" spc="-10">
                <a:latin typeface="Times New Roman"/>
                <a:cs typeface="Times New Roman"/>
              </a:rPr>
              <a:t>Этапы</a:t>
            </a:r>
            <a:r>
              <a:rPr dirty="0" sz="1400" spc="-5">
                <a:latin typeface="Times New Roman"/>
                <a:cs typeface="Times New Roman"/>
              </a:rPr>
              <a:t> реализации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проекта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программы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стр.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6</a:t>
            </a:r>
            <a:endParaRPr sz="1400">
              <a:latin typeface="Times New Roman"/>
              <a:cs typeface="Times New Roman"/>
            </a:endParaRPr>
          </a:p>
          <a:p>
            <a:pPr marL="191770" indent="-179705">
              <a:lnSpc>
                <a:spcPts val="1610"/>
              </a:lnSpc>
              <a:buAutoNum type="arabicPeriod" startAt="2"/>
              <a:tabLst>
                <a:tab pos="192405" algn="l"/>
              </a:tabLst>
            </a:pPr>
            <a:r>
              <a:rPr dirty="0" sz="1400" spc="-10">
                <a:latin typeface="Times New Roman"/>
                <a:cs typeface="Times New Roman"/>
              </a:rPr>
              <a:t>План </a:t>
            </a:r>
            <a:r>
              <a:rPr dirty="0" sz="1400" spc="-5">
                <a:latin typeface="Times New Roman"/>
                <a:cs typeface="Times New Roman"/>
              </a:rPr>
              <a:t>мероприятий </a:t>
            </a:r>
            <a:r>
              <a:rPr dirty="0" sz="1400" spc="-10">
                <a:latin typeface="Times New Roman"/>
                <a:cs typeface="Times New Roman"/>
              </a:rPr>
              <a:t>стр.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8</a:t>
            </a:r>
            <a:endParaRPr sz="1400">
              <a:latin typeface="Times New Roman"/>
              <a:cs typeface="Times New Roman"/>
            </a:endParaRPr>
          </a:p>
          <a:p>
            <a:pPr marL="191770" indent="-179705">
              <a:lnSpc>
                <a:spcPts val="1610"/>
              </a:lnSpc>
              <a:buAutoNum type="arabicPeriod" startAt="2"/>
              <a:tabLst>
                <a:tab pos="192405" algn="l"/>
              </a:tabLst>
            </a:pPr>
            <a:r>
              <a:rPr dirty="0" sz="1400" spc="-10">
                <a:latin typeface="Times New Roman"/>
                <a:cs typeface="Times New Roman"/>
              </a:rPr>
              <a:t>Ресурсы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стр.10</a:t>
            </a:r>
            <a:endParaRPr sz="1400">
              <a:latin typeface="Times New Roman"/>
              <a:cs typeface="Times New Roman"/>
            </a:endParaRPr>
          </a:p>
          <a:p>
            <a:pPr marL="191770" indent="-179705">
              <a:lnSpc>
                <a:spcPts val="1610"/>
              </a:lnSpc>
              <a:buAutoNum type="arabicPeriod" startAt="2"/>
              <a:tabLst>
                <a:tab pos="192405" algn="l"/>
              </a:tabLst>
            </a:pPr>
            <a:r>
              <a:rPr dirty="0" sz="1400" spc="-10">
                <a:latin typeface="Times New Roman"/>
                <a:cs typeface="Times New Roman"/>
              </a:rPr>
              <a:t>Риски</a:t>
            </a:r>
            <a:r>
              <a:rPr dirty="0" sz="1400" spc="-5">
                <a:latin typeface="Times New Roman"/>
                <a:cs typeface="Times New Roman"/>
              </a:rPr>
              <a:t> и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пути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преодоления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рисков </a:t>
            </a:r>
            <a:r>
              <a:rPr dirty="0" sz="1400" spc="-10">
                <a:latin typeface="Times New Roman"/>
                <a:cs typeface="Times New Roman"/>
              </a:rPr>
              <a:t>стр.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10</a:t>
            </a:r>
            <a:endParaRPr sz="1400">
              <a:latin typeface="Times New Roman"/>
              <a:cs typeface="Times New Roman"/>
            </a:endParaRPr>
          </a:p>
          <a:p>
            <a:pPr marL="191770" indent="-179705">
              <a:lnSpc>
                <a:spcPts val="1610"/>
              </a:lnSpc>
              <a:buAutoNum type="arabicPeriod" startAt="2"/>
              <a:tabLst>
                <a:tab pos="192405" algn="l"/>
              </a:tabLst>
            </a:pPr>
            <a:r>
              <a:rPr dirty="0" sz="1400" spc="-10">
                <a:latin typeface="Times New Roman"/>
                <a:cs typeface="Times New Roman"/>
              </a:rPr>
              <a:t>Выводы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стр.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11</a:t>
            </a:r>
            <a:endParaRPr sz="1400">
              <a:latin typeface="Times New Roman"/>
              <a:cs typeface="Times New Roman"/>
            </a:endParaRPr>
          </a:p>
          <a:p>
            <a:pPr marL="280670" indent="-268605">
              <a:lnSpc>
                <a:spcPts val="1645"/>
              </a:lnSpc>
              <a:buAutoNum type="arabicPeriod" startAt="2"/>
              <a:tabLst>
                <a:tab pos="281305" algn="l"/>
              </a:tabLst>
            </a:pPr>
            <a:r>
              <a:rPr dirty="0" sz="1400" spc="-10">
                <a:latin typeface="Times New Roman"/>
                <a:cs typeface="Times New Roman"/>
              </a:rPr>
              <a:t>Литература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стр.11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39519" y="9577527"/>
            <a:ext cx="14732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z="1100">
                <a:solidFill>
                  <a:srgbClr val="4F81BC"/>
                </a:solidFill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901" y="691642"/>
            <a:ext cx="5963285" cy="59632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1645"/>
              </a:lnSpc>
              <a:spcBef>
                <a:spcPts val="90"/>
              </a:spcBef>
            </a:pPr>
            <a:r>
              <a:rPr dirty="0" sz="1400" spc="-5">
                <a:latin typeface="Times New Roman"/>
                <a:cs typeface="Times New Roman"/>
              </a:rPr>
              <a:t>Учебно-методические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ресурсы: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z="1400" spc="-5">
                <a:latin typeface="Times New Roman"/>
                <a:cs typeface="Times New Roman"/>
              </a:rPr>
              <a:t>Фонд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методического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кабинета:</a:t>
            </a:r>
            <a:endParaRPr sz="1400">
              <a:latin typeface="Times New Roman"/>
              <a:cs typeface="Times New Roman"/>
            </a:endParaRPr>
          </a:p>
          <a:p>
            <a:pPr marL="118745" indent="-106680">
              <a:lnSpc>
                <a:spcPts val="1610"/>
              </a:lnSpc>
              <a:buChar char="•"/>
              <a:tabLst>
                <a:tab pos="119380" algn="l"/>
              </a:tabLst>
            </a:pPr>
            <a:r>
              <a:rPr dirty="0" sz="1400" spc="-5">
                <a:latin typeface="Times New Roman"/>
                <a:cs typeface="Times New Roman"/>
              </a:rPr>
              <a:t>библиотека;</a:t>
            </a:r>
            <a:endParaRPr sz="1400">
              <a:latin typeface="Times New Roman"/>
              <a:cs typeface="Times New Roman"/>
            </a:endParaRPr>
          </a:p>
          <a:p>
            <a:pPr marL="118745" indent="-106680">
              <a:lnSpc>
                <a:spcPts val="1620"/>
              </a:lnSpc>
              <a:buChar char="•"/>
              <a:tabLst>
                <a:tab pos="119380" algn="l"/>
              </a:tabLst>
            </a:pPr>
            <a:r>
              <a:rPr dirty="0" sz="1400" spc="-10">
                <a:latin typeface="Times New Roman"/>
                <a:cs typeface="Times New Roman"/>
              </a:rPr>
              <a:t>игротека;</a:t>
            </a:r>
            <a:endParaRPr sz="1400">
              <a:latin typeface="Times New Roman"/>
              <a:cs typeface="Times New Roman"/>
            </a:endParaRPr>
          </a:p>
          <a:p>
            <a:pPr marL="118745" indent="-106680">
              <a:lnSpc>
                <a:spcPts val="1620"/>
              </a:lnSpc>
              <a:buChar char="•"/>
              <a:tabLst>
                <a:tab pos="119380" algn="l"/>
              </a:tabLst>
            </a:pPr>
            <a:r>
              <a:rPr dirty="0" sz="1400" spc="-10">
                <a:latin typeface="Times New Roman"/>
                <a:cs typeface="Times New Roman"/>
              </a:rPr>
              <a:t>аудиотека;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z="1400" spc="-5">
                <a:latin typeface="Times New Roman"/>
                <a:cs typeface="Times New Roman"/>
              </a:rPr>
              <a:t>Критерии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оценивания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проекта:</a:t>
            </a:r>
            <a:endParaRPr sz="1400">
              <a:latin typeface="Times New Roman"/>
              <a:cs typeface="Times New Roman"/>
            </a:endParaRPr>
          </a:p>
          <a:p>
            <a:pPr algn="just" marL="12700" marR="5715">
              <a:lnSpc>
                <a:spcPts val="1610"/>
              </a:lnSpc>
              <a:spcBef>
                <a:spcPts val="75"/>
              </a:spcBef>
              <a:buAutoNum type="arabicPeriod"/>
              <a:tabLst>
                <a:tab pos="262890" algn="l"/>
              </a:tabLst>
            </a:pPr>
            <a:r>
              <a:rPr dirty="0" sz="1400" spc="-5">
                <a:latin typeface="Times New Roman"/>
                <a:cs typeface="Times New Roman"/>
              </a:rPr>
              <a:t>Удовлетворённость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родителей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результатом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работы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ДОУ</a:t>
            </a:r>
            <a:r>
              <a:rPr dirty="0" sz="1400" spc="-5">
                <a:latin typeface="Times New Roman"/>
                <a:cs typeface="Times New Roman"/>
              </a:rPr>
              <a:t> (созданными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условиями,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уровнем</a:t>
            </a:r>
            <a:r>
              <a:rPr dirty="0" sz="1400" spc="-5">
                <a:latin typeface="Times New Roman"/>
                <a:cs typeface="Times New Roman"/>
              </a:rPr>
              <a:t> подготовки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ребёнка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</a:t>
            </a:r>
            <a:r>
              <a:rPr dirty="0" sz="1400">
                <a:latin typeface="Times New Roman"/>
                <a:cs typeface="Times New Roman"/>
              </a:rPr>
              <a:t> школе,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интересом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ребёнка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образовательному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процессу).</a:t>
            </a:r>
            <a:endParaRPr sz="1400">
              <a:latin typeface="Times New Roman"/>
              <a:cs typeface="Times New Roman"/>
            </a:endParaRPr>
          </a:p>
          <a:p>
            <a:pPr algn="just" marL="191770" indent="-179705">
              <a:lnSpc>
                <a:spcPts val="1530"/>
              </a:lnSpc>
              <a:buAutoNum type="arabicPeriod"/>
              <a:tabLst>
                <a:tab pos="192405" algn="l"/>
              </a:tabLst>
            </a:pPr>
            <a:r>
              <a:rPr dirty="0" sz="1400" spc="-10">
                <a:latin typeface="Times New Roman"/>
                <a:cs typeface="Times New Roman"/>
              </a:rPr>
              <a:t>Соответствие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условий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обучения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дошкольников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нормам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СанПиНа.</a:t>
            </a:r>
            <a:endParaRPr sz="1400">
              <a:latin typeface="Times New Roman"/>
              <a:cs typeface="Times New Roman"/>
            </a:endParaRPr>
          </a:p>
          <a:p>
            <a:pPr algn="just" marL="12700" marR="9525">
              <a:lnSpc>
                <a:spcPts val="1610"/>
              </a:lnSpc>
              <a:spcBef>
                <a:spcPts val="80"/>
              </a:spcBef>
              <a:buAutoNum type="arabicPeriod"/>
              <a:tabLst>
                <a:tab pos="305435" algn="l"/>
              </a:tabLst>
            </a:pPr>
            <a:r>
              <a:rPr dirty="0" sz="1400" spc="-10">
                <a:latin typeface="Times New Roman"/>
                <a:cs typeface="Times New Roman"/>
              </a:rPr>
              <a:t>Информированность</a:t>
            </a:r>
            <a:r>
              <a:rPr dirty="0" sz="1400" spc="-5">
                <a:latin typeface="Times New Roman"/>
                <a:cs typeface="Times New Roman"/>
              </a:rPr>
              <a:t> родителей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5">
                <a:latin typeface="Times New Roman"/>
                <a:cs typeface="Times New Roman"/>
              </a:rPr>
              <a:t>об</a:t>
            </a:r>
            <a:r>
              <a:rPr dirty="0" sz="1400" spc="36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организации</a:t>
            </a:r>
            <a:r>
              <a:rPr dirty="0" sz="1400" spc="-5">
                <a:latin typeface="Times New Roman"/>
                <a:cs typeface="Times New Roman"/>
              </a:rPr>
              <a:t> воспитательного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образовательного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процесса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дошкольника.</a:t>
            </a:r>
            <a:endParaRPr sz="1400">
              <a:latin typeface="Times New Roman"/>
              <a:cs typeface="Times New Roman"/>
            </a:endParaRPr>
          </a:p>
          <a:p>
            <a:pPr algn="just" marL="259079" indent="-247015">
              <a:lnSpc>
                <a:spcPts val="1530"/>
              </a:lnSpc>
              <a:buAutoNum type="arabicPeriod"/>
              <a:tabLst>
                <a:tab pos="259715" algn="l"/>
              </a:tabLst>
            </a:pPr>
            <a:r>
              <a:rPr dirty="0" sz="1400" spc="-10">
                <a:latin typeface="Times New Roman"/>
                <a:cs typeface="Times New Roman"/>
              </a:rPr>
              <a:t>Отсроченный</a:t>
            </a:r>
            <a:r>
              <a:rPr dirty="0" sz="1400" spc="5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результат:</a:t>
            </a:r>
            <a:r>
              <a:rPr dirty="0" sz="1400" spc="56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успешность</a:t>
            </a:r>
            <a:r>
              <a:rPr dirty="0" sz="1400" spc="56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воспитанника</a:t>
            </a:r>
            <a:r>
              <a:rPr dirty="0" sz="1400" spc="55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ДОУ</a:t>
            </a:r>
            <a:r>
              <a:rPr dirty="0" sz="1400" spc="56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</a:t>
            </a:r>
            <a:r>
              <a:rPr dirty="0" sz="1400" spc="5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начальной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45"/>
              </a:lnSpc>
            </a:pPr>
            <a:r>
              <a:rPr dirty="0" sz="1400" spc="-5">
                <a:latin typeface="Times New Roman"/>
                <a:cs typeface="Times New Roman"/>
              </a:rPr>
              <a:t>школе.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630"/>
              </a:lnSpc>
              <a:spcBef>
                <a:spcPts val="5"/>
              </a:spcBef>
            </a:pP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Риски</a:t>
            </a:r>
            <a:r>
              <a:rPr dirty="0" u="heavy" sz="1400" spc="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</a:t>
            </a: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пути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преодоления</a:t>
            </a: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рисков.</a:t>
            </a:r>
            <a:endParaRPr sz="1400">
              <a:latin typeface="Times New Roman"/>
              <a:cs typeface="Times New Roman"/>
            </a:endParaRPr>
          </a:p>
          <a:p>
            <a:pPr algn="just" marL="12700" marR="8890">
              <a:lnSpc>
                <a:spcPct val="96400"/>
              </a:lnSpc>
              <a:spcBef>
                <a:spcPts val="10"/>
              </a:spcBef>
            </a:pP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Выводы:</a:t>
            </a:r>
            <a:r>
              <a:rPr dirty="0" sz="1400" b="1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Ценность </a:t>
            </a:r>
            <a:r>
              <a:rPr dirty="0" sz="1400" spc="-5">
                <a:latin typeface="Times New Roman"/>
                <a:cs typeface="Times New Roman"/>
              </a:rPr>
              <a:t>русских народных </a:t>
            </a:r>
            <a:r>
              <a:rPr dirty="0" sz="1400" spc="-10">
                <a:latin typeface="Times New Roman"/>
                <a:cs typeface="Times New Roman"/>
              </a:rPr>
              <a:t>сказок </a:t>
            </a:r>
            <a:r>
              <a:rPr dirty="0" sz="1400" spc="-5">
                <a:latin typeface="Times New Roman"/>
                <a:cs typeface="Times New Roman"/>
              </a:rPr>
              <a:t>заключается в </a:t>
            </a:r>
            <a:r>
              <a:rPr dirty="0" sz="1400" spc="5">
                <a:latin typeface="Times New Roman"/>
                <a:cs typeface="Times New Roman"/>
              </a:rPr>
              <a:t>их </a:t>
            </a:r>
            <a:r>
              <a:rPr dirty="0" sz="1400" spc="-10">
                <a:latin typeface="Times New Roman"/>
                <a:cs typeface="Times New Roman"/>
              </a:rPr>
              <a:t>влиянии на </a:t>
            </a:r>
            <a:r>
              <a:rPr dirty="0" sz="1400" spc="-5">
                <a:latin typeface="Times New Roman"/>
                <a:cs typeface="Times New Roman"/>
              </a:rPr>
              <a:t> всестороннее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развитие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ребенка,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а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</a:t>
            </a:r>
            <a:r>
              <a:rPr dirty="0" sz="1400" spc="3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особенности</a:t>
            </a:r>
            <a:r>
              <a:rPr dirty="0" sz="1400" spc="3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</a:t>
            </a:r>
            <a:r>
              <a:rPr dirty="0" sz="1400" spc="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нравственное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воспитание.</a:t>
            </a:r>
            <a:endParaRPr sz="1400">
              <a:latin typeface="Times New Roman"/>
              <a:cs typeface="Times New Roman"/>
            </a:endParaRPr>
          </a:p>
          <a:p>
            <a:pPr algn="just" marL="12700" marR="9525" indent="234315">
              <a:lnSpc>
                <a:spcPts val="1610"/>
              </a:lnSpc>
              <a:spcBef>
                <a:spcPts val="45"/>
              </a:spcBef>
            </a:pPr>
            <a:r>
              <a:rPr dirty="0" sz="1400" spc="-10">
                <a:latin typeface="Times New Roman"/>
                <a:cs typeface="Times New Roman"/>
              </a:rPr>
              <a:t>Сказки </a:t>
            </a:r>
            <a:r>
              <a:rPr dirty="0" sz="1400" spc="-5">
                <a:latin typeface="Times New Roman"/>
                <a:cs typeface="Times New Roman"/>
              </a:rPr>
              <a:t>внушают </a:t>
            </a:r>
            <a:r>
              <a:rPr dirty="0" sz="1400" spc="-10">
                <a:latin typeface="Times New Roman"/>
                <a:cs typeface="Times New Roman"/>
              </a:rPr>
              <a:t>уверенность </a:t>
            </a:r>
            <a:r>
              <a:rPr dirty="0" sz="1400" spc="-5">
                <a:latin typeface="Times New Roman"/>
                <a:cs typeface="Times New Roman"/>
              </a:rPr>
              <a:t>в торжестве правды, победе добра </a:t>
            </a:r>
            <a:r>
              <a:rPr dirty="0" sz="1400" spc="-10">
                <a:latin typeface="Times New Roman"/>
                <a:cs typeface="Times New Roman"/>
              </a:rPr>
              <a:t>над </a:t>
            </a:r>
            <a:r>
              <a:rPr dirty="0" sz="1400" spc="-5">
                <a:latin typeface="Times New Roman"/>
                <a:cs typeface="Times New Roman"/>
              </a:rPr>
              <a:t>злом.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Как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правило,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страдания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положительного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героя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его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друзей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являются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преходящими, </a:t>
            </a:r>
            <a:r>
              <a:rPr dirty="0" sz="1400" spc="-10">
                <a:latin typeface="Times New Roman"/>
                <a:cs typeface="Times New Roman"/>
              </a:rPr>
              <a:t>временными, </a:t>
            </a:r>
            <a:r>
              <a:rPr dirty="0" sz="1400" spc="-5">
                <a:latin typeface="Times New Roman"/>
                <a:cs typeface="Times New Roman"/>
              </a:rPr>
              <a:t>за </a:t>
            </a:r>
            <a:r>
              <a:rPr dirty="0" sz="1400" spc="-10">
                <a:latin typeface="Times New Roman"/>
                <a:cs typeface="Times New Roman"/>
              </a:rPr>
              <a:t>ними обычно </a:t>
            </a:r>
            <a:r>
              <a:rPr dirty="0" sz="1400" spc="-5">
                <a:latin typeface="Times New Roman"/>
                <a:cs typeface="Times New Roman"/>
              </a:rPr>
              <a:t>приходит </a:t>
            </a:r>
            <a:r>
              <a:rPr dirty="0" sz="1400" spc="-10">
                <a:latin typeface="Times New Roman"/>
                <a:cs typeface="Times New Roman"/>
              </a:rPr>
              <a:t>радость, причем </a:t>
            </a:r>
            <a:r>
              <a:rPr dirty="0" sz="1400" spc="-5">
                <a:latin typeface="Times New Roman"/>
                <a:cs typeface="Times New Roman"/>
              </a:rPr>
              <a:t>эта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радость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–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результат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борьбы,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результат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совместных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усилий.</a:t>
            </a:r>
            <a:endParaRPr sz="1400">
              <a:latin typeface="Times New Roman"/>
              <a:cs typeface="Times New Roman"/>
            </a:endParaRPr>
          </a:p>
          <a:p>
            <a:pPr algn="just" marL="344805">
              <a:lnSpc>
                <a:spcPts val="1525"/>
              </a:lnSpc>
            </a:pPr>
            <a:r>
              <a:rPr dirty="0" sz="1400" spc="-10">
                <a:latin typeface="Times New Roman"/>
                <a:cs typeface="Times New Roman"/>
              </a:rPr>
              <a:t>В</a:t>
            </a:r>
            <a:r>
              <a:rPr dirty="0" sz="1400" spc="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среднем</a:t>
            </a:r>
            <a:r>
              <a:rPr dirty="0" sz="1400" spc="79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дошкольном</a:t>
            </a:r>
            <a:r>
              <a:rPr dirty="0" sz="1400" spc="44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возрасте</a:t>
            </a:r>
            <a:r>
              <a:rPr dirty="0" sz="1400" spc="44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создаются</a:t>
            </a:r>
            <a:r>
              <a:rPr dirty="0" sz="1400" spc="4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наиболее</a:t>
            </a:r>
            <a:r>
              <a:rPr dirty="0" sz="1400" spc="4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благоприятные</a:t>
            </a:r>
            <a:endParaRPr sz="1400">
              <a:latin typeface="Times New Roman"/>
              <a:cs typeface="Times New Roman"/>
            </a:endParaRPr>
          </a:p>
          <a:p>
            <a:pPr algn="just" marL="12700" marR="9525">
              <a:lnSpc>
                <a:spcPts val="1610"/>
              </a:lnSpc>
              <a:spcBef>
                <a:spcPts val="75"/>
              </a:spcBef>
            </a:pPr>
            <a:r>
              <a:rPr dirty="0" sz="1400" spc="-10">
                <a:latin typeface="Times New Roman"/>
                <a:cs typeface="Times New Roman"/>
              </a:rPr>
              <a:t>условия </a:t>
            </a:r>
            <a:r>
              <a:rPr dirty="0" sz="1400" spc="-5">
                <a:latin typeface="Times New Roman"/>
                <a:cs typeface="Times New Roman"/>
              </a:rPr>
              <a:t>для </a:t>
            </a:r>
            <a:r>
              <a:rPr dirty="0" sz="1400" spc="-10">
                <a:latin typeface="Times New Roman"/>
                <a:cs typeface="Times New Roman"/>
              </a:rPr>
              <a:t>влияния </a:t>
            </a:r>
            <a:r>
              <a:rPr dirty="0" sz="1400" spc="-5">
                <a:latin typeface="Times New Roman"/>
                <a:cs typeface="Times New Roman"/>
              </a:rPr>
              <a:t>сказок </a:t>
            </a:r>
            <a:r>
              <a:rPr dirty="0" sz="1400" spc="-10">
                <a:latin typeface="Times New Roman"/>
                <a:cs typeface="Times New Roman"/>
              </a:rPr>
              <a:t>на </a:t>
            </a:r>
            <a:r>
              <a:rPr dirty="0" sz="1400" spc="-5">
                <a:latin typeface="Times New Roman"/>
                <a:cs typeface="Times New Roman"/>
              </a:rPr>
              <a:t>нравственное развития детей. </a:t>
            </a:r>
            <a:r>
              <a:rPr dirty="0" sz="1400" spc="-10">
                <a:latin typeface="Times New Roman"/>
                <a:cs typeface="Times New Roman"/>
              </a:rPr>
              <a:t>В </a:t>
            </a:r>
            <a:r>
              <a:rPr dirty="0" sz="1400" spc="-5">
                <a:latin typeface="Times New Roman"/>
                <a:cs typeface="Times New Roman"/>
              </a:rPr>
              <a:t>этот период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расширяется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перестраивается</a:t>
            </a:r>
            <a:r>
              <a:rPr dirty="0" sz="1400" spc="-5">
                <a:latin typeface="Times New Roman"/>
                <a:cs typeface="Times New Roman"/>
              </a:rPr>
              <a:t> система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взаимоотношений</a:t>
            </a:r>
            <a:r>
              <a:rPr dirty="0" sz="1400" spc="-5">
                <a:latin typeface="Times New Roman"/>
                <a:cs typeface="Times New Roman"/>
              </a:rPr>
              <a:t> ребенка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со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взрослыми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сверстниками,</a:t>
            </a:r>
            <a:r>
              <a:rPr dirty="0" sz="1400" spc="-5">
                <a:latin typeface="Times New Roman"/>
                <a:cs typeface="Times New Roman"/>
              </a:rPr>
              <a:t> усложняются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виды</a:t>
            </a:r>
            <a:r>
              <a:rPr dirty="0" sz="1400" spc="-5">
                <a:latin typeface="Times New Roman"/>
                <a:cs typeface="Times New Roman"/>
              </a:rPr>
              <a:t> деятельности,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возникает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совместная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со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сверстниками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деятельность.</a:t>
            </a:r>
            <a:endParaRPr sz="1400">
              <a:latin typeface="Times New Roman"/>
              <a:cs typeface="Times New Roman"/>
            </a:endParaRPr>
          </a:p>
          <a:p>
            <a:pPr algn="just" marL="424180">
              <a:lnSpc>
                <a:spcPts val="1560"/>
              </a:lnSpc>
            </a:pPr>
            <a:r>
              <a:rPr dirty="0" sz="1400" spc="-10">
                <a:latin typeface="Times New Roman"/>
                <a:cs typeface="Times New Roman"/>
              </a:rPr>
              <a:t>В</a:t>
            </a:r>
            <a:r>
              <a:rPr dirty="0" sz="1400" spc="35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результате</a:t>
            </a:r>
            <a:r>
              <a:rPr dirty="0" sz="1400" spc="38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проведенных</a:t>
            </a:r>
            <a:r>
              <a:rPr dirty="0" sz="1400" spc="34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исследований</a:t>
            </a:r>
            <a:r>
              <a:rPr dirty="0" sz="1400" spc="37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мной</a:t>
            </a:r>
            <a:r>
              <a:rPr dirty="0" sz="1400" spc="78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были</a:t>
            </a:r>
            <a:r>
              <a:rPr dirty="0" sz="1400" spc="38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зафиксированы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066901" y="6624954"/>
            <a:ext cx="4237355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998855" algn="l"/>
                <a:tab pos="1272540" algn="l"/>
                <a:tab pos="2073910" algn="l"/>
                <a:tab pos="2540000" algn="l"/>
                <a:tab pos="3679190" algn="l"/>
              </a:tabLst>
            </a:pPr>
            <a:r>
              <a:rPr dirty="0" sz="1400" spc="-10">
                <a:latin typeface="Times New Roman"/>
                <a:cs typeface="Times New Roman"/>
              </a:rPr>
              <a:t>изменения	</a:t>
            </a:r>
            <a:r>
              <a:rPr dirty="0" sz="1400" spc="-5">
                <a:latin typeface="Times New Roman"/>
                <a:cs typeface="Times New Roman"/>
              </a:rPr>
              <a:t>в	уровнях	</a:t>
            </a:r>
            <a:r>
              <a:rPr dirty="0" sz="1400" spc="-10">
                <a:latin typeface="Times New Roman"/>
                <a:cs typeface="Times New Roman"/>
              </a:rPr>
              <a:t>при	</a:t>
            </a:r>
            <a:r>
              <a:rPr dirty="0" sz="1400" spc="-5">
                <a:latin typeface="Times New Roman"/>
                <a:cs typeface="Times New Roman"/>
              </a:rPr>
              <a:t>организации	работы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6901" y="6624954"/>
            <a:ext cx="5958840" cy="441959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 indent="4396740">
              <a:lnSpc>
                <a:spcPts val="1610"/>
              </a:lnSpc>
              <a:spcBef>
                <a:spcPts val="204"/>
              </a:spcBef>
              <a:tabLst>
                <a:tab pos="1254760" algn="l"/>
                <a:tab pos="2009775" algn="l"/>
                <a:tab pos="2274570" algn="l"/>
                <a:tab pos="3099435" algn="l"/>
                <a:tab pos="4385310" algn="l"/>
                <a:tab pos="4643755" algn="l"/>
                <a:tab pos="4780915" algn="l"/>
                <a:tab pos="5849620" algn="l"/>
              </a:tabLst>
            </a:pPr>
            <a:r>
              <a:rPr dirty="0" sz="1400" spc="-10">
                <a:latin typeface="Times New Roman"/>
                <a:cs typeface="Times New Roman"/>
              </a:rPr>
              <a:t>п</a:t>
            </a:r>
            <a:r>
              <a:rPr dirty="0" sz="1400" spc="-5">
                <a:latin typeface="Times New Roman"/>
                <a:cs typeface="Times New Roman"/>
              </a:rPr>
              <a:t>о</a:t>
            </a:r>
            <a:r>
              <a:rPr dirty="0" sz="1400">
                <a:latin typeface="Times New Roman"/>
                <a:cs typeface="Times New Roman"/>
              </a:rPr>
              <a:t>		</a:t>
            </a:r>
            <a:r>
              <a:rPr dirty="0" sz="1400" spc="-5">
                <a:latin typeface="Times New Roman"/>
                <a:cs typeface="Times New Roman"/>
              </a:rPr>
              <a:t>ф</a:t>
            </a:r>
            <a:r>
              <a:rPr dirty="0" sz="1400" spc="-5">
                <a:latin typeface="Times New Roman"/>
                <a:cs typeface="Times New Roman"/>
              </a:rPr>
              <a:t>ор</a:t>
            </a:r>
            <a:r>
              <a:rPr dirty="0" sz="1400" spc="-5">
                <a:latin typeface="Times New Roman"/>
                <a:cs typeface="Times New Roman"/>
              </a:rPr>
              <a:t>м</a:t>
            </a:r>
            <a:r>
              <a:rPr dirty="0" sz="1400" spc="-10">
                <a:latin typeface="Times New Roman"/>
                <a:cs typeface="Times New Roman"/>
              </a:rPr>
              <a:t>ир</a:t>
            </a:r>
            <a:r>
              <a:rPr dirty="0" sz="1400" spc="15">
                <a:latin typeface="Times New Roman"/>
                <a:cs typeface="Times New Roman"/>
              </a:rPr>
              <a:t>о</a:t>
            </a:r>
            <a:r>
              <a:rPr dirty="0" sz="1400" spc="-15">
                <a:latin typeface="Times New Roman"/>
                <a:cs typeface="Times New Roman"/>
              </a:rPr>
              <a:t>в</a:t>
            </a:r>
            <a:r>
              <a:rPr dirty="0" sz="1400" spc="-5">
                <a:latin typeface="Times New Roman"/>
                <a:cs typeface="Times New Roman"/>
              </a:rPr>
              <a:t>а</a:t>
            </a:r>
            <a:r>
              <a:rPr dirty="0" sz="1400" spc="-10">
                <a:latin typeface="Times New Roman"/>
                <a:cs typeface="Times New Roman"/>
              </a:rPr>
              <a:t>н</a:t>
            </a:r>
            <a:r>
              <a:rPr dirty="0" sz="1400" spc="15">
                <a:latin typeface="Times New Roman"/>
                <a:cs typeface="Times New Roman"/>
              </a:rPr>
              <a:t>и</a:t>
            </a:r>
            <a:r>
              <a:rPr dirty="0" sz="1400" spc="-5">
                <a:latin typeface="Times New Roman"/>
                <a:cs typeface="Times New Roman"/>
              </a:rPr>
              <a:t>ю  </a:t>
            </a:r>
            <a:r>
              <a:rPr dirty="0" sz="1400" spc="-10">
                <a:latin typeface="Times New Roman"/>
                <a:cs typeface="Times New Roman"/>
              </a:rPr>
              <a:t>нр</a:t>
            </a:r>
            <a:r>
              <a:rPr dirty="0" sz="1400" spc="-5">
                <a:latin typeface="Times New Roman"/>
                <a:cs typeface="Times New Roman"/>
              </a:rPr>
              <a:t>а</a:t>
            </a:r>
            <a:r>
              <a:rPr dirty="0" sz="1400" spc="-15">
                <a:latin typeface="Times New Roman"/>
                <a:cs typeface="Times New Roman"/>
              </a:rPr>
              <a:t>в</a:t>
            </a:r>
            <a:r>
              <a:rPr dirty="0" sz="1400" spc="-5">
                <a:latin typeface="Times New Roman"/>
                <a:cs typeface="Times New Roman"/>
              </a:rPr>
              <a:t>с</a:t>
            </a:r>
            <a:r>
              <a:rPr dirty="0" sz="1400" spc="5">
                <a:latin typeface="Times New Roman"/>
                <a:cs typeface="Times New Roman"/>
              </a:rPr>
              <a:t>т</a:t>
            </a:r>
            <a:r>
              <a:rPr dirty="0" sz="1400" spc="-15">
                <a:latin typeface="Times New Roman"/>
                <a:cs typeface="Times New Roman"/>
              </a:rPr>
              <a:t>в</a:t>
            </a:r>
            <a:r>
              <a:rPr dirty="0" sz="1400" spc="-5">
                <a:latin typeface="Times New Roman"/>
                <a:cs typeface="Times New Roman"/>
              </a:rPr>
              <a:t>е</a:t>
            </a:r>
            <a:r>
              <a:rPr dirty="0" sz="1400" spc="-10">
                <a:latin typeface="Times New Roman"/>
                <a:cs typeface="Times New Roman"/>
              </a:rPr>
              <a:t>нн</a:t>
            </a:r>
            <a:r>
              <a:rPr dirty="0" sz="1400" spc="10">
                <a:latin typeface="Times New Roman"/>
                <a:cs typeface="Times New Roman"/>
              </a:rPr>
              <a:t>ы</a:t>
            </a:r>
            <a:r>
              <a:rPr dirty="0" sz="1400" spc="-5">
                <a:latin typeface="Times New Roman"/>
                <a:cs typeface="Times New Roman"/>
              </a:rPr>
              <a:t>х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к</a:t>
            </a:r>
            <a:r>
              <a:rPr dirty="0" sz="1400" spc="-5">
                <a:latin typeface="Times New Roman"/>
                <a:cs typeface="Times New Roman"/>
              </a:rPr>
              <a:t>а</a:t>
            </a:r>
            <a:r>
              <a:rPr dirty="0" sz="1400" spc="-10">
                <a:latin typeface="Times New Roman"/>
                <a:cs typeface="Times New Roman"/>
              </a:rPr>
              <a:t>ч</a:t>
            </a:r>
            <a:r>
              <a:rPr dirty="0" sz="1400" spc="-5">
                <a:latin typeface="Times New Roman"/>
                <a:cs typeface="Times New Roman"/>
              </a:rPr>
              <a:t>ес</a:t>
            </a:r>
            <a:r>
              <a:rPr dirty="0" sz="1400" spc="5">
                <a:latin typeface="Times New Roman"/>
                <a:cs typeface="Times New Roman"/>
              </a:rPr>
              <a:t>т</a:t>
            </a:r>
            <a:r>
              <a:rPr dirty="0" sz="1400" spc="-5">
                <a:latin typeface="Times New Roman"/>
                <a:cs typeface="Times New Roman"/>
              </a:rPr>
              <a:t>в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">
                <a:latin typeface="Times New Roman"/>
                <a:cs typeface="Times New Roman"/>
              </a:rPr>
              <a:t>у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">
                <a:latin typeface="Times New Roman"/>
                <a:cs typeface="Times New Roman"/>
              </a:rPr>
              <a:t>с</a:t>
            </a:r>
            <a:r>
              <a:rPr dirty="0" sz="1400" spc="-15">
                <a:latin typeface="Times New Roman"/>
                <a:cs typeface="Times New Roman"/>
              </a:rPr>
              <a:t>т</a:t>
            </a:r>
            <a:r>
              <a:rPr dirty="0" sz="1400" spc="-5">
                <a:latin typeface="Times New Roman"/>
                <a:cs typeface="Times New Roman"/>
              </a:rPr>
              <a:t>ар</a:t>
            </a:r>
            <a:r>
              <a:rPr dirty="0" sz="1400" spc="-5">
                <a:latin typeface="Times New Roman"/>
                <a:cs typeface="Times New Roman"/>
              </a:rPr>
              <a:t>ш</a:t>
            </a:r>
            <a:r>
              <a:rPr dirty="0" sz="1400" spc="15">
                <a:latin typeface="Times New Roman"/>
                <a:cs typeface="Times New Roman"/>
              </a:rPr>
              <a:t>и</a:t>
            </a:r>
            <a:r>
              <a:rPr dirty="0" sz="1400" spc="-5">
                <a:latin typeface="Times New Roman"/>
                <a:cs typeface="Times New Roman"/>
              </a:rPr>
              <a:t>х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5">
                <a:latin typeface="Times New Roman"/>
                <a:cs typeface="Times New Roman"/>
              </a:rPr>
              <a:t>д</a:t>
            </a:r>
            <a:r>
              <a:rPr dirty="0" sz="1400" spc="-5">
                <a:latin typeface="Times New Roman"/>
                <a:cs typeface="Times New Roman"/>
              </a:rPr>
              <a:t>о</a:t>
            </a:r>
            <a:r>
              <a:rPr dirty="0" sz="1400" spc="-5">
                <a:latin typeface="Times New Roman"/>
                <a:cs typeface="Times New Roman"/>
              </a:rPr>
              <a:t>ш</a:t>
            </a:r>
            <a:r>
              <a:rPr dirty="0" sz="1400" spc="-10">
                <a:latin typeface="Times New Roman"/>
                <a:cs typeface="Times New Roman"/>
              </a:rPr>
              <a:t>к</a:t>
            </a:r>
            <a:r>
              <a:rPr dirty="0" sz="1400" spc="-5">
                <a:latin typeface="Times New Roman"/>
                <a:cs typeface="Times New Roman"/>
              </a:rPr>
              <a:t>ол</a:t>
            </a:r>
            <a:r>
              <a:rPr dirty="0" sz="1400" spc="-15">
                <a:latin typeface="Times New Roman"/>
                <a:cs typeface="Times New Roman"/>
              </a:rPr>
              <a:t>ь</a:t>
            </a:r>
            <a:r>
              <a:rPr dirty="0" sz="1400" spc="-10">
                <a:latin typeface="Times New Roman"/>
                <a:cs typeface="Times New Roman"/>
              </a:rPr>
              <a:t>н</a:t>
            </a:r>
            <a:r>
              <a:rPr dirty="0" sz="1400" spc="15">
                <a:latin typeface="Times New Roman"/>
                <a:cs typeface="Times New Roman"/>
              </a:rPr>
              <a:t>и</a:t>
            </a:r>
            <a:r>
              <a:rPr dirty="0" sz="1400" spc="-10">
                <a:latin typeface="Times New Roman"/>
                <a:cs typeface="Times New Roman"/>
              </a:rPr>
              <a:t>к</a:t>
            </a:r>
            <a:r>
              <a:rPr dirty="0" sz="1400" spc="-5">
                <a:latin typeface="Times New Roman"/>
                <a:cs typeface="Times New Roman"/>
              </a:rPr>
              <a:t>ов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">
                <a:latin typeface="Times New Roman"/>
                <a:cs typeface="Times New Roman"/>
              </a:rPr>
              <a:t>с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п</a:t>
            </a:r>
            <a:r>
              <a:rPr dirty="0" sz="1400" spc="15">
                <a:latin typeface="Times New Roman"/>
                <a:cs typeface="Times New Roman"/>
              </a:rPr>
              <a:t>р</a:t>
            </a:r>
            <a:r>
              <a:rPr dirty="0" sz="1400" spc="-10">
                <a:latin typeface="Times New Roman"/>
                <a:cs typeface="Times New Roman"/>
              </a:rPr>
              <a:t>и</a:t>
            </a:r>
            <a:r>
              <a:rPr dirty="0" sz="1400" spc="-5">
                <a:latin typeface="Times New Roman"/>
                <a:cs typeface="Times New Roman"/>
              </a:rPr>
              <a:t>ме</a:t>
            </a:r>
            <a:r>
              <a:rPr dirty="0" sz="1400" spc="-10">
                <a:latin typeface="Times New Roman"/>
                <a:cs typeface="Times New Roman"/>
              </a:rPr>
              <a:t>н</a:t>
            </a:r>
            <a:r>
              <a:rPr dirty="0" sz="1400" spc="-5">
                <a:latin typeface="Times New Roman"/>
                <a:cs typeface="Times New Roman"/>
              </a:rPr>
              <a:t>е</a:t>
            </a:r>
            <a:r>
              <a:rPr dirty="0" sz="1400" spc="-10">
                <a:latin typeface="Times New Roman"/>
                <a:cs typeface="Times New Roman"/>
              </a:rPr>
              <a:t>ни</a:t>
            </a:r>
            <a:r>
              <a:rPr dirty="0" sz="1400" spc="-5">
                <a:latin typeface="Times New Roman"/>
                <a:cs typeface="Times New Roman"/>
              </a:rPr>
              <a:t>ем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">
                <a:latin typeface="Times New Roman"/>
                <a:cs typeface="Times New Roman"/>
              </a:rPr>
              <a:t>и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6901" y="7033386"/>
            <a:ext cx="5965190" cy="228092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algn="just" marL="12700" marR="8255">
              <a:lnSpc>
                <a:spcPts val="1610"/>
              </a:lnSpc>
              <a:spcBef>
                <a:spcPts val="204"/>
              </a:spcBef>
            </a:pPr>
            <a:r>
              <a:rPr dirty="0" sz="1400" spc="-10">
                <a:latin typeface="Times New Roman"/>
                <a:cs typeface="Times New Roman"/>
              </a:rPr>
              <a:t>использованием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русских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народных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сказок.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</a:t>
            </a:r>
            <a:r>
              <a:rPr dirty="0" sz="1400" spc="-5">
                <a:latin typeface="Times New Roman"/>
                <a:cs typeface="Times New Roman"/>
              </a:rPr>
              <a:t> экспериментальной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группе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значительно</a:t>
            </a:r>
            <a:r>
              <a:rPr dirty="0" sz="1400" spc="-5">
                <a:latin typeface="Times New Roman"/>
                <a:cs typeface="Times New Roman"/>
              </a:rPr>
              <a:t> увеличилось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количество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детей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высокими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показателями.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Количество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детей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низким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уровнем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значительно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уменьшился.</a:t>
            </a:r>
            <a:endParaRPr sz="1400">
              <a:latin typeface="Times New Roman"/>
              <a:cs typeface="Times New Roman"/>
            </a:endParaRPr>
          </a:p>
          <a:p>
            <a:pPr algn="just" marL="12700">
              <a:lnSpc>
                <a:spcPts val="1530"/>
              </a:lnSpc>
            </a:pPr>
            <a:r>
              <a:rPr dirty="0" sz="1400" spc="-10">
                <a:latin typeface="Times New Roman"/>
                <a:cs typeface="Times New Roman"/>
              </a:rPr>
              <a:t>Таким</a:t>
            </a:r>
            <a:r>
              <a:rPr dirty="0" sz="1400" spc="85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образом,</a:t>
            </a:r>
            <a:r>
              <a:rPr dirty="0" sz="1400" spc="86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</a:t>
            </a:r>
            <a:r>
              <a:rPr dirty="0" sz="1400" spc="844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результате</a:t>
            </a:r>
            <a:r>
              <a:rPr dirty="0" sz="1400" spc="86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проведенных</a:t>
            </a:r>
            <a:r>
              <a:rPr dirty="0" sz="1400" spc="8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исследований</a:t>
            </a:r>
            <a:r>
              <a:rPr dirty="0" sz="1400" spc="85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мной</a:t>
            </a:r>
            <a:r>
              <a:rPr dirty="0" sz="1400" spc="8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были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610"/>
              </a:lnSpc>
              <a:spcBef>
                <a:spcPts val="75"/>
              </a:spcBef>
            </a:pPr>
            <a:r>
              <a:rPr dirty="0" sz="1400" spc="-5">
                <a:latin typeface="Times New Roman"/>
                <a:cs typeface="Times New Roman"/>
              </a:rPr>
              <a:t>зафиксированы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изменения</a:t>
            </a:r>
            <a:r>
              <a:rPr dirty="0" sz="1400" spc="-5">
                <a:latin typeface="Times New Roman"/>
                <a:cs typeface="Times New Roman"/>
              </a:rPr>
              <a:t> в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развитии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сформированности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нравственных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качеств</a:t>
            </a:r>
            <a:r>
              <a:rPr dirty="0" sz="1400" spc="-5">
                <a:latin typeface="Times New Roman"/>
                <a:cs typeface="Times New Roman"/>
              </a:rPr>
              <a:t> дошкольников.</a:t>
            </a:r>
            <a:endParaRPr sz="1400">
              <a:latin typeface="Times New Roman"/>
              <a:cs typeface="Times New Roman"/>
            </a:endParaRPr>
          </a:p>
          <a:p>
            <a:pPr algn="just" marL="12700">
              <a:lnSpc>
                <a:spcPts val="1530"/>
              </a:lnSpc>
            </a:pPr>
            <a:r>
              <a:rPr dirty="0" sz="1400" spc="-10">
                <a:latin typeface="Times New Roman"/>
                <a:cs typeface="Times New Roman"/>
              </a:rPr>
              <a:t>Данное</a:t>
            </a:r>
            <a:r>
              <a:rPr dirty="0" sz="1400" spc="37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исследование</a:t>
            </a:r>
            <a:r>
              <a:rPr dirty="0" sz="1400" spc="39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позволяет</a:t>
            </a:r>
            <a:r>
              <a:rPr dirty="0" sz="1400" spc="35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сделать</a:t>
            </a:r>
            <a:r>
              <a:rPr dirty="0" sz="1400" spc="36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вывод</a:t>
            </a:r>
            <a:r>
              <a:rPr dirty="0" sz="1400" spc="37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</a:t>
            </a:r>
            <a:r>
              <a:rPr dirty="0" sz="1400" spc="39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том,</a:t>
            </a:r>
            <a:r>
              <a:rPr dirty="0" sz="1400" spc="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что</a:t>
            </a:r>
            <a:r>
              <a:rPr dirty="0" sz="1400" spc="39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разработанный</a:t>
            </a:r>
            <a:endParaRPr sz="1400">
              <a:latin typeface="Times New Roman"/>
              <a:cs typeface="Times New Roman"/>
            </a:endParaRPr>
          </a:p>
          <a:p>
            <a:pPr algn="just" marL="12700" marR="9525">
              <a:lnSpc>
                <a:spcPct val="95800"/>
              </a:lnSpc>
              <a:spcBef>
                <a:spcPts val="35"/>
              </a:spcBef>
            </a:pPr>
            <a:r>
              <a:rPr dirty="0" sz="1400" spc="-10">
                <a:latin typeface="Times New Roman"/>
                <a:cs typeface="Times New Roman"/>
              </a:rPr>
              <a:t>перспективный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план,</a:t>
            </a:r>
            <a:r>
              <a:rPr dirty="0" sz="1400" spc="-5">
                <a:latin typeface="Times New Roman"/>
                <a:cs typeface="Times New Roman"/>
              </a:rPr>
              <a:t> формы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методы,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применяемые</a:t>
            </a:r>
            <a:r>
              <a:rPr dirty="0" sz="1400" spc="-5">
                <a:latin typeface="Times New Roman"/>
                <a:cs typeface="Times New Roman"/>
              </a:rPr>
              <a:t> в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процессе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нравственного </a:t>
            </a:r>
            <a:r>
              <a:rPr dirty="0" sz="1400" spc="-5">
                <a:latin typeface="Times New Roman"/>
                <a:cs typeface="Times New Roman"/>
              </a:rPr>
              <a:t>развития дошкольников, </a:t>
            </a:r>
            <a:r>
              <a:rPr dirty="0" sz="1400" spc="-10">
                <a:latin typeface="Times New Roman"/>
                <a:cs typeface="Times New Roman"/>
              </a:rPr>
              <a:t>очень </a:t>
            </a:r>
            <a:r>
              <a:rPr dirty="0" sz="1400" spc="-5">
                <a:latin typeface="Times New Roman"/>
                <a:cs typeface="Times New Roman"/>
              </a:rPr>
              <a:t>эффективны в формировании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нравственных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качеств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организацией</a:t>
            </a:r>
            <a:r>
              <a:rPr dirty="0" sz="1400" spc="-5">
                <a:latin typeface="Times New Roman"/>
                <a:cs typeface="Times New Roman"/>
              </a:rPr>
              <a:t> и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применением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сказок</a:t>
            </a:r>
            <a:r>
              <a:rPr dirty="0" sz="1400" spc="-5">
                <a:latin typeface="Times New Roman"/>
                <a:cs typeface="Times New Roman"/>
              </a:rPr>
              <a:t> у</a:t>
            </a:r>
            <a:r>
              <a:rPr dirty="0" sz="1400">
                <a:latin typeface="Times New Roman"/>
                <a:cs typeface="Times New Roman"/>
              </a:rPr>
              <a:t> старших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дошкольников,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что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полностью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подтверждает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гипотезу.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901" y="691642"/>
            <a:ext cx="5965825" cy="857059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5080" indent="325755">
              <a:lnSpc>
                <a:spcPct val="96000"/>
              </a:lnSpc>
              <a:spcBef>
                <a:spcPts val="160"/>
              </a:spcBef>
            </a:pPr>
            <a:r>
              <a:rPr dirty="0" sz="1400" spc="-10">
                <a:latin typeface="Times New Roman"/>
                <a:cs typeface="Times New Roman"/>
              </a:rPr>
              <a:t>Я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полагаю,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что</a:t>
            </a:r>
            <a:r>
              <a:rPr dirty="0" sz="1400" spc="-5">
                <a:latin typeface="Times New Roman"/>
                <a:cs typeface="Times New Roman"/>
              </a:rPr>
              <a:t> нравственное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воспитание</a:t>
            </a:r>
            <a:r>
              <a:rPr dirty="0" sz="1400" spc="-5">
                <a:latin typeface="Times New Roman"/>
                <a:cs typeface="Times New Roman"/>
              </a:rPr>
              <a:t> дошкольников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будет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более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эффективно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использовании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русских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народных</a:t>
            </a:r>
            <a:r>
              <a:rPr dirty="0" sz="1400" spc="3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сказок</a:t>
            </a:r>
            <a:r>
              <a:rPr dirty="0" sz="1400" spc="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как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педагогического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средства</a:t>
            </a:r>
            <a:r>
              <a:rPr dirty="0" sz="1400">
                <a:latin typeface="Times New Roman"/>
                <a:cs typeface="Times New Roman"/>
              </a:rPr>
              <a:t> если: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работа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по</a:t>
            </a:r>
            <a:r>
              <a:rPr dirty="0" sz="1400" spc="-5">
                <a:latin typeface="Times New Roman"/>
                <a:cs typeface="Times New Roman"/>
              </a:rPr>
              <a:t> нравственному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воспитанию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осуществляется</a:t>
            </a:r>
            <a:r>
              <a:rPr dirty="0" sz="1400" spc="-5">
                <a:latin typeface="Times New Roman"/>
                <a:cs typeface="Times New Roman"/>
              </a:rPr>
              <a:t> целенаправленно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соответствии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намеченным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планом;</a:t>
            </a:r>
            <a:r>
              <a:rPr dirty="0" sz="1400" spc="-5">
                <a:latin typeface="Times New Roman"/>
                <a:cs typeface="Times New Roman"/>
              </a:rPr>
              <a:t> в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работе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будут</a:t>
            </a:r>
            <a:r>
              <a:rPr dirty="0" sz="1400" spc="-5">
                <a:latin typeface="Times New Roman"/>
                <a:cs typeface="Times New Roman"/>
              </a:rPr>
              <a:t> учитываться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разные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виды</a:t>
            </a:r>
            <a:r>
              <a:rPr dirty="0" sz="1400" spc="-5">
                <a:latin typeface="Times New Roman"/>
                <a:cs typeface="Times New Roman"/>
              </a:rPr>
              <a:t> деятельности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по</a:t>
            </a:r>
            <a:r>
              <a:rPr dirty="0" sz="1400" spc="-5">
                <a:latin typeface="Times New Roman"/>
                <a:cs typeface="Times New Roman"/>
              </a:rPr>
              <a:t> сказкам;</a:t>
            </a:r>
            <a:r>
              <a:rPr dirty="0" sz="1400">
                <a:latin typeface="Times New Roman"/>
                <a:cs typeface="Times New Roman"/>
              </a:rPr>
              <a:t> будут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учитываться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индивидуальные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возрастные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особенности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детей.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85"/>
              </a:lnSpc>
            </a:pPr>
            <a:r>
              <a:rPr dirty="0" u="heavy" sz="140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Литература</a:t>
            </a:r>
            <a:endParaRPr sz="1400">
              <a:latin typeface="Times New Roman"/>
              <a:cs typeface="Times New Roman"/>
            </a:endParaRPr>
          </a:p>
          <a:p>
            <a:pPr marL="12700" marR="370840" indent="457200">
              <a:lnSpc>
                <a:spcPts val="1610"/>
              </a:lnSpc>
              <a:spcBef>
                <a:spcPts val="60"/>
              </a:spcBef>
              <a:buAutoNum type="arabicPeriod" startAt="2"/>
              <a:tabLst>
                <a:tab pos="649605" algn="l"/>
              </a:tabLst>
            </a:pPr>
            <a:r>
              <a:rPr dirty="0" sz="1400" spc="-10">
                <a:latin typeface="Times New Roman"/>
                <a:cs typeface="Times New Roman"/>
              </a:rPr>
              <a:t>Андреева,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Г.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М.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Социальная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психология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/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Г.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М.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Андреева.</a:t>
            </a:r>
            <a:r>
              <a:rPr dirty="0" sz="1400" spc="8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–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М.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: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Аспект-Пресс,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2006.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–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320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с.</a:t>
            </a:r>
            <a:endParaRPr sz="1400">
              <a:latin typeface="Times New Roman"/>
              <a:cs typeface="Times New Roman"/>
            </a:endParaRPr>
          </a:p>
          <a:p>
            <a:pPr marL="648970" indent="-179705">
              <a:lnSpc>
                <a:spcPts val="1530"/>
              </a:lnSpc>
              <a:buAutoNum type="arabicPeriod" startAt="2"/>
              <a:tabLst>
                <a:tab pos="649605" algn="l"/>
              </a:tabLst>
            </a:pPr>
            <a:r>
              <a:rPr dirty="0" sz="1400" spc="-10">
                <a:latin typeface="Times New Roman"/>
                <a:cs typeface="Times New Roman"/>
              </a:rPr>
              <a:t>Артюхова,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И.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С.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Ценности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воспитание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/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И.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С.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Артюхова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//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z="1400" spc="-10">
                <a:latin typeface="Times New Roman"/>
                <a:cs typeface="Times New Roman"/>
              </a:rPr>
              <a:t>Педагогика,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–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2009.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–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№</a:t>
            </a:r>
            <a:r>
              <a:rPr dirty="0" sz="1400" spc="-5">
                <a:latin typeface="Times New Roman"/>
                <a:cs typeface="Times New Roman"/>
              </a:rPr>
              <a:t> 4.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–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С.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181-183.</a:t>
            </a:r>
            <a:endParaRPr sz="1400">
              <a:latin typeface="Times New Roman"/>
              <a:cs typeface="Times New Roman"/>
            </a:endParaRPr>
          </a:p>
          <a:p>
            <a:pPr marL="12700" marR="695325" indent="457200">
              <a:lnSpc>
                <a:spcPts val="1610"/>
              </a:lnSpc>
              <a:spcBef>
                <a:spcPts val="80"/>
              </a:spcBef>
              <a:buAutoNum type="arabicPeriod" startAt="4"/>
              <a:tabLst>
                <a:tab pos="649605" algn="l"/>
              </a:tabLst>
            </a:pPr>
            <a:r>
              <a:rPr dirty="0" sz="1400" spc="-10">
                <a:latin typeface="Times New Roman"/>
                <a:cs typeface="Times New Roman"/>
              </a:rPr>
              <a:t>Асташова,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Н.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А.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Учитель: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проблема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выбора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формирования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ценностей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/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Н.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А.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Асташова.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–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Воронеж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: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Сфера,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–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2010.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–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58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с.</a:t>
            </a:r>
            <a:endParaRPr sz="1400">
              <a:latin typeface="Times New Roman"/>
              <a:cs typeface="Times New Roman"/>
            </a:endParaRPr>
          </a:p>
          <a:p>
            <a:pPr marL="648970" indent="-179705">
              <a:lnSpc>
                <a:spcPts val="1530"/>
              </a:lnSpc>
              <a:buAutoNum type="arabicPeriod" startAt="4"/>
              <a:tabLst>
                <a:tab pos="649605" algn="l"/>
              </a:tabLst>
            </a:pPr>
            <a:r>
              <a:rPr dirty="0" sz="1400" spc="-10">
                <a:latin typeface="Times New Roman"/>
                <a:cs typeface="Times New Roman"/>
              </a:rPr>
              <a:t>Божович,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Л.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И.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Личность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ее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формирование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детском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возрасте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/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45"/>
              </a:lnSpc>
            </a:pPr>
            <a:r>
              <a:rPr dirty="0" sz="1400" spc="-10">
                <a:latin typeface="Times New Roman"/>
                <a:cs typeface="Times New Roman"/>
              </a:rPr>
              <a:t>Л.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И.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Божович.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–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М.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: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Питер,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2008.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–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750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469900" marR="120650" indent="-228600">
              <a:lnSpc>
                <a:spcPts val="1630"/>
              </a:lnSpc>
              <a:buSzPct val="78571"/>
              <a:buFont typeface="Calibri"/>
              <a:buAutoNum type="arabicPeriod" startAt="6"/>
              <a:tabLst>
                <a:tab pos="514984" algn="l"/>
                <a:tab pos="516255" algn="l"/>
              </a:tabLst>
            </a:pPr>
            <a:r>
              <a:rPr dirty="0"/>
              <a:t>	</a:t>
            </a:r>
            <a:r>
              <a:rPr dirty="0" sz="1400" spc="-10">
                <a:latin typeface="Times New Roman"/>
                <a:cs typeface="Times New Roman"/>
              </a:rPr>
              <a:t>Зинкевич-Евстигнеева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Т.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Д.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Практикум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по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сказкотерапии.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СПб.: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Речь,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2000.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–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112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с.</a:t>
            </a:r>
            <a:endParaRPr sz="1400">
              <a:latin typeface="Times New Roman"/>
              <a:cs typeface="Times New Roman"/>
            </a:endParaRPr>
          </a:p>
          <a:p>
            <a:pPr marL="469900" indent="-229235">
              <a:lnSpc>
                <a:spcPts val="1530"/>
              </a:lnSpc>
              <a:buSzPct val="78571"/>
              <a:buFont typeface="Calibri"/>
              <a:buAutoNum type="arabicPeriod" startAt="6"/>
              <a:tabLst>
                <a:tab pos="470534" algn="l"/>
              </a:tabLst>
            </a:pPr>
            <a:r>
              <a:rPr dirty="0" sz="1400" spc="-5">
                <a:latin typeface="Times New Roman"/>
                <a:cs typeface="Times New Roman"/>
              </a:rPr>
              <a:t>Козлова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С.А.,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Куликова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Т.А.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Дошкольная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педагогика: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Учебное</a:t>
            </a:r>
            <a:endParaRPr sz="1400">
              <a:latin typeface="Times New Roman"/>
              <a:cs typeface="Times New Roman"/>
            </a:endParaRPr>
          </a:p>
          <a:p>
            <a:pPr marL="469900">
              <a:lnSpc>
                <a:spcPts val="1610"/>
              </a:lnSpc>
            </a:pPr>
            <a:r>
              <a:rPr dirty="0" sz="1400" spc="-5">
                <a:latin typeface="Times New Roman"/>
                <a:cs typeface="Times New Roman"/>
              </a:rPr>
              <a:t>пособие.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М.: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Академия,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2002.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–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416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с.</a:t>
            </a:r>
            <a:endParaRPr sz="1400">
              <a:latin typeface="Times New Roman"/>
              <a:cs typeface="Times New Roman"/>
            </a:endParaRPr>
          </a:p>
          <a:p>
            <a:pPr marL="469900" marR="330200" indent="-228600">
              <a:lnSpc>
                <a:spcPts val="1610"/>
              </a:lnSpc>
              <a:spcBef>
                <a:spcPts val="75"/>
              </a:spcBef>
              <a:buSzPct val="78571"/>
              <a:buFont typeface="Calibri"/>
              <a:buAutoNum type="arabicPeriod" startAt="8"/>
              <a:tabLst>
                <a:tab pos="470534" algn="l"/>
              </a:tabLst>
            </a:pPr>
            <a:r>
              <a:rPr dirty="0" sz="1400" spc="-10">
                <a:latin typeface="Times New Roman"/>
                <a:cs typeface="Times New Roman"/>
              </a:rPr>
              <a:t>Нравственное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воспитание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детском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саду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/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Под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ред.В.Г.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Нечаевой.</a:t>
            </a:r>
            <a:r>
              <a:rPr dirty="0" sz="1400" spc="9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-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М.: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Сфера,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2002.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-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с.185</a:t>
            </a:r>
            <a:endParaRPr sz="1400">
              <a:latin typeface="Times New Roman"/>
              <a:cs typeface="Times New Roman"/>
            </a:endParaRPr>
          </a:p>
          <a:p>
            <a:pPr marL="469900" indent="-229235">
              <a:lnSpc>
                <a:spcPts val="1530"/>
              </a:lnSpc>
              <a:buSzPct val="78571"/>
              <a:buFont typeface="Calibri"/>
              <a:buAutoNum type="arabicPeriod" startAt="8"/>
              <a:tabLst>
                <a:tab pos="470534" algn="l"/>
              </a:tabLst>
            </a:pPr>
            <a:r>
              <a:rPr dirty="0" sz="1400" spc="-5">
                <a:latin typeface="Times New Roman"/>
                <a:cs typeface="Times New Roman"/>
              </a:rPr>
              <a:t>.Нравственное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воспитание: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Проблемы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теории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практики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/Отв.</a:t>
            </a:r>
            <a:endParaRPr sz="1400">
              <a:latin typeface="Times New Roman"/>
              <a:cs typeface="Times New Roman"/>
            </a:endParaRPr>
          </a:p>
          <a:p>
            <a:pPr marL="469900">
              <a:lnSpc>
                <a:spcPts val="1645"/>
              </a:lnSpc>
            </a:pPr>
            <a:r>
              <a:rPr dirty="0" sz="1400" spc="-5">
                <a:latin typeface="Times New Roman"/>
                <a:cs typeface="Times New Roman"/>
              </a:rPr>
              <a:t>ред.А.К.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Уледов.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-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М.: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Владос,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2004.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- 142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marR="681990">
              <a:lnSpc>
                <a:spcPts val="1610"/>
              </a:lnSpc>
              <a:buAutoNum type="arabicPeriod" startAt="10"/>
              <a:tabLst>
                <a:tab pos="281305" algn="l"/>
              </a:tabLst>
            </a:pPr>
            <a:r>
              <a:rPr dirty="0" sz="1400" spc="-10">
                <a:latin typeface="Times New Roman"/>
                <a:cs typeface="Times New Roman"/>
              </a:rPr>
              <a:t>Вачков,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И.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В.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Основы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технологии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группового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тренинга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детьми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/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И.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В.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Вачков.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–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М. :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Филин,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2004.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–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412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с.</a:t>
            </a:r>
            <a:endParaRPr sz="1400">
              <a:latin typeface="Times New Roman"/>
              <a:cs typeface="Times New Roman"/>
            </a:endParaRPr>
          </a:p>
          <a:p>
            <a:pPr marL="737870" indent="-268605">
              <a:lnSpc>
                <a:spcPts val="1530"/>
              </a:lnSpc>
              <a:buAutoNum type="arabicPeriod" startAt="10"/>
              <a:tabLst>
                <a:tab pos="738505" algn="l"/>
              </a:tabLst>
            </a:pPr>
            <a:r>
              <a:rPr dirty="0" sz="1400" spc="-10">
                <a:latin typeface="Times New Roman"/>
                <a:cs typeface="Times New Roman"/>
              </a:rPr>
              <a:t>Гаврилов,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В.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А.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Проблемы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нравственного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воспитания</a:t>
            </a:r>
            <a:r>
              <a:rPr dirty="0" sz="1400" spc="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z="1400" spc="-5">
                <a:latin typeface="Times New Roman"/>
                <a:cs typeface="Times New Roman"/>
              </a:rPr>
              <a:t>педагогической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науке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/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В.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А.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Гаврилов.</a:t>
            </a:r>
            <a:r>
              <a:rPr dirty="0" sz="1400" spc="6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–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Кишинев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:Тимпул,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2007.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–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169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с.</a:t>
            </a:r>
            <a:endParaRPr sz="1400">
              <a:latin typeface="Times New Roman"/>
              <a:cs typeface="Times New Roman"/>
            </a:endParaRPr>
          </a:p>
          <a:p>
            <a:pPr marL="12700" marR="182245" indent="457200">
              <a:lnSpc>
                <a:spcPts val="1610"/>
              </a:lnSpc>
              <a:spcBef>
                <a:spcPts val="75"/>
              </a:spcBef>
              <a:buAutoNum type="arabicPeriod" startAt="12"/>
              <a:tabLst>
                <a:tab pos="738505" algn="l"/>
              </a:tabLst>
            </a:pPr>
            <a:r>
              <a:rPr dirty="0" sz="1400" spc="-10">
                <a:latin typeface="Times New Roman"/>
                <a:cs typeface="Times New Roman"/>
              </a:rPr>
              <a:t>Гурова,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Р.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Г.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Нравственные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проблемы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воспитания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/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Р.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Г. </a:t>
            </a:r>
            <a:r>
              <a:rPr dirty="0" sz="1400" spc="-10">
                <a:latin typeface="Times New Roman"/>
                <a:cs typeface="Times New Roman"/>
              </a:rPr>
              <a:t>Гурова.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–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М.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: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Педагогика,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2011.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–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247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с.</a:t>
            </a:r>
            <a:endParaRPr sz="1400">
              <a:latin typeface="Times New Roman"/>
              <a:cs typeface="Times New Roman"/>
            </a:endParaRPr>
          </a:p>
          <a:p>
            <a:pPr marL="737870" indent="-268605">
              <a:lnSpc>
                <a:spcPts val="1530"/>
              </a:lnSpc>
              <a:buAutoNum type="arabicPeriod" startAt="12"/>
              <a:tabLst>
                <a:tab pos="738505" algn="l"/>
              </a:tabLst>
            </a:pPr>
            <a:r>
              <a:rPr dirty="0" sz="1400" spc="-5">
                <a:latin typeface="Times New Roman"/>
                <a:cs typeface="Times New Roman"/>
              </a:rPr>
              <a:t>Клингаль,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С.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В.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Воспитание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нравственной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личности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/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z="1400" spc="-5">
                <a:latin typeface="Times New Roman"/>
                <a:cs typeface="Times New Roman"/>
              </a:rPr>
              <a:t>С.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В.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Клингаль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//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Народное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образование.</a:t>
            </a:r>
            <a:r>
              <a:rPr dirty="0" sz="1400" spc="6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–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2001.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–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№</a:t>
            </a:r>
            <a:r>
              <a:rPr dirty="0" sz="1400" spc="-5">
                <a:latin typeface="Times New Roman"/>
                <a:cs typeface="Times New Roman"/>
              </a:rPr>
              <a:t> 2. –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С.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158-159.</a:t>
            </a:r>
            <a:endParaRPr sz="1400">
              <a:latin typeface="Times New Roman"/>
              <a:cs typeface="Times New Roman"/>
            </a:endParaRPr>
          </a:p>
          <a:p>
            <a:pPr marL="12700" marR="121285" indent="457200">
              <a:lnSpc>
                <a:spcPts val="1610"/>
              </a:lnSpc>
              <a:spcBef>
                <a:spcPts val="75"/>
              </a:spcBef>
              <a:buAutoNum type="arabicPeriod" startAt="14"/>
              <a:tabLst>
                <a:tab pos="738505" algn="l"/>
              </a:tabLst>
            </a:pPr>
            <a:r>
              <a:rPr dirty="0" sz="1400" spc="-10">
                <a:latin typeface="Times New Roman"/>
                <a:cs typeface="Times New Roman"/>
              </a:rPr>
              <a:t>Никаноров,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Н.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Д.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Ценности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как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основа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нравственного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воспитания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/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Н.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Д.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Никаноров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//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Педагогика.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–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2008.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–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№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3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–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С. </a:t>
            </a:r>
            <a:r>
              <a:rPr dirty="0" sz="1400" spc="-10">
                <a:latin typeface="Times New Roman"/>
                <a:cs typeface="Times New Roman"/>
              </a:rPr>
              <a:t>3-10.</a:t>
            </a:r>
            <a:endParaRPr sz="1400">
              <a:latin typeface="Times New Roman"/>
              <a:cs typeface="Times New Roman"/>
            </a:endParaRPr>
          </a:p>
          <a:p>
            <a:pPr marL="737870" indent="-268605">
              <a:lnSpc>
                <a:spcPts val="1540"/>
              </a:lnSpc>
              <a:buAutoNum type="arabicPeriod" startAt="14"/>
              <a:tabLst>
                <a:tab pos="738505" algn="l"/>
              </a:tabLst>
            </a:pPr>
            <a:r>
              <a:rPr dirty="0" sz="1400" spc="-10">
                <a:latin typeface="Times New Roman"/>
                <a:cs typeface="Times New Roman"/>
              </a:rPr>
              <a:t>Соловейчик,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С.Л.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Нравственное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воспитание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дошкольников/С.Л.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20"/>
              </a:lnSpc>
            </a:pPr>
            <a:r>
              <a:rPr dirty="0" sz="1400" spc="-5">
                <a:latin typeface="Times New Roman"/>
                <a:cs typeface="Times New Roman"/>
              </a:rPr>
              <a:t>Соловейчик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//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Дошкольное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воспитание.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-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2005.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-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№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4.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-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С.14-16.</a:t>
            </a:r>
            <a:endParaRPr sz="1400">
              <a:latin typeface="Times New Roman"/>
              <a:cs typeface="Times New Roman"/>
            </a:endParaRPr>
          </a:p>
          <a:p>
            <a:pPr marL="12700" marR="89535" indent="457200">
              <a:lnSpc>
                <a:spcPts val="1610"/>
              </a:lnSpc>
              <a:spcBef>
                <a:spcPts val="80"/>
              </a:spcBef>
              <a:buAutoNum type="arabicPeriod" startAt="16"/>
              <a:tabLst>
                <a:tab pos="738505" algn="l"/>
              </a:tabLst>
            </a:pPr>
            <a:r>
              <a:rPr dirty="0" sz="1400" spc="-5">
                <a:latin typeface="Times New Roman"/>
                <a:cs typeface="Times New Roman"/>
              </a:rPr>
              <a:t>Детство: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программа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развития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воспитания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детей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детском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саду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/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В.И.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Логинова,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Т.И.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Бабаева,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Н.А.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Ноткина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др.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- </a:t>
            </a:r>
            <a:r>
              <a:rPr dirty="0" sz="1400">
                <a:latin typeface="Times New Roman"/>
                <a:cs typeface="Times New Roman"/>
              </a:rPr>
              <a:t>М.: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Детство-Пресс,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2006.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-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243с.</a:t>
            </a:r>
            <a:endParaRPr sz="1400">
              <a:latin typeface="Times New Roman"/>
              <a:cs typeface="Times New Roman"/>
            </a:endParaRPr>
          </a:p>
          <a:p>
            <a:pPr marL="737870" indent="-268605">
              <a:lnSpc>
                <a:spcPts val="1530"/>
              </a:lnSpc>
              <a:buAutoNum type="arabicPeriod" startAt="16"/>
              <a:tabLst>
                <a:tab pos="738505" algn="l"/>
              </a:tabLst>
            </a:pPr>
            <a:r>
              <a:rPr dirty="0" sz="1400" spc="-10">
                <a:latin typeface="Times New Roman"/>
                <a:cs typeface="Times New Roman"/>
              </a:rPr>
              <a:t>Мулько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И.Ф.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Социально-нравственное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воспитание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дошкольников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10">
                <a:latin typeface="Times New Roman"/>
                <a:cs typeface="Times New Roman"/>
              </a:rPr>
              <a:t>5-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45"/>
              </a:lnSpc>
            </a:pPr>
            <a:r>
              <a:rPr dirty="0" sz="1400" spc="-5">
                <a:latin typeface="Times New Roman"/>
                <a:cs typeface="Times New Roman"/>
              </a:rPr>
              <a:t>7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лет./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И.Ф.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Мулько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-</a:t>
            </a:r>
            <a:r>
              <a:rPr dirty="0" sz="1400">
                <a:latin typeface="Times New Roman"/>
                <a:cs typeface="Times New Roman"/>
              </a:rPr>
              <a:t> М.:</a:t>
            </a:r>
            <a:r>
              <a:rPr dirty="0" sz="1400" spc="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Изд-во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Москва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,2004.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901" y="691642"/>
            <a:ext cx="5951220" cy="2872105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 marR="5080" indent="401955">
              <a:lnSpc>
                <a:spcPts val="1610"/>
              </a:lnSpc>
              <a:spcBef>
                <a:spcPts val="200"/>
              </a:spcBef>
              <a:buAutoNum type="arabicPeriod" startAt="18"/>
              <a:tabLst>
                <a:tab pos="683260" algn="l"/>
                <a:tab pos="3530600" algn="l"/>
              </a:tabLst>
            </a:pPr>
            <a:r>
              <a:rPr dirty="0" sz="1400" spc="-15">
                <a:latin typeface="Times New Roman"/>
                <a:cs typeface="Times New Roman"/>
              </a:rPr>
              <a:t>Петрова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В.И.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Нравственное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воспитание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детском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саду.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Программа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методические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рекомендации/.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В.И.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Петрова-	М.: </a:t>
            </a:r>
            <a:r>
              <a:rPr dirty="0" sz="1400" spc="-5">
                <a:latin typeface="Times New Roman"/>
                <a:cs typeface="Times New Roman"/>
              </a:rPr>
              <a:t>Изд-во Мозаика-Синтез,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2005.</a:t>
            </a:r>
            <a:endParaRPr sz="1400">
              <a:latin typeface="Times New Roman"/>
              <a:cs typeface="Times New Roman"/>
            </a:endParaRPr>
          </a:p>
          <a:p>
            <a:pPr marL="636905" indent="-265430">
              <a:lnSpc>
                <a:spcPts val="1540"/>
              </a:lnSpc>
              <a:buAutoNum type="arabicPeriod" startAt="18"/>
              <a:tabLst>
                <a:tab pos="637540" algn="l"/>
              </a:tabLst>
            </a:pPr>
            <a:r>
              <a:rPr dirty="0" sz="1400" spc="-15">
                <a:latin typeface="Times New Roman"/>
                <a:cs typeface="Times New Roman"/>
              </a:rPr>
              <a:t>Петрова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В.И.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Этические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беседы с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детьми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5">
                <a:latin typeface="Times New Roman"/>
                <a:cs typeface="Times New Roman"/>
              </a:rPr>
              <a:t>4-7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лет: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Нравственное</a:t>
            </a:r>
            <a:endParaRPr sz="1400">
              <a:latin typeface="Times New Roman"/>
              <a:cs typeface="Times New Roman"/>
            </a:endParaRPr>
          </a:p>
          <a:p>
            <a:pPr marL="12700" marR="374015">
              <a:lnSpc>
                <a:spcPts val="1610"/>
              </a:lnSpc>
              <a:spcBef>
                <a:spcPts val="90"/>
              </a:spcBef>
            </a:pPr>
            <a:r>
              <a:rPr dirty="0" sz="1400" spc="-10">
                <a:latin typeface="Times New Roman"/>
                <a:cs typeface="Times New Roman"/>
              </a:rPr>
              <a:t>воспитание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детском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саду.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/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В.И.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Петрова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–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М.: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Изд-во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Мозаика-Синтез,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2007.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497205" marR="93345" indent="-228600">
              <a:lnSpc>
                <a:spcPts val="1610"/>
              </a:lnSpc>
              <a:buSzPct val="78571"/>
              <a:buFont typeface="Calibri"/>
              <a:buAutoNum type="arabicPeriod" startAt="20"/>
              <a:tabLst>
                <a:tab pos="606425" algn="l"/>
                <a:tab pos="607695" algn="l"/>
              </a:tabLst>
            </a:pPr>
            <a:r>
              <a:rPr dirty="0"/>
              <a:t>	</a:t>
            </a:r>
            <a:r>
              <a:rPr dirty="0" sz="1400" spc="-10">
                <a:latin typeface="Times New Roman"/>
                <a:cs typeface="Times New Roman"/>
              </a:rPr>
              <a:t>Смирнова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Е.,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Холмогорова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В.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Дошкольный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возраст: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формирование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доброжелательных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отношений.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//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Дошкольное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воспитание.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-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2003.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-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№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9.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-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С. </a:t>
            </a:r>
            <a:r>
              <a:rPr dirty="0" sz="1400" spc="-10">
                <a:latin typeface="Times New Roman"/>
                <a:cs typeface="Times New Roman"/>
              </a:rPr>
              <a:t>68-76.</a:t>
            </a:r>
            <a:endParaRPr sz="1400">
              <a:latin typeface="Times New Roman"/>
              <a:cs typeface="Times New Roman"/>
            </a:endParaRPr>
          </a:p>
          <a:p>
            <a:pPr marL="469900" indent="-201930">
              <a:lnSpc>
                <a:spcPts val="1530"/>
              </a:lnSpc>
              <a:buSzPct val="78571"/>
              <a:buFont typeface="Calibri"/>
              <a:buAutoNum type="arabicPeriod" startAt="20"/>
              <a:tabLst>
                <a:tab pos="470534" algn="l"/>
              </a:tabLst>
            </a:pPr>
            <a:r>
              <a:rPr dirty="0" sz="1400" spc="-5">
                <a:latin typeface="Times New Roman"/>
                <a:cs typeface="Times New Roman"/>
              </a:rPr>
              <a:t>Архангельский,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Л.М.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Ценностные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ориентации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нравственное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развитие</a:t>
            </a:r>
            <a:endParaRPr sz="1400">
              <a:latin typeface="Times New Roman"/>
              <a:cs typeface="Times New Roman"/>
            </a:endParaRPr>
          </a:p>
          <a:p>
            <a:pPr marL="497205">
              <a:lnSpc>
                <a:spcPts val="1610"/>
              </a:lnSpc>
            </a:pPr>
            <a:r>
              <a:rPr dirty="0" sz="1400" spc="-5">
                <a:latin typeface="Times New Roman"/>
                <a:cs typeface="Times New Roman"/>
              </a:rPr>
              <a:t>личности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[Текст]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/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Л.М.Архангельский.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-М.: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Знание,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2008.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64с.</a:t>
            </a:r>
            <a:endParaRPr sz="1400">
              <a:latin typeface="Times New Roman"/>
              <a:cs typeface="Times New Roman"/>
            </a:endParaRPr>
          </a:p>
          <a:p>
            <a:pPr marL="497205" marR="339725" indent="-228600">
              <a:lnSpc>
                <a:spcPts val="1630"/>
              </a:lnSpc>
              <a:spcBef>
                <a:spcPts val="60"/>
              </a:spcBef>
              <a:buSzPct val="78571"/>
              <a:buFont typeface="Calibri"/>
              <a:buAutoNum type="arabicPeriod" startAt="22"/>
              <a:tabLst>
                <a:tab pos="516255" algn="l"/>
              </a:tabLst>
            </a:pPr>
            <a:r>
              <a:rPr dirty="0" sz="1400" spc="-10">
                <a:latin typeface="Times New Roman"/>
                <a:cs typeface="Times New Roman"/>
              </a:rPr>
              <a:t>Сказка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как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источник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творчества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детей.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/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Науч.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рук.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Лебедев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Ю.А.</a:t>
            </a:r>
            <a:r>
              <a:rPr dirty="0" sz="1400" spc="8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-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Владос,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2001.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5156" y="694689"/>
            <a:ext cx="6057265" cy="88265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04139">
              <a:lnSpc>
                <a:spcPts val="1630"/>
              </a:lnSpc>
              <a:spcBef>
                <a:spcPts val="90"/>
              </a:spcBef>
            </a:pP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Введение</a:t>
            </a:r>
            <a:endParaRPr sz="1400">
              <a:latin typeface="Times New Roman"/>
              <a:cs typeface="Times New Roman"/>
            </a:endParaRPr>
          </a:p>
          <a:p>
            <a:pPr algn="just" marL="104139" marR="5080">
              <a:lnSpc>
                <a:spcPct val="95900"/>
              </a:lnSpc>
              <a:spcBef>
                <a:spcPts val="20"/>
              </a:spcBef>
            </a:pPr>
            <a:r>
              <a:rPr dirty="0" sz="1400" spc="-10">
                <a:latin typeface="Times New Roman"/>
                <a:cs typeface="Times New Roman"/>
              </a:rPr>
              <a:t>Сказка </a:t>
            </a:r>
            <a:r>
              <a:rPr dirty="0" sz="1400" spc="-5">
                <a:latin typeface="Times New Roman"/>
                <a:cs typeface="Times New Roman"/>
              </a:rPr>
              <a:t>- необходимый элемент духовной жизни ребёнка. Входя в мир чудес и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волшебства,</a:t>
            </a:r>
            <a:r>
              <a:rPr dirty="0" sz="1400" spc="-5">
                <a:latin typeface="Times New Roman"/>
                <a:cs typeface="Times New Roman"/>
              </a:rPr>
              <a:t> ребёнок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погружается</a:t>
            </a:r>
            <a:r>
              <a:rPr dirty="0" sz="1400" spc="-5">
                <a:latin typeface="Times New Roman"/>
                <a:cs typeface="Times New Roman"/>
              </a:rPr>
              <a:t> в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глубины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своей</a:t>
            </a:r>
            <a:r>
              <a:rPr dirty="0" sz="1400" spc="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души.</a:t>
            </a:r>
            <a:r>
              <a:rPr dirty="0" sz="1400" spc="3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Русские</a:t>
            </a:r>
            <a:r>
              <a:rPr dirty="0" sz="1400" spc="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–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народные</a:t>
            </a:r>
            <a:r>
              <a:rPr dirty="0" sz="1400" spc="-5">
                <a:latin typeface="Times New Roman"/>
                <a:cs typeface="Times New Roman"/>
              </a:rPr>
              <a:t> сказки,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вводя</a:t>
            </a:r>
            <a:r>
              <a:rPr dirty="0" sz="1400" spc="-5">
                <a:latin typeface="Times New Roman"/>
                <a:cs typeface="Times New Roman"/>
              </a:rPr>
              <a:t> детей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</a:t>
            </a:r>
            <a:r>
              <a:rPr dirty="0" sz="1400" spc="345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круг</a:t>
            </a:r>
            <a:r>
              <a:rPr dirty="0" sz="1400" spc="3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необыкновенных</a:t>
            </a:r>
            <a:r>
              <a:rPr dirty="0" sz="1400" spc="34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событий,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превращений, </a:t>
            </a:r>
            <a:r>
              <a:rPr dirty="0" sz="1400" spc="-5">
                <a:latin typeface="Times New Roman"/>
                <a:cs typeface="Times New Roman"/>
              </a:rPr>
              <a:t>происходящих с </a:t>
            </a:r>
            <a:r>
              <a:rPr dirty="0" sz="1400" spc="5">
                <a:latin typeface="Times New Roman"/>
                <a:cs typeface="Times New Roman"/>
              </a:rPr>
              <a:t>их </a:t>
            </a:r>
            <a:r>
              <a:rPr dirty="0" sz="1400" spc="-5">
                <a:latin typeface="Times New Roman"/>
                <a:cs typeface="Times New Roman"/>
              </a:rPr>
              <a:t>героями, выражают глубокие моральные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идеи. </a:t>
            </a:r>
            <a:r>
              <a:rPr dirty="0" sz="1400" spc="-10">
                <a:latin typeface="Times New Roman"/>
                <a:cs typeface="Times New Roman"/>
              </a:rPr>
              <a:t>Они </a:t>
            </a:r>
            <a:r>
              <a:rPr dirty="0" sz="1400" spc="-15">
                <a:latin typeface="Times New Roman"/>
                <a:cs typeface="Times New Roman"/>
              </a:rPr>
              <a:t>учат </a:t>
            </a:r>
            <a:r>
              <a:rPr dirty="0" sz="1400" spc="-5">
                <a:latin typeface="Times New Roman"/>
                <a:cs typeface="Times New Roman"/>
              </a:rPr>
              <a:t>доброму отношению к </a:t>
            </a:r>
            <a:r>
              <a:rPr dirty="0" sz="1400">
                <a:latin typeface="Times New Roman"/>
                <a:cs typeface="Times New Roman"/>
              </a:rPr>
              <a:t>людям, </a:t>
            </a:r>
            <a:r>
              <a:rPr dirty="0" sz="1400" spc="-5">
                <a:latin typeface="Times New Roman"/>
                <a:cs typeface="Times New Roman"/>
              </a:rPr>
              <a:t>показывают </a:t>
            </a:r>
            <a:r>
              <a:rPr dirty="0" sz="1400" spc="-10">
                <a:latin typeface="Times New Roman"/>
                <a:cs typeface="Times New Roman"/>
              </a:rPr>
              <a:t>высшие </a:t>
            </a:r>
            <a:r>
              <a:rPr dirty="0" sz="1400" spc="-5">
                <a:latin typeface="Times New Roman"/>
                <a:cs typeface="Times New Roman"/>
              </a:rPr>
              <a:t>чувства и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стремления. </a:t>
            </a:r>
            <a:r>
              <a:rPr dirty="0" sz="1400" spc="-10">
                <a:latin typeface="Times New Roman"/>
                <a:cs typeface="Times New Roman"/>
              </a:rPr>
              <a:t>К.И. </a:t>
            </a:r>
            <a:r>
              <a:rPr dirty="0" sz="1400" spc="-5">
                <a:latin typeface="Times New Roman"/>
                <a:cs typeface="Times New Roman"/>
              </a:rPr>
              <a:t>Чуковский </a:t>
            </a:r>
            <a:r>
              <a:rPr dirty="0" sz="1400" spc="-10">
                <a:latin typeface="Times New Roman"/>
                <a:cs typeface="Times New Roman"/>
              </a:rPr>
              <a:t>писал, </a:t>
            </a:r>
            <a:r>
              <a:rPr dirty="0" sz="1400" spc="-5">
                <a:latin typeface="Times New Roman"/>
                <a:cs typeface="Times New Roman"/>
              </a:rPr>
              <a:t>что </a:t>
            </a:r>
            <a:r>
              <a:rPr dirty="0" sz="1400" spc="-10">
                <a:latin typeface="Times New Roman"/>
                <a:cs typeface="Times New Roman"/>
              </a:rPr>
              <a:t>цель </a:t>
            </a:r>
            <a:r>
              <a:rPr dirty="0" sz="1400" spc="-5">
                <a:latin typeface="Times New Roman"/>
                <a:cs typeface="Times New Roman"/>
              </a:rPr>
              <a:t>сказочника, и в первую очередь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народного- «воспитывать в ребёнке </a:t>
            </a:r>
            <a:r>
              <a:rPr dirty="0" sz="1400">
                <a:latin typeface="Times New Roman"/>
                <a:cs typeface="Times New Roman"/>
              </a:rPr>
              <a:t>человечность- </a:t>
            </a:r>
            <a:r>
              <a:rPr dirty="0" sz="1400" spc="-5">
                <a:latin typeface="Times New Roman"/>
                <a:cs typeface="Times New Roman"/>
              </a:rPr>
              <a:t>эту </a:t>
            </a:r>
            <a:r>
              <a:rPr dirty="0" sz="1400">
                <a:latin typeface="Times New Roman"/>
                <a:cs typeface="Times New Roman"/>
              </a:rPr>
              <a:t>дивную </a:t>
            </a:r>
            <a:r>
              <a:rPr dirty="0" sz="1400" spc="-5">
                <a:latin typeface="Times New Roman"/>
                <a:cs typeface="Times New Roman"/>
              </a:rPr>
              <a:t>способность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человека </a:t>
            </a:r>
            <a:r>
              <a:rPr dirty="0" sz="1400" spc="-5">
                <a:latin typeface="Times New Roman"/>
                <a:cs typeface="Times New Roman"/>
              </a:rPr>
              <a:t>волноваться из-за </a:t>
            </a:r>
            <a:r>
              <a:rPr dirty="0" sz="1400">
                <a:latin typeface="Times New Roman"/>
                <a:cs typeface="Times New Roman"/>
              </a:rPr>
              <a:t>чужих </a:t>
            </a:r>
            <a:r>
              <a:rPr dirty="0" sz="1400" spc="-5">
                <a:latin typeface="Times New Roman"/>
                <a:cs typeface="Times New Roman"/>
              </a:rPr>
              <a:t>несчастий, </a:t>
            </a:r>
            <a:r>
              <a:rPr dirty="0" sz="1400" spc="-10">
                <a:latin typeface="Times New Roman"/>
                <a:cs typeface="Times New Roman"/>
              </a:rPr>
              <a:t>радоваться </a:t>
            </a:r>
            <a:r>
              <a:rPr dirty="0" sz="1400" spc="-5">
                <a:latin typeface="Times New Roman"/>
                <a:cs typeface="Times New Roman"/>
              </a:rPr>
              <a:t>радостям </a:t>
            </a:r>
            <a:r>
              <a:rPr dirty="0" sz="1400" spc="-10">
                <a:latin typeface="Times New Roman"/>
                <a:cs typeface="Times New Roman"/>
              </a:rPr>
              <a:t>другого, </a:t>
            </a:r>
            <a:r>
              <a:rPr dirty="0" sz="1400" spc="-5">
                <a:latin typeface="Times New Roman"/>
                <a:cs typeface="Times New Roman"/>
              </a:rPr>
              <a:t> переживать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чужую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судьбу,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как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свою.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marL="104139">
              <a:lnSpc>
                <a:spcPct val="100000"/>
              </a:lnSpc>
            </a:pPr>
            <a:r>
              <a:rPr dirty="0" u="heavy" sz="140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Актуальность</a:t>
            </a: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создания проекта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Times New Roman"/>
              <a:cs typeface="Times New Roman"/>
            </a:endParaRPr>
          </a:p>
          <a:p>
            <a:pPr marL="104139" marR="15240">
              <a:lnSpc>
                <a:spcPct val="95800"/>
              </a:lnSpc>
            </a:pPr>
            <a:r>
              <a:rPr dirty="0" sz="1400" spc="-10">
                <a:latin typeface="Times New Roman"/>
                <a:cs typeface="Times New Roman"/>
              </a:rPr>
              <a:t>Современный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мир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требует</a:t>
            </a:r>
            <a:r>
              <a:rPr dirty="0" sz="1400" spc="5">
                <a:latin typeface="Times New Roman"/>
                <a:cs typeface="Times New Roman"/>
              </a:rPr>
              <a:t> от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воспитателя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формирования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всесторонне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развитой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личности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дошкольника.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Всем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известно,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что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формирование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личности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дошкольника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происходит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семье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детском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саду.</a:t>
            </a:r>
            <a:endParaRPr sz="1400">
              <a:latin typeface="Times New Roman"/>
              <a:cs typeface="Times New Roman"/>
            </a:endParaRPr>
          </a:p>
          <a:p>
            <a:pPr marL="104139" marR="204470">
              <a:lnSpc>
                <a:spcPts val="1630"/>
              </a:lnSpc>
              <a:spcBef>
                <a:spcPts val="25"/>
              </a:spcBef>
            </a:pPr>
            <a:r>
              <a:rPr dirty="0" sz="1400" spc="-10">
                <a:latin typeface="Times New Roman"/>
                <a:cs typeface="Times New Roman"/>
              </a:rPr>
              <a:t>Нравственное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воспитание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всегда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рассматривалось в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педагогике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как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одно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из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центральных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направлений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во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всестороннем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формировании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личности.</a:t>
            </a:r>
            <a:endParaRPr sz="1400">
              <a:latin typeface="Times New Roman"/>
              <a:cs typeface="Times New Roman"/>
            </a:endParaRPr>
          </a:p>
          <a:p>
            <a:pPr marL="104139">
              <a:lnSpc>
                <a:spcPts val="1530"/>
              </a:lnSpc>
            </a:pPr>
            <a:r>
              <a:rPr dirty="0" sz="1400" spc="-10">
                <a:latin typeface="Times New Roman"/>
                <a:cs typeface="Times New Roman"/>
              </a:rPr>
              <a:t>Основой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нравственности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являются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те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качества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личности,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которые</a:t>
            </a:r>
            <a:endParaRPr sz="1400">
              <a:latin typeface="Times New Roman"/>
              <a:cs typeface="Times New Roman"/>
            </a:endParaRPr>
          </a:p>
          <a:p>
            <a:pPr marL="104139" marR="245110">
              <a:lnSpc>
                <a:spcPts val="1610"/>
              </a:lnSpc>
              <a:spcBef>
                <a:spcPts val="75"/>
              </a:spcBef>
            </a:pPr>
            <a:r>
              <a:rPr dirty="0" sz="1400" spc="-5">
                <a:latin typeface="Times New Roman"/>
                <a:cs typeface="Times New Roman"/>
              </a:rPr>
              <a:t>определяют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ее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моральный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облик,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делают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человека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внутренне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свободным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социально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ценным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во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всех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сферах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его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общественной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личной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жизни.</a:t>
            </a:r>
            <a:endParaRPr sz="1400">
              <a:latin typeface="Times New Roman"/>
              <a:cs typeface="Times New Roman"/>
            </a:endParaRPr>
          </a:p>
          <a:p>
            <a:pPr marL="104139">
              <a:lnSpc>
                <a:spcPts val="1530"/>
              </a:lnSpc>
            </a:pPr>
            <a:r>
              <a:rPr dirty="0" sz="1400" spc="-10">
                <a:latin typeface="Times New Roman"/>
                <a:cs typeface="Times New Roman"/>
              </a:rPr>
              <a:t>Нравственные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качества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выступают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одним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из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существенных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внутренних</a:t>
            </a:r>
            <a:endParaRPr sz="1400">
              <a:latin typeface="Times New Roman"/>
              <a:cs typeface="Times New Roman"/>
            </a:endParaRPr>
          </a:p>
          <a:p>
            <a:pPr marL="104139" marR="10160">
              <a:lnSpc>
                <a:spcPct val="96000"/>
              </a:lnSpc>
              <a:spcBef>
                <a:spcPts val="30"/>
              </a:spcBef>
            </a:pPr>
            <a:r>
              <a:rPr dirty="0" sz="1400" spc="-10">
                <a:latin typeface="Times New Roman"/>
                <a:cs typeface="Times New Roman"/>
              </a:rPr>
              <a:t>механизмов,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лежащих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основе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морального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выбора,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определяют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уровень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социальной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активности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зрелости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человека,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его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нравственной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культуры.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Средний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дошкольный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возраст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-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важный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этап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становления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морального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облика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ребенка,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когда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происходит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его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вхождение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мир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социальных</a:t>
            </a:r>
            <a:r>
              <a:rPr dirty="0" sz="1400" spc="-10">
                <a:latin typeface="Times New Roman"/>
                <a:cs typeface="Times New Roman"/>
              </a:rPr>
              <a:t> отношений, 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усвоение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элементарных морально-нравственных требований,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приучению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5">
                <a:latin typeface="Times New Roman"/>
                <a:cs typeface="Times New Roman"/>
              </a:rPr>
              <a:t>их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выполнению.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На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этой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ступени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возраста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формируются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дружеские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взаимоотношения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между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детьми,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уважение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старшим,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трудолюбие,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любовь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Родине.</a:t>
            </a:r>
            <a:endParaRPr sz="1400">
              <a:latin typeface="Times New Roman"/>
              <a:cs typeface="Times New Roman"/>
            </a:endParaRPr>
          </a:p>
          <a:p>
            <a:pPr marL="104139">
              <a:lnSpc>
                <a:spcPts val="1585"/>
              </a:lnSpc>
            </a:pP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Цели,</a:t>
            </a:r>
            <a:r>
              <a:rPr dirty="0" u="heavy" sz="1400" spc="2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задачи,</a:t>
            </a:r>
            <a:r>
              <a:rPr dirty="0" u="heavy" sz="1400" spc="2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ожидаемые</a:t>
            </a:r>
            <a:r>
              <a:rPr dirty="0" u="heavy" sz="1400" spc="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результаты</a:t>
            </a:r>
            <a:r>
              <a:rPr dirty="0" u="heavy" sz="1400" spc="3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 продукты</a:t>
            </a:r>
            <a:endParaRPr sz="1400">
              <a:latin typeface="Times New Roman"/>
              <a:cs typeface="Times New Roman"/>
            </a:endParaRPr>
          </a:p>
          <a:p>
            <a:pPr marL="207645" indent="-104139">
              <a:lnSpc>
                <a:spcPts val="1595"/>
              </a:lnSpc>
              <a:buChar char="-"/>
              <a:tabLst>
                <a:tab pos="208279" algn="l"/>
              </a:tabLst>
            </a:pPr>
            <a:r>
              <a:rPr dirty="0" sz="1400" spc="-5">
                <a:latin typeface="Times New Roman"/>
                <a:cs typeface="Times New Roman"/>
              </a:rPr>
              <a:t>продолжать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знакомить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со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сказками;</a:t>
            </a:r>
            <a:endParaRPr sz="1400">
              <a:latin typeface="Times New Roman"/>
              <a:cs typeface="Times New Roman"/>
            </a:endParaRPr>
          </a:p>
          <a:p>
            <a:pPr marL="12700" marR="13970" indent="91440">
              <a:lnSpc>
                <a:spcPts val="1610"/>
              </a:lnSpc>
              <a:spcBef>
                <a:spcPts val="75"/>
              </a:spcBef>
              <a:buChar char="-"/>
              <a:tabLst>
                <a:tab pos="299085" algn="l"/>
                <a:tab pos="299720" algn="l"/>
                <a:tab pos="1605280" algn="l"/>
                <a:tab pos="2677160" algn="l"/>
                <a:tab pos="3883025" algn="l"/>
                <a:tab pos="4525645" algn="l"/>
                <a:tab pos="5082540" algn="l"/>
                <a:tab pos="5314315" algn="l"/>
              </a:tabLst>
            </a:pPr>
            <a:r>
              <a:rPr dirty="0" sz="1400" spc="-5">
                <a:latin typeface="Times New Roman"/>
                <a:cs typeface="Times New Roman"/>
              </a:rPr>
              <a:t>с</a:t>
            </a:r>
            <a:r>
              <a:rPr dirty="0" sz="1400" spc="-10">
                <a:latin typeface="Times New Roman"/>
                <a:cs typeface="Times New Roman"/>
              </a:rPr>
              <a:t>по</a:t>
            </a:r>
            <a:r>
              <a:rPr dirty="0" sz="1400" spc="-5">
                <a:latin typeface="Times New Roman"/>
                <a:cs typeface="Times New Roman"/>
              </a:rPr>
              <a:t>со</a:t>
            </a:r>
            <a:r>
              <a:rPr dirty="0" sz="1400">
                <a:latin typeface="Times New Roman"/>
                <a:cs typeface="Times New Roman"/>
              </a:rPr>
              <a:t>б</a:t>
            </a:r>
            <a:r>
              <a:rPr dirty="0" sz="1400" spc="-5">
                <a:latin typeface="Times New Roman"/>
                <a:cs typeface="Times New Roman"/>
              </a:rPr>
              <a:t>с</a:t>
            </a:r>
            <a:r>
              <a:rPr dirty="0" sz="1400" spc="-15">
                <a:latin typeface="Times New Roman"/>
                <a:cs typeface="Times New Roman"/>
              </a:rPr>
              <a:t>т</a:t>
            </a:r>
            <a:r>
              <a:rPr dirty="0" sz="1400" spc="5">
                <a:latin typeface="Times New Roman"/>
                <a:cs typeface="Times New Roman"/>
              </a:rPr>
              <a:t>в</a:t>
            </a:r>
            <a:r>
              <a:rPr dirty="0" sz="1400" spc="-5">
                <a:latin typeface="Times New Roman"/>
                <a:cs typeface="Times New Roman"/>
              </a:rPr>
              <a:t>о</a:t>
            </a:r>
            <a:r>
              <a:rPr dirty="0" sz="1400" spc="-15">
                <a:latin typeface="Times New Roman"/>
                <a:cs typeface="Times New Roman"/>
              </a:rPr>
              <a:t>в</a:t>
            </a:r>
            <a:r>
              <a:rPr dirty="0" sz="1400" spc="-5">
                <a:latin typeface="Times New Roman"/>
                <a:cs typeface="Times New Roman"/>
              </a:rPr>
              <a:t>а</a:t>
            </a:r>
            <a:r>
              <a:rPr dirty="0" sz="1400" spc="5">
                <a:latin typeface="Times New Roman"/>
                <a:cs typeface="Times New Roman"/>
              </a:rPr>
              <a:t>т</a:t>
            </a:r>
            <a:r>
              <a:rPr dirty="0" sz="1400" spc="-5">
                <a:latin typeface="Times New Roman"/>
                <a:cs typeface="Times New Roman"/>
              </a:rPr>
              <a:t>ь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н</a:t>
            </a:r>
            <a:r>
              <a:rPr dirty="0" sz="1400" spc="-5">
                <a:latin typeface="Times New Roman"/>
                <a:cs typeface="Times New Roman"/>
              </a:rPr>
              <a:t>а</a:t>
            </a:r>
            <a:r>
              <a:rPr dirty="0" sz="1400" spc="10">
                <a:latin typeface="Times New Roman"/>
                <a:cs typeface="Times New Roman"/>
              </a:rPr>
              <a:t>к</a:t>
            </a:r>
            <a:r>
              <a:rPr dirty="0" sz="1400" spc="-5">
                <a:latin typeface="Times New Roman"/>
                <a:cs typeface="Times New Roman"/>
              </a:rPr>
              <a:t>опл</a:t>
            </a:r>
            <a:r>
              <a:rPr dirty="0" sz="1400">
                <a:latin typeface="Times New Roman"/>
                <a:cs typeface="Times New Roman"/>
              </a:rPr>
              <a:t>е</a:t>
            </a:r>
            <a:r>
              <a:rPr dirty="0" sz="1400" spc="-10">
                <a:latin typeface="Times New Roman"/>
                <a:cs typeface="Times New Roman"/>
              </a:rPr>
              <a:t>н</a:t>
            </a:r>
            <a:r>
              <a:rPr dirty="0" sz="1400" spc="15">
                <a:latin typeface="Times New Roman"/>
                <a:cs typeface="Times New Roman"/>
              </a:rPr>
              <a:t>и</a:t>
            </a:r>
            <a:r>
              <a:rPr dirty="0" sz="1400" spc="-10">
                <a:latin typeface="Times New Roman"/>
                <a:cs typeface="Times New Roman"/>
              </a:rPr>
              <a:t>ю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э</a:t>
            </a:r>
            <a:r>
              <a:rPr dirty="0" sz="1400">
                <a:latin typeface="Times New Roman"/>
                <a:cs typeface="Times New Roman"/>
              </a:rPr>
              <a:t>с</a:t>
            </a:r>
            <a:r>
              <a:rPr dirty="0" sz="1400" spc="-15">
                <a:latin typeface="Times New Roman"/>
                <a:cs typeface="Times New Roman"/>
              </a:rPr>
              <a:t>т</a:t>
            </a:r>
            <a:r>
              <a:rPr dirty="0" sz="1400" spc="20">
                <a:latin typeface="Times New Roman"/>
                <a:cs typeface="Times New Roman"/>
              </a:rPr>
              <a:t>е</a:t>
            </a:r>
            <a:r>
              <a:rPr dirty="0" sz="1400" spc="-15">
                <a:latin typeface="Times New Roman"/>
                <a:cs typeface="Times New Roman"/>
              </a:rPr>
              <a:t>т</a:t>
            </a:r>
            <a:r>
              <a:rPr dirty="0" sz="1400" spc="15">
                <a:latin typeface="Times New Roman"/>
                <a:cs typeface="Times New Roman"/>
              </a:rPr>
              <a:t>и</a:t>
            </a:r>
            <a:r>
              <a:rPr dirty="0" sz="1400" spc="-10">
                <a:latin typeface="Times New Roman"/>
                <a:cs typeface="Times New Roman"/>
              </a:rPr>
              <a:t>ч</a:t>
            </a:r>
            <a:r>
              <a:rPr dirty="0" sz="1400" spc="-5">
                <a:latin typeface="Times New Roman"/>
                <a:cs typeface="Times New Roman"/>
              </a:rPr>
              <a:t>ес</a:t>
            </a:r>
            <a:r>
              <a:rPr dirty="0" sz="1400" spc="-10">
                <a:latin typeface="Times New Roman"/>
                <a:cs typeface="Times New Roman"/>
              </a:rPr>
              <a:t>к</a:t>
            </a:r>
            <a:r>
              <a:rPr dirty="0" sz="1400" spc="-5">
                <a:latin typeface="Times New Roman"/>
                <a:cs typeface="Times New Roman"/>
              </a:rPr>
              <a:t>ого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">
                <a:latin typeface="Times New Roman"/>
                <a:cs typeface="Times New Roman"/>
              </a:rPr>
              <a:t>оп</a:t>
            </a:r>
            <a:r>
              <a:rPr dirty="0" sz="1400" spc="10">
                <a:latin typeface="Times New Roman"/>
                <a:cs typeface="Times New Roman"/>
              </a:rPr>
              <a:t>ы</a:t>
            </a:r>
            <a:r>
              <a:rPr dirty="0" sz="1400" spc="-15">
                <a:latin typeface="Times New Roman"/>
                <a:cs typeface="Times New Roman"/>
              </a:rPr>
              <a:t>т</a:t>
            </a:r>
            <a:r>
              <a:rPr dirty="0" sz="1400" spc="-5">
                <a:latin typeface="Times New Roman"/>
                <a:cs typeface="Times New Roman"/>
              </a:rPr>
              <a:t>а,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чи</a:t>
            </a:r>
            <a:r>
              <a:rPr dirty="0" sz="1400" spc="-15">
                <a:latin typeface="Times New Roman"/>
                <a:cs typeface="Times New Roman"/>
              </a:rPr>
              <a:t>т</a:t>
            </a:r>
            <a:r>
              <a:rPr dirty="0" sz="1400" spc="-5">
                <a:latin typeface="Times New Roman"/>
                <a:cs typeface="Times New Roman"/>
              </a:rPr>
              <a:t>ая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">
                <a:latin typeface="Times New Roman"/>
                <a:cs typeface="Times New Roman"/>
              </a:rPr>
              <a:t>и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">
                <a:latin typeface="Times New Roman"/>
                <a:cs typeface="Times New Roman"/>
              </a:rPr>
              <a:t>о</a:t>
            </a:r>
            <a:r>
              <a:rPr dirty="0" sz="1400">
                <a:latin typeface="Times New Roman"/>
                <a:cs typeface="Times New Roman"/>
              </a:rPr>
              <a:t>б</a:t>
            </a:r>
            <a:r>
              <a:rPr dirty="0" sz="1400" spc="20">
                <a:latin typeface="Times New Roman"/>
                <a:cs typeface="Times New Roman"/>
              </a:rPr>
              <a:t>с</a:t>
            </a:r>
            <a:r>
              <a:rPr dirty="0" sz="1400" spc="-30">
                <a:latin typeface="Times New Roman"/>
                <a:cs typeface="Times New Roman"/>
              </a:rPr>
              <a:t>у</a:t>
            </a:r>
            <a:r>
              <a:rPr dirty="0" sz="1400" spc="-10">
                <a:latin typeface="Times New Roman"/>
                <a:cs typeface="Times New Roman"/>
              </a:rPr>
              <a:t>ж</a:t>
            </a:r>
            <a:r>
              <a:rPr dirty="0" sz="1400">
                <a:latin typeface="Times New Roman"/>
                <a:cs typeface="Times New Roman"/>
              </a:rPr>
              <a:t>д</a:t>
            </a:r>
            <a:r>
              <a:rPr dirty="0" sz="1400" spc="-5">
                <a:latin typeface="Times New Roman"/>
                <a:cs typeface="Times New Roman"/>
              </a:rPr>
              <a:t>ая  </a:t>
            </a:r>
            <a:r>
              <a:rPr dirty="0" sz="1400" spc="-5">
                <a:latin typeface="Times New Roman"/>
                <a:cs typeface="Times New Roman"/>
              </a:rPr>
              <a:t>литературные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произведения;</a:t>
            </a:r>
            <a:endParaRPr sz="1400">
              <a:latin typeface="Times New Roman"/>
              <a:cs typeface="Times New Roman"/>
            </a:endParaRPr>
          </a:p>
          <a:p>
            <a:pPr marL="259715" indent="-156210">
              <a:lnSpc>
                <a:spcPts val="1530"/>
              </a:lnSpc>
              <a:buChar char="-"/>
              <a:tabLst>
                <a:tab pos="260350" algn="l"/>
              </a:tabLst>
            </a:pPr>
            <a:r>
              <a:rPr dirty="0" sz="1400" spc="-5">
                <a:latin typeface="Times New Roman"/>
                <a:cs typeface="Times New Roman"/>
              </a:rPr>
              <a:t>воспитывать</a:t>
            </a:r>
            <a:r>
              <a:rPr dirty="0" sz="1400" spc="4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культуру</a:t>
            </a:r>
            <a:r>
              <a:rPr dirty="0" sz="1400" spc="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речи,</a:t>
            </a:r>
            <a:r>
              <a:rPr dirty="0" sz="1400" spc="46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учить</a:t>
            </a:r>
            <a:r>
              <a:rPr dirty="0" sz="1400" spc="4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детей</a:t>
            </a:r>
            <a:r>
              <a:rPr dirty="0" sz="1400" spc="4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рассуждать,</a:t>
            </a:r>
            <a:r>
              <a:rPr dirty="0" sz="1400" spc="434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развивать</a:t>
            </a:r>
            <a:r>
              <a:rPr dirty="0" sz="1400" spc="4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умения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z="1400" spc="-5">
                <a:latin typeface="Times New Roman"/>
                <a:cs typeface="Times New Roman"/>
              </a:rPr>
              <a:t>применять </a:t>
            </a:r>
            <a:r>
              <a:rPr dirty="0" sz="1400" spc="-10">
                <a:latin typeface="Times New Roman"/>
                <a:cs typeface="Times New Roman"/>
              </a:rPr>
              <a:t>свои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знания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беседе,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добиваться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связных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высказываний;</a:t>
            </a:r>
            <a:endParaRPr sz="1400">
              <a:latin typeface="Times New Roman"/>
              <a:cs typeface="Times New Roman"/>
            </a:endParaRPr>
          </a:p>
          <a:p>
            <a:pPr marL="207645" indent="-104139">
              <a:lnSpc>
                <a:spcPts val="1610"/>
              </a:lnSpc>
              <a:buChar char="-"/>
              <a:tabLst>
                <a:tab pos="208279" algn="l"/>
              </a:tabLst>
            </a:pPr>
            <a:r>
              <a:rPr dirty="0" sz="1400" spc="-5">
                <a:latin typeface="Times New Roman"/>
                <a:cs typeface="Times New Roman"/>
              </a:rPr>
              <a:t>обогащать 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расширять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словарный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запас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детей.</a:t>
            </a:r>
            <a:endParaRPr sz="1400">
              <a:latin typeface="Times New Roman"/>
              <a:cs typeface="Times New Roman"/>
            </a:endParaRPr>
          </a:p>
          <a:p>
            <a:pPr marL="104139" marR="5715">
              <a:lnSpc>
                <a:spcPts val="1610"/>
              </a:lnSpc>
              <a:spcBef>
                <a:spcPts val="80"/>
              </a:spcBef>
              <a:buChar char="-"/>
              <a:tabLst>
                <a:tab pos="238760" algn="l"/>
              </a:tabLst>
            </a:pPr>
            <a:r>
              <a:rPr dirty="0" sz="1400" spc="-5">
                <a:latin typeface="Times New Roman"/>
                <a:cs typeface="Times New Roman"/>
              </a:rPr>
              <a:t>формировать</a:t>
            </a:r>
            <a:r>
              <a:rPr dirty="0" sz="1400" spc="26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умение</a:t>
            </a:r>
            <a:r>
              <a:rPr dirty="0" sz="1400" spc="27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выразительно</a:t>
            </a:r>
            <a:r>
              <a:rPr dirty="0" sz="1400" spc="24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читать</a:t>
            </a:r>
            <a:r>
              <a:rPr dirty="0" sz="1400" spc="24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стихи,</a:t>
            </a:r>
            <a:r>
              <a:rPr dirty="0" sz="1400" spc="26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инсценировать</a:t>
            </a:r>
            <a:r>
              <a:rPr dirty="0" sz="1400" spc="235">
                <a:latin typeface="Times New Roman"/>
                <a:cs typeface="Times New Roman"/>
              </a:rPr>
              <a:t> </a:t>
            </a:r>
            <a:r>
              <a:rPr dirty="0" sz="1400" spc="5">
                <a:latin typeface="Times New Roman"/>
                <a:cs typeface="Times New Roman"/>
              </a:rPr>
              <a:t>эпизоды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сказок;</a:t>
            </a:r>
            <a:endParaRPr sz="1400">
              <a:latin typeface="Times New Roman"/>
              <a:cs typeface="Times New Roman"/>
            </a:endParaRPr>
          </a:p>
          <a:p>
            <a:pPr marL="207645" indent="-104139">
              <a:lnSpc>
                <a:spcPts val="1530"/>
              </a:lnSpc>
              <a:buChar char="-"/>
              <a:tabLst>
                <a:tab pos="208279" algn="l"/>
              </a:tabLst>
            </a:pPr>
            <a:r>
              <a:rPr dirty="0" sz="1400" spc="-5">
                <a:latin typeface="Times New Roman"/>
                <a:cs typeface="Times New Roman"/>
              </a:rPr>
              <a:t>развивать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артистические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способности;</a:t>
            </a:r>
            <a:endParaRPr sz="1400">
              <a:latin typeface="Times New Roman"/>
              <a:cs typeface="Times New Roman"/>
            </a:endParaRPr>
          </a:p>
          <a:p>
            <a:pPr marL="207645" indent="-104139">
              <a:lnSpc>
                <a:spcPts val="1610"/>
              </a:lnSpc>
              <a:buChar char="-"/>
              <a:tabLst>
                <a:tab pos="208279" algn="l"/>
              </a:tabLst>
            </a:pPr>
            <a:r>
              <a:rPr dirty="0" sz="1400" spc="-5">
                <a:latin typeface="Times New Roman"/>
                <a:cs typeface="Times New Roman"/>
              </a:rPr>
              <a:t>развивать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у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детей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образное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мышление,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фантазию,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творческие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способности;</a:t>
            </a:r>
            <a:endParaRPr sz="1400">
              <a:latin typeface="Times New Roman"/>
              <a:cs typeface="Times New Roman"/>
            </a:endParaRPr>
          </a:p>
          <a:p>
            <a:pPr marL="207645" indent="-104139">
              <a:lnSpc>
                <a:spcPts val="1620"/>
              </a:lnSpc>
              <a:buChar char="-"/>
              <a:tabLst>
                <a:tab pos="208279" algn="l"/>
              </a:tabLst>
            </a:pPr>
            <a:r>
              <a:rPr dirty="0" sz="1400" spc="-5">
                <a:latin typeface="Times New Roman"/>
                <a:cs typeface="Times New Roman"/>
              </a:rPr>
              <a:t>формировать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навыки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сотрудничества;</a:t>
            </a:r>
            <a:endParaRPr sz="1400">
              <a:latin typeface="Times New Roman"/>
              <a:cs typeface="Times New Roman"/>
            </a:endParaRPr>
          </a:p>
          <a:p>
            <a:pPr marL="253365" indent="-149860">
              <a:lnSpc>
                <a:spcPts val="1655"/>
              </a:lnSpc>
              <a:buChar char="-"/>
              <a:tabLst>
                <a:tab pos="254000" algn="l"/>
              </a:tabLst>
            </a:pPr>
            <a:r>
              <a:rPr dirty="0" sz="1400" spc="-5">
                <a:latin typeface="Times New Roman"/>
                <a:cs typeface="Times New Roman"/>
              </a:rPr>
              <a:t>воспитывать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чувства</a:t>
            </a:r>
            <a:r>
              <a:rPr dirty="0" sz="1400" spc="-5">
                <a:latin typeface="Times New Roman"/>
                <a:cs typeface="Times New Roman"/>
              </a:rPr>
              <a:t> дружбы и коллективизма.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39519" y="9577527"/>
            <a:ext cx="14732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z="1100">
                <a:solidFill>
                  <a:srgbClr val="4F81BC"/>
                </a:solidFill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901" y="691642"/>
            <a:ext cx="5965190" cy="8622665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 marR="106680">
              <a:lnSpc>
                <a:spcPts val="1610"/>
              </a:lnSpc>
              <a:spcBef>
                <a:spcPts val="200"/>
              </a:spcBef>
              <a:buChar char="-"/>
              <a:tabLst>
                <a:tab pos="116839" algn="l"/>
              </a:tabLst>
            </a:pPr>
            <a:r>
              <a:rPr dirty="0" sz="1400" spc="-5">
                <a:latin typeface="Times New Roman"/>
                <a:cs typeface="Times New Roman"/>
              </a:rPr>
              <a:t>развивать коммуникабельность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умение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общаться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со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взрослыми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людьми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разных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ситуациях;</a:t>
            </a:r>
            <a:endParaRPr sz="1400">
              <a:latin typeface="Times New Roman"/>
              <a:cs typeface="Times New Roman"/>
            </a:endParaRPr>
          </a:p>
          <a:p>
            <a:pPr marL="116205" indent="-104139">
              <a:lnSpc>
                <a:spcPts val="1530"/>
              </a:lnSpc>
              <a:buChar char="-"/>
              <a:tabLst>
                <a:tab pos="116839" algn="l"/>
              </a:tabLst>
            </a:pPr>
            <a:r>
              <a:rPr dirty="0" sz="1400" spc="-10">
                <a:latin typeface="Times New Roman"/>
                <a:cs typeface="Times New Roman"/>
              </a:rPr>
              <a:t>побуждать</a:t>
            </a:r>
            <a:r>
              <a:rPr dirty="0" sz="1400" spc="-5">
                <a:latin typeface="Times New Roman"/>
                <a:cs typeface="Times New Roman"/>
              </a:rPr>
              <a:t> детей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обращаться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взрослым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вопросами,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суждениями;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45"/>
              </a:lnSpc>
            </a:pPr>
            <a:r>
              <a:rPr dirty="0" sz="1400" spc="-5">
                <a:latin typeface="Times New Roman"/>
                <a:cs typeface="Times New Roman"/>
              </a:rPr>
              <a:t>речевому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общению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между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собой;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645"/>
              </a:lnSpc>
              <a:spcBef>
                <a:spcPts val="5"/>
              </a:spcBef>
            </a:pPr>
            <a:r>
              <a:rPr dirty="0" sz="1400" spc="-5">
                <a:latin typeface="Times New Roman"/>
                <a:cs typeface="Times New Roman"/>
              </a:rPr>
              <a:t>Ожидаемые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результаты</a:t>
            </a:r>
            <a:endParaRPr sz="1400">
              <a:latin typeface="Times New Roman"/>
              <a:cs typeface="Times New Roman"/>
            </a:endParaRPr>
          </a:p>
          <a:p>
            <a:pPr marL="12700" marR="109855">
              <a:lnSpc>
                <a:spcPts val="1610"/>
              </a:lnSpc>
              <a:spcBef>
                <a:spcPts val="75"/>
              </a:spcBef>
            </a:pPr>
            <a:r>
              <a:rPr dirty="0" sz="1400" spc="-10">
                <a:latin typeface="Times New Roman"/>
                <a:cs typeface="Times New Roman"/>
              </a:rPr>
              <a:t>Я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предполагаю,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что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приобщение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детей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сказке,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совершенствует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ум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ребёнка,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помогает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овладеть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речью,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познавать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окружающий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мир,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развивает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устойчивый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интерес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сказке.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Образные,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яркие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выражения,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сравнения,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30"/>
              </a:lnSpc>
            </a:pPr>
            <a:r>
              <a:rPr dirty="0" sz="1400" spc="-5">
                <a:latin typeface="Times New Roman"/>
                <a:cs typeface="Times New Roman"/>
              </a:rPr>
              <a:t>«сказочные»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языковые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средства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способствуют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развитию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выразительности</a:t>
            </a:r>
            <a:endParaRPr sz="1400">
              <a:latin typeface="Times New Roman"/>
              <a:cs typeface="Times New Roman"/>
            </a:endParaRPr>
          </a:p>
          <a:p>
            <a:pPr marL="12700" marR="5297170">
              <a:lnSpc>
                <a:spcPts val="1610"/>
              </a:lnSpc>
              <a:spcBef>
                <a:spcPts val="75"/>
              </a:spcBef>
            </a:pPr>
            <a:r>
              <a:rPr dirty="0" sz="1400" spc="-10">
                <a:latin typeface="Times New Roman"/>
                <a:cs typeface="Times New Roman"/>
              </a:rPr>
              <a:t>речи.</a:t>
            </a:r>
            <a:endParaRPr sz="1400">
              <a:latin typeface="Times New Roman"/>
              <a:cs typeface="Times New Roman"/>
            </a:endParaRPr>
          </a:p>
          <a:p>
            <a:pPr marL="12700" marR="5297170">
              <a:lnSpc>
                <a:spcPts val="1610"/>
              </a:lnSpc>
            </a:pPr>
            <a:r>
              <a:rPr dirty="0" sz="1400" spc="-35">
                <a:latin typeface="Times New Roman"/>
                <a:cs typeface="Times New Roman"/>
              </a:rPr>
              <a:t>П</a:t>
            </a:r>
            <a:r>
              <a:rPr dirty="0" sz="1400" spc="-5">
                <a:latin typeface="Times New Roman"/>
                <a:cs typeface="Times New Roman"/>
              </a:rPr>
              <a:t>ро</a:t>
            </a:r>
            <a:r>
              <a:rPr dirty="0" sz="1400" spc="25">
                <a:latin typeface="Times New Roman"/>
                <a:cs typeface="Times New Roman"/>
              </a:rPr>
              <a:t>д</a:t>
            </a:r>
            <a:r>
              <a:rPr dirty="0" sz="1400" spc="-5">
                <a:latin typeface="Times New Roman"/>
                <a:cs typeface="Times New Roman"/>
              </a:rPr>
              <a:t>у</a:t>
            </a:r>
            <a:r>
              <a:rPr dirty="0" sz="1400" spc="-10">
                <a:latin typeface="Times New Roman"/>
                <a:cs typeface="Times New Roman"/>
              </a:rPr>
              <a:t>к</a:t>
            </a:r>
            <a:r>
              <a:rPr dirty="0" sz="1400" spc="-5">
                <a:latin typeface="Times New Roman"/>
                <a:cs typeface="Times New Roman"/>
              </a:rPr>
              <a:t>т</a:t>
            </a:r>
            <a:endParaRPr sz="1400">
              <a:latin typeface="Times New Roman"/>
              <a:cs typeface="Times New Roman"/>
            </a:endParaRPr>
          </a:p>
          <a:p>
            <a:pPr marL="116205" indent="-104139">
              <a:lnSpc>
                <a:spcPts val="1530"/>
              </a:lnSpc>
              <a:buClr>
                <a:srgbClr val="0E233D"/>
              </a:buClr>
              <a:buChar char="-"/>
              <a:tabLst>
                <a:tab pos="116839" algn="l"/>
                <a:tab pos="2310765" algn="l"/>
                <a:tab pos="3145155" algn="l"/>
                <a:tab pos="5179060" algn="l"/>
              </a:tabLst>
            </a:pPr>
            <a:r>
              <a:rPr dirty="0" sz="1400" spc="-5">
                <a:latin typeface="Times New Roman"/>
                <a:cs typeface="Times New Roman"/>
              </a:rPr>
              <a:t>раз</a:t>
            </a:r>
            <a:r>
              <a:rPr dirty="0" sz="1400" spc="-15">
                <a:latin typeface="Times New Roman"/>
                <a:cs typeface="Times New Roman"/>
              </a:rPr>
              <a:t>в</a:t>
            </a:r>
            <a:r>
              <a:rPr dirty="0" sz="1400" spc="-10">
                <a:latin typeface="Times New Roman"/>
                <a:cs typeface="Times New Roman"/>
              </a:rPr>
              <a:t>и</a:t>
            </a:r>
            <a:r>
              <a:rPr dirty="0" sz="1400" spc="5">
                <a:latin typeface="Times New Roman"/>
                <a:cs typeface="Times New Roman"/>
              </a:rPr>
              <a:t>т</a:t>
            </a:r>
            <a:r>
              <a:rPr dirty="0" sz="1400" spc="-10">
                <a:latin typeface="Times New Roman"/>
                <a:cs typeface="Times New Roman"/>
              </a:rPr>
              <a:t>и</a:t>
            </a:r>
            <a:r>
              <a:rPr dirty="0" sz="1400" spc="-5">
                <a:latin typeface="Times New Roman"/>
                <a:cs typeface="Times New Roman"/>
              </a:rPr>
              <a:t>е</a:t>
            </a:r>
            <a:r>
              <a:rPr dirty="0" sz="1400">
                <a:latin typeface="Times New Roman"/>
                <a:cs typeface="Times New Roman"/>
              </a:rPr>
              <a:t>  </a:t>
            </a:r>
            <a:r>
              <a:rPr dirty="0" sz="1400" spc="-65">
                <a:latin typeface="Times New Roman"/>
                <a:cs typeface="Times New Roman"/>
              </a:rPr>
              <a:t> </a:t>
            </a:r>
            <a:r>
              <a:rPr dirty="0" sz="1400" spc="5">
                <a:latin typeface="Times New Roman"/>
                <a:cs typeface="Times New Roman"/>
              </a:rPr>
              <a:t>д</a:t>
            </a:r>
            <a:r>
              <a:rPr dirty="0" sz="1400" spc="-5">
                <a:latin typeface="Times New Roman"/>
                <a:cs typeface="Times New Roman"/>
              </a:rPr>
              <a:t>ухо</a:t>
            </a:r>
            <a:r>
              <a:rPr dirty="0" sz="1400" spc="-15">
                <a:latin typeface="Times New Roman"/>
                <a:cs typeface="Times New Roman"/>
              </a:rPr>
              <a:t>в</a:t>
            </a:r>
            <a:r>
              <a:rPr dirty="0" sz="1400" spc="15">
                <a:latin typeface="Times New Roman"/>
                <a:cs typeface="Times New Roman"/>
              </a:rPr>
              <a:t>н</a:t>
            </a:r>
            <a:r>
              <a:rPr dirty="0" sz="1400" spc="5">
                <a:latin typeface="Times New Roman"/>
                <a:cs typeface="Times New Roman"/>
              </a:rPr>
              <a:t>о</a:t>
            </a:r>
            <a:r>
              <a:rPr dirty="0" sz="1400" spc="-15">
                <a:latin typeface="Times New Roman"/>
                <a:cs typeface="Times New Roman"/>
              </a:rPr>
              <a:t>-</a:t>
            </a:r>
            <a:r>
              <a:rPr dirty="0" sz="1400" spc="5">
                <a:latin typeface="Times New Roman"/>
                <a:cs typeface="Times New Roman"/>
              </a:rPr>
              <a:t>б</a:t>
            </a:r>
            <a:r>
              <a:rPr dirty="0" sz="1400" spc="-5">
                <a:latin typeface="Times New Roman"/>
                <a:cs typeface="Times New Roman"/>
              </a:rPr>
              <a:t>ога</a:t>
            </a:r>
            <a:r>
              <a:rPr dirty="0" sz="1400" spc="-15">
                <a:latin typeface="Times New Roman"/>
                <a:cs typeface="Times New Roman"/>
              </a:rPr>
              <a:t>т</a:t>
            </a:r>
            <a:r>
              <a:rPr dirty="0" sz="1400" spc="-5">
                <a:latin typeface="Times New Roman"/>
                <a:cs typeface="Times New Roman"/>
              </a:rPr>
              <a:t>ой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">
                <a:latin typeface="Times New Roman"/>
                <a:cs typeface="Times New Roman"/>
              </a:rPr>
              <a:t>лич</a:t>
            </a:r>
            <a:r>
              <a:rPr dirty="0" sz="1400" spc="-10">
                <a:latin typeface="Times New Roman"/>
                <a:cs typeface="Times New Roman"/>
              </a:rPr>
              <a:t>н</a:t>
            </a:r>
            <a:r>
              <a:rPr dirty="0" sz="1400" spc="-5">
                <a:latin typeface="Times New Roman"/>
                <a:cs typeface="Times New Roman"/>
              </a:rPr>
              <a:t>о</a:t>
            </a:r>
            <a:r>
              <a:rPr dirty="0" sz="1400" spc="20">
                <a:latin typeface="Times New Roman"/>
                <a:cs typeface="Times New Roman"/>
              </a:rPr>
              <a:t>с</a:t>
            </a:r>
            <a:r>
              <a:rPr dirty="0" sz="1400" spc="-15">
                <a:latin typeface="Times New Roman"/>
                <a:cs typeface="Times New Roman"/>
              </a:rPr>
              <a:t>т</a:t>
            </a:r>
            <a:r>
              <a:rPr dirty="0" sz="1400" spc="-5">
                <a:latin typeface="Times New Roman"/>
                <a:cs typeface="Times New Roman"/>
              </a:rPr>
              <a:t>и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">
                <a:latin typeface="Times New Roman"/>
                <a:cs typeface="Times New Roman"/>
              </a:rPr>
              <a:t>ре</a:t>
            </a:r>
            <a:r>
              <a:rPr dirty="0" sz="1400" spc="5">
                <a:latin typeface="Times New Roman"/>
                <a:cs typeface="Times New Roman"/>
              </a:rPr>
              <a:t>б</a:t>
            </a:r>
            <a:r>
              <a:rPr dirty="0" sz="1400" spc="-5">
                <a:latin typeface="Times New Roman"/>
                <a:cs typeface="Times New Roman"/>
              </a:rPr>
              <a:t>е</a:t>
            </a:r>
            <a:r>
              <a:rPr dirty="0" sz="1400" spc="-10">
                <a:latin typeface="Times New Roman"/>
                <a:cs typeface="Times New Roman"/>
              </a:rPr>
              <a:t>н</a:t>
            </a:r>
            <a:r>
              <a:rPr dirty="0" sz="1400" spc="-15">
                <a:latin typeface="Times New Roman"/>
                <a:cs typeface="Times New Roman"/>
              </a:rPr>
              <a:t>к</a:t>
            </a:r>
            <a:r>
              <a:rPr dirty="0" sz="1400" spc="-5">
                <a:latin typeface="Times New Roman"/>
                <a:cs typeface="Times New Roman"/>
              </a:rPr>
              <a:t>а,</a:t>
            </a:r>
            <a:r>
              <a:rPr dirty="0" sz="1400">
                <a:latin typeface="Times New Roman"/>
                <a:cs typeface="Times New Roman"/>
              </a:rPr>
              <a:t>  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</a:t>
            </a:r>
            <a:r>
              <a:rPr dirty="0" sz="1400" spc="-5">
                <a:latin typeface="Times New Roman"/>
                <a:cs typeface="Times New Roman"/>
              </a:rPr>
              <a:t>ак</a:t>
            </a:r>
            <a:r>
              <a:rPr dirty="0" sz="1400">
                <a:latin typeface="Times New Roman"/>
                <a:cs typeface="Times New Roman"/>
              </a:rPr>
              <a:t>  </a:t>
            </a:r>
            <a:r>
              <a:rPr dirty="0" sz="1400" spc="-7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а</a:t>
            </a:r>
            <a:r>
              <a:rPr dirty="0" sz="1400" spc="-10">
                <a:latin typeface="Times New Roman"/>
                <a:cs typeface="Times New Roman"/>
              </a:rPr>
              <a:t>к</a:t>
            </a:r>
            <a:r>
              <a:rPr dirty="0" sz="1400" spc="-15">
                <a:latin typeface="Times New Roman"/>
                <a:cs typeface="Times New Roman"/>
              </a:rPr>
              <a:t>т</a:t>
            </a:r>
            <a:r>
              <a:rPr dirty="0" sz="1400" spc="15">
                <a:latin typeface="Times New Roman"/>
                <a:cs typeface="Times New Roman"/>
              </a:rPr>
              <a:t>и</a:t>
            </a:r>
            <a:r>
              <a:rPr dirty="0" sz="1400" spc="-15">
                <a:latin typeface="Times New Roman"/>
                <a:cs typeface="Times New Roman"/>
              </a:rPr>
              <a:t>в</a:t>
            </a:r>
            <a:r>
              <a:rPr dirty="0" sz="1400" spc="-10">
                <a:latin typeface="Times New Roman"/>
                <a:cs typeface="Times New Roman"/>
              </a:rPr>
              <a:t>но</a:t>
            </a:r>
            <a:r>
              <a:rPr dirty="0" sz="1400" spc="-5">
                <a:latin typeface="Times New Roman"/>
                <a:cs typeface="Times New Roman"/>
              </a:rPr>
              <a:t>го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">
                <a:latin typeface="Times New Roman"/>
                <a:cs typeface="Times New Roman"/>
              </a:rPr>
              <a:t>у</a:t>
            </a:r>
            <a:r>
              <a:rPr dirty="0" sz="1400" spc="-10">
                <a:latin typeface="Times New Roman"/>
                <a:cs typeface="Times New Roman"/>
              </a:rPr>
              <a:t>ч</a:t>
            </a:r>
            <a:r>
              <a:rPr dirty="0" sz="1400" spc="-5">
                <a:latin typeface="Times New Roman"/>
                <a:cs typeface="Times New Roman"/>
              </a:rPr>
              <a:t>ас</a:t>
            </a:r>
            <a:r>
              <a:rPr dirty="0" sz="1400" spc="-15">
                <a:latin typeface="Times New Roman"/>
                <a:cs typeface="Times New Roman"/>
              </a:rPr>
              <a:t>т</a:t>
            </a:r>
            <a:r>
              <a:rPr dirty="0" sz="1400" spc="35">
                <a:latin typeface="Times New Roman"/>
                <a:cs typeface="Times New Roman"/>
              </a:rPr>
              <a:t>н</a:t>
            </a:r>
            <a:r>
              <a:rPr dirty="0" sz="1400" spc="15">
                <a:latin typeface="Times New Roman"/>
                <a:cs typeface="Times New Roman"/>
              </a:rPr>
              <a:t>и</a:t>
            </a:r>
            <a:r>
              <a:rPr dirty="0" sz="1400" spc="-10">
                <a:latin typeface="Times New Roman"/>
                <a:cs typeface="Times New Roman"/>
              </a:rPr>
              <a:t>к</a:t>
            </a:r>
            <a:r>
              <a:rPr dirty="0" sz="1400" spc="-5">
                <a:latin typeface="Times New Roman"/>
                <a:cs typeface="Times New Roman"/>
              </a:rPr>
              <a:t>а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z="1400" spc="-10">
                <a:latin typeface="Times New Roman"/>
                <a:cs typeface="Times New Roman"/>
              </a:rPr>
              <a:t>проекта;</a:t>
            </a:r>
            <a:endParaRPr sz="1400">
              <a:latin typeface="Times New Roman"/>
              <a:cs typeface="Times New Roman"/>
            </a:endParaRPr>
          </a:p>
          <a:p>
            <a:pPr marL="116205" indent="-104139">
              <a:lnSpc>
                <a:spcPts val="1610"/>
              </a:lnSpc>
              <a:buChar char="-"/>
              <a:tabLst>
                <a:tab pos="116839" algn="l"/>
              </a:tabLst>
            </a:pPr>
            <a:r>
              <a:rPr dirty="0" sz="1400" spc="-5">
                <a:latin typeface="Times New Roman"/>
                <a:cs typeface="Times New Roman"/>
              </a:rPr>
              <a:t>развитие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интереса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русской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литературе;</a:t>
            </a:r>
            <a:endParaRPr sz="1400">
              <a:latin typeface="Times New Roman"/>
              <a:cs typeface="Times New Roman"/>
            </a:endParaRPr>
          </a:p>
          <a:p>
            <a:pPr marL="12700" marR="15240">
              <a:lnSpc>
                <a:spcPts val="1610"/>
              </a:lnSpc>
              <a:spcBef>
                <a:spcPts val="75"/>
              </a:spcBef>
              <a:buChar char="-"/>
              <a:tabLst>
                <a:tab pos="165100" algn="l"/>
              </a:tabLst>
            </a:pPr>
            <a:r>
              <a:rPr dirty="0" sz="1400" spc="-5">
                <a:latin typeface="Times New Roman"/>
                <a:cs typeface="Times New Roman"/>
              </a:rPr>
              <a:t>развитие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у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детей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познавательной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активности,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творческих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способностей,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коммуникативных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навыков;</a:t>
            </a:r>
            <a:endParaRPr sz="1400">
              <a:latin typeface="Times New Roman"/>
              <a:cs typeface="Times New Roman"/>
            </a:endParaRPr>
          </a:p>
          <a:p>
            <a:pPr marL="12700" marR="8890">
              <a:lnSpc>
                <a:spcPts val="1610"/>
              </a:lnSpc>
              <a:spcBef>
                <a:spcPts val="20"/>
              </a:spcBef>
              <a:buChar char="-"/>
              <a:tabLst>
                <a:tab pos="147320" algn="l"/>
              </a:tabLst>
            </a:pPr>
            <a:r>
              <a:rPr dirty="0" sz="1400" spc="-5">
                <a:latin typeface="Times New Roman"/>
                <a:cs typeface="Times New Roman"/>
              </a:rPr>
              <a:t>совершенствование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звукопроизношения,</a:t>
            </a:r>
            <a:r>
              <a:rPr dirty="0" sz="1400" spc="254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выразительности</a:t>
            </a:r>
            <a:r>
              <a:rPr dirty="0" sz="1400" spc="27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</a:t>
            </a:r>
            <a:r>
              <a:rPr dirty="0" sz="1400" spc="25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связной</a:t>
            </a:r>
            <a:r>
              <a:rPr dirty="0" sz="1400" spc="2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речи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детей.</a:t>
            </a:r>
            <a:endParaRPr sz="1400">
              <a:latin typeface="Times New Roman"/>
              <a:cs typeface="Times New Roman"/>
            </a:endParaRPr>
          </a:p>
          <a:p>
            <a:pPr marL="116205" indent="-104139">
              <a:lnSpc>
                <a:spcPts val="1530"/>
              </a:lnSpc>
              <a:buChar char="-"/>
              <a:tabLst>
                <a:tab pos="116839" algn="l"/>
              </a:tabLst>
            </a:pPr>
            <a:r>
              <a:rPr dirty="0" sz="1400" spc="-10">
                <a:latin typeface="Times New Roman"/>
                <a:cs typeface="Times New Roman"/>
              </a:rPr>
              <a:t>содействие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творческому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развитию </a:t>
            </a:r>
            <a:r>
              <a:rPr dirty="0" sz="1400" spc="-5">
                <a:latin typeface="Times New Roman"/>
                <a:cs typeface="Times New Roman"/>
              </a:rPr>
              <a:t>детей;</a:t>
            </a:r>
            <a:endParaRPr sz="1400">
              <a:latin typeface="Times New Roman"/>
              <a:cs typeface="Times New Roman"/>
            </a:endParaRPr>
          </a:p>
          <a:p>
            <a:pPr marL="116205" indent="-104139">
              <a:lnSpc>
                <a:spcPts val="1610"/>
              </a:lnSpc>
              <a:buChar char="-"/>
              <a:tabLst>
                <a:tab pos="116839" algn="l"/>
              </a:tabLst>
            </a:pPr>
            <a:r>
              <a:rPr dirty="0" sz="1400" spc="-5">
                <a:latin typeface="Times New Roman"/>
                <a:cs typeface="Times New Roman"/>
              </a:rPr>
              <a:t>развитие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эмоциональной отзывчивости;</a:t>
            </a:r>
            <a:endParaRPr sz="1400">
              <a:latin typeface="Times New Roman"/>
              <a:cs typeface="Times New Roman"/>
            </a:endParaRPr>
          </a:p>
          <a:p>
            <a:pPr marL="116205" indent="-104139">
              <a:lnSpc>
                <a:spcPts val="1645"/>
              </a:lnSpc>
              <a:buChar char="-"/>
              <a:tabLst>
                <a:tab pos="116839" algn="l"/>
              </a:tabLst>
            </a:pPr>
            <a:r>
              <a:rPr dirty="0" sz="1400" spc="-5">
                <a:latin typeface="Times New Roman"/>
                <a:cs typeface="Times New Roman"/>
              </a:rPr>
              <a:t>гармонизация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отношений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между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взрослыми </a:t>
            </a:r>
            <a:r>
              <a:rPr dirty="0" sz="1400" spc="-5">
                <a:latin typeface="Times New Roman"/>
                <a:cs typeface="Times New Roman"/>
              </a:rPr>
              <a:t>и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детьми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marL="58419">
              <a:lnSpc>
                <a:spcPts val="1635"/>
              </a:lnSpc>
            </a:pP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Аннотация</a:t>
            </a:r>
            <a:r>
              <a:rPr dirty="0" u="heavy" sz="1400" spc="-3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проекта</a:t>
            </a:r>
            <a:endParaRPr sz="1400">
              <a:latin typeface="Times New Roman"/>
              <a:cs typeface="Times New Roman"/>
            </a:endParaRPr>
          </a:p>
          <a:p>
            <a:pPr marL="12700" marR="235585">
              <a:lnSpc>
                <a:spcPts val="1610"/>
              </a:lnSpc>
              <a:spcBef>
                <a:spcPts val="65"/>
              </a:spcBef>
            </a:pPr>
            <a:r>
              <a:rPr dirty="0" sz="1400" spc="-10">
                <a:latin typeface="Times New Roman"/>
                <a:cs typeface="Times New Roman"/>
              </a:rPr>
              <a:t>Сказки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внушают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уверенность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торжестве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правды,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победе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добра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над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злом.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Как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правило,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страдания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положительного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героя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его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друзей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являются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преходящими,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временными,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за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ними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обычно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приходит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радость,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причем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эта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радость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–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результат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борьбы,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результат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совместных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усилий.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35"/>
              </a:lnSpc>
            </a:pPr>
            <a:r>
              <a:rPr dirty="0" sz="1400" spc="-5">
                <a:latin typeface="Times New Roman"/>
                <a:cs typeface="Times New Roman"/>
              </a:rPr>
              <a:t>Чтобы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ребенок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вырос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хорошим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человеком,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ним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необходимо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работать,</a:t>
            </a:r>
            <a:endParaRPr sz="1400">
              <a:latin typeface="Times New Roman"/>
              <a:cs typeface="Times New Roman"/>
            </a:endParaRPr>
          </a:p>
          <a:p>
            <a:pPr marL="12700" marR="17145">
              <a:lnSpc>
                <a:spcPts val="1610"/>
              </a:lnSpc>
              <a:spcBef>
                <a:spcPts val="90"/>
              </a:spcBef>
            </a:pPr>
            <a:r>
              <a:rPr dirty="0" sz="1400" spc="-10">
                <a:latin typeface="Times New Roman"/>
                <a:cs typeface="Times New Roman"/>
              </a:rPr>
              <a:t>начиная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раннего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детства.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Сказки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помогают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возрождать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людях </a:t>
            </a:r>
            <a:r>
              <a:rPr dirty="0" sz="1400" spc="-10">
                <a:latin typeface="Times New Roman"/>
                <a:cs typeface="Times New Roman"/>
              </a:rPr>
              <a:t>духовность,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милосердие,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гуманность.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30"/>
              </a:lnSpc>
            </a:pPr>
            <a:r>
              <a:rPr dirty="0" sz="1400" spc="-10">
                <a:latin typeface="Times New Roman"/>
                <a:cs typeface="Times New Roman"/>
              </a:rPr>
              <a:t>Главное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средство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воспитания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–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литература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для детей,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сказки,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которые</a:t>
            </a:r>
            <a:endParaRPr sz="1400">
              <a:latin typeface="Times New Roman"/>
              <a:cs typeface="Times New Roman"/>
            </a:endParaRPr>
          </a:p>
          <a:p>
            <a:pPr marL="12700" marR="47625">
              <a:lnSpc>
                <a:spcPct val="95700"/>
              </a:lnSpc>
              <a:spcBef>
                <a:spcPts val="35"/>
              </a:spcBef>
            </a:pPr>
            <a:r>
              <a:rPr dirty="0" sz="1400" spc="-5">
                <a:latin typeface="Times New Roman"/>
                <a:cs typeface="Times New Roman"/>
              </a:rPr>
              <a:t>обращают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человеческие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сердца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добру,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великодушию,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совести,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чести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справедливости.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Личность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ребенка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зарождается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детстве.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Поэтому,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чем 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раньше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литература,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а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именно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сказка,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коснется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струн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души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ребенка,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а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не </a:t>
            </a:r>
            <a:r>
              <a:rPr dirty="0" sz="1400" spc="-5">
                <a:latin typeface="Times New Roman"/>
                <a:cs typeface="Times New Roman"/>
              </a:rPr>
              <a:t> только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ума,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тем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больше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гарантий,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что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чувства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добрые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возьмут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</a:t>
            </a:r>
            <a:r>
              <a:rPr dirty="0" sz="1400">
                <a:latin typeface="Times New Roman"/>
                <a:cs typeface="Times New Roman"/>
              </a:rPr>
              <a:t> них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верх</a:t>
            </a:r>
            <a:r>
              <a:rPr dirty="0" sz="1400" spc="-10">
                <a:latin typeface="Times New Roman"/>
                <a:cs typeface="Times New Roman"/>
              </a:rPr>
              <a:t> над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злыми.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Ведь</a:t>
            </a:r>
            <a:r>
              <a:rPr dirty="0" sz="1400" spc="-5">
                <a:latin typeface="Times New Roman"/>
                <a:cs typeface="Times New Roman"/>
              </a:rPr>
              <a:t> литература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–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это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колотящееся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сердце, говорящее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языком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чувств.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Из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всего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этого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следует: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моральное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воспитание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возможно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через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все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виды </a:t>
            </a:r>
            <a:r>
              <a:rPr dirty="0" sz="1400" spc="-5">
                <a:latin typeface="Times New Roman"/>
                <a:cs typeface="Times New Roman"/>
              </a:rPr>
              <a:t> сказок,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ибо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нравственность изначально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заложена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5">
                <a:latin typeface="Times New Roman"/>
                <a:cs typeface="Times New Roman"/>
              </a:rPr>
              <a:t>их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сюжете.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75"/>
              </a:lnSpc>
            </a:pPr>
            <a:r>
              <a:rPr dirty="0" sz="1400" spc="-10">
                <a:latin typeface="Times New Roman"/>
                <a:cs typeface="Times New Roman"/>
              </a:rPr>
              <a:t>В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основу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данного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проекта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положены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следующие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идеи: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ts val="1610"/>
              </a:lnSpc>
              <a:spcBef>
                <a:spcPts val="75"/>
              </a:spcBef>
              <a:tabLst>
                <a:tab pos="822325" algn="l"/>
                <a:tab pos="1100455" algn="l"/>
                <a:tab pos="1774825" algn="l"/>
                <a:tab pos="1966595" algn="l"/>
                <a:tab pos="2472055" algn="l"/>
                <a:tab pos="2764790" algn="l"/>
                <a:tab pos="4098290" algn="l"/>
                <a:tab pos="5378450" algn="l"/>
              </a:tabLst>
            </a:pPr>
            <a:r>
              <a:rPr dirty="0" sz="1400" spc="-5">
                <a:latin typeface="Times New Roman"/>
                <a:cs typeface="Times New Roman"/>
              </a:rPr>
              <a:t>1.</a:t>
            </a:r>
            <a:r>
              <a:rPr dirty="0" sz="1400" spc="5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изучение	</a:t>
            </a:r>
            <a:r>
              <a:rPr dirty="0" sz="1400" spc="-5">
                <a:latin typeface="Times New Roman"/>
                <a:cs typeface="Times New Roman"/>
              </a:rPr>
              <a:t>и</a:t>
            </a:r>
            <a:r>
              <a:rPr dirty="0" sz="1400" spc="5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анализ	</a:t>
            </a:r>
            <a:r>
              <a:rPr dirty="0" sz="1400" spc="-5">
                <a:latin typeface="Times New Roman"/>
                <a:cs typeface="Times New Roman"/>
              </a:rPr>
              <a:t>научной</a:t>
            </a:r>
            <a:r>
              <a:rPr dirty="0" sz="1400" spc="15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литературы</a:t>
            </a:r>
            <a:r>
              <a:rPr dirty="0" sz="1400" spc="155">
                <a:latin typeface="Times New Roman"/>
                <a:cs typeface="Times New Roman"/>
              </a:rPr>
              <a:t> </a:t>
            </a:r>
            <a:r>
              <a:rPr dirty="0" sz="1400" spc="5">
                <a:latin typeface="Times New Roman"/>
                <a:cs typeface="Times New Roman"/>
              </a:rPr>
              <a:t>по</a:t>
            </a:r>
            <a:r>
              <a:rPr dirty="0" sz="1400" spc="14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проблеме</a:t>
            </a:r>
            <a:r>
              <a:rPr dirty="0" sz="1400" spc="16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использования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</a:t>
            </a:r>
            <a:r>
              <a:rPr dirty="0" sz="1400" spc="-30">
                <a:latin typeface="Times New Roman"/>
                <a:cs typeface="Times New Roman"/>
              </a:rPr>
              <a:t>у</a:t>
            </a:r>
            <a:r>
              <a:rPr dirty="0" sz="1400" spc="-5">
                <a:latin typeface="Times New Roman"/>
                <a:cs typeface="Times New Roman"/>
              </a:rPr>
              <a:t>сс</a:t>
            </a:r>
            <a:r>
              <a:rPr dirty="0" sz="1400" spc="10">
                <a:latin typeface="Times New Roman"/>
                <a:cs typeface="Times New Roman"/>
              </a:rPr>
              <a:t>к</a:t>
            </a:r>
            <a:r>
              <a:rPr dirty="0" sz="1400" spc="15">
                <a:latin typeface="Times New Roman"/>
                <a:cs typeface="Times New Roman"/>
              </a:rPr>
              <a:t>и</a:t>
            </a:r>
            <a:r>
              <a:rPr dirty="0" sz="1400" spc="-5">
                <a:latin typeface="Times New Roman"/>
                <a:cs typeface="Times New Roman"/>
              </a:rPr>
              <a:t>х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н</a:t>
            </a:r>
            <a:r>
              <a:rPr dirty="0" sz="1400" spc="-5">
                <a:latin typeface="Times New Roman"/>
                <a:cs typeface="Times New Roman"/>
              </a:rPr>
              <a:t>а</a:t>
            </a:r>
            <a:r>
              <a:rPr dirty="0" sz="1400" spc="15">
                <a:latin typeface="Times New Roman"/>
                <a:cs typeface="Times New Roman"/>
              </a:rPr>
              <a:t>р</a:t>
            </a:r>
            <a:r>
              <a:rPr dirty="0" sz="1400" spc="-5">
                <a:latin typeface="Times New Roman"/>
                <a:cs typeface="Times New Roman"/>
              </a:rPr>
              <a:t>о</a:t>
            </a:r>
            <a:r>
              <a:rPr dirty="0" sz="1400">
                <a:latin typeface="Times New Roman"/>
                <a:cs typeface="Times New Roman"/>
              </a:rPr>
              <a:t>д</a:t>
            </a:r>
            <a:r>
              <a:rPr dirty="0" sz="1400" spc="-10">
                <a:latin typeface="Times New Roman"/>
                <a:cs typeface="Times New Roman"/>
              </a:rPr>
              <a:t>н</a:t>
            </a:r>
            <a:r>
              <a:rPr dirty="0" sz="1400" spc="10">
                <a:latin typeface="Times New Roman"/>
                <a:cs typeface="Times New Roman"/>
              </a:rPr>
              <a:t>ы</a:t>
            </a:r>
            <a:r>
              <a:rPr dirty="0" sz="1400" spc="-5">
                <a:latin typeface="Times New Roman"/>
                <a:cs typeface="Times New Roman"/>
              </a:rPr>
              <a:t>х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">
                <a:latin typeface="Times New Roman"/>
                <a:cs typeface="Times New Roman"/>
              </a:rPr>
              <a:t>с</a:t>
            </a:r>
            <a:r>
              <a:rPr dirty="0" sz="1400" spc="-10">
                <a:latin typeface="Times New Roman"/>
                <a:cs typeface="Times New Roman"/>
              </a:rPr>
              <a:t>к</a:t>
            </a:r>
            <a:r>
              <a:rPr dirty="0" sz="1400" spc="-5">
                <a:latin typeface="Times New Roman"/>
                <a:cs typeface="Times New Roman"/>
              </a:rPr>
              <a:t>аз</a:t>
            </a:r>
            <a:r>
              <a:rPr dirty="0" sz="1400" spc="20">
                <a:latin typeface="Times New Roman"/>
                <a:cs typeface="Times New Roman"/>
              </a:rPr>
              <a:t>о</a:t>
            </a:r>
            <a:r>
              <a:rPr dirty="0" sz="1400" spc="-5">
                <a:latin typeface="Times New Roman"/>
                <a:cs typeface="Times New Roman"/>
              </a:rPr>
              <a:t>к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">
                <a:latin typeface="Times New Roman"/>
                <a:cs typeface="Times New Roman"/>
              </a:rPr>
              <a:t>в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">
                <a:latin typeface="Times New Roman"/>
                <a:cs typeface="Times New Roman"/>
              </a:rPr>
              <a:t>ф</a:t>
            </a:r>
            <a:r>
              <a:rPr dirty="0" sz="1400" spc="-5">
                <a:latin typeface="Times New Roman"/>
                <a:cs typeface="Times New Roman"/>
              </a:rPr>
              <a:t>о</a:t>
            </a:r>
            <a:r>
              <a:rPr dirty="0" sz="1400" spc="15">
                <a:latin typeface="Times New Roman"/>
                <a:cs typeface="Times New Roman"/>
              </a:rPr>
              <a:t>р</a:t>
            </a:r>
            <a:r>
              <a:rPr dirty="0" sz="1400" spc="-5">
                <a:latin typeface="Times New Roman"/>
                <a:cs typeface="Times New Roman"/>
              </a:rPr>
              <a:t>м</a:t>
            </a:r>
            <a:r>
              <a:rPr dirty="0" sz="1400" spc="-10">
                <a:latin typeface="Times New Roman"/>
                <a:cs typeface="Times New Roman"/>
              </a:rPr>
              <a:t>иро</a:t>
            </a:r>
            <a:r>
              <a:rPr dirty="0" sz="1400" spc="-15">
                <a:latin typeface="Times New Roman"/>
                <a:cs typeface="Times New Roman"/>
              </a:rPr>
              <a:t>в</a:t>
            </a:r>
            <a:r>
              <a:rPr dirty="0" sz="1400" spc="-5">
                <a:latin typeface="Times New Roman"/>
                <a:cs typeface="Times New Roman"/>
              </a:rPr>
              <a:t>а</a:t>
            </a:r>
            <a:r>
              <a:rPr dirty="0" sz="1400" spc="-10">
                <a:latin typeface="Times New Roman"/>
                <a:cs typeface="Times New Roman"/>
              </a:rPr>
              <a:t>н</a:t>
            </a:r>
            <a:r>
              <a:rPr dirty="0" sz="1400" spc="15">
                <a:latin typeface="Times New Roman"/>
                <a:cs typeface="Times New Roman"/>
              </a:rPr>
              <a:t>и</a:t>
            </a:r>
            <a:r>
              <a:rPr dirty="0" sz="1400" spc="-5">
                <a:latin typeface="Times New Roman"/>
                <a:cs typeface="Times New Roman"/>
              </a:rPr>
              <a:t>и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нр</a:t>
            </a:r>
            <a:r>
              <a:rPr dirty="0" sz="1400" spc="20">
                <a:latin typeface="Times New Roman"/>
                <a:cs typeface="Times New Roman"/>
              </a:rPr>
              <a:t>а</a:t>
            </a:r>
            <a:r>
              <a:rPr dirty="0" sz="1400" spc="-15">
                <a:latin typeface="Times New Roman"/>
                <a:cs typeface="Times New Roman"/>
              </a:rPr>
              <a:t>в</a:t>
            </a:r>
            <a:r>
              <a:rPr dirty="0" sz="1400" spc="-5">
                <a:latin typeface="Times New Roman"/>
                <a:cs typeface="Times New Roman"/>
              </a:rPr>
              <a:t>с</a:t>
            </a:r>
            <a:r>
              <a:rPr dirty="0" sz="1400" spc="-15">
                <a:latin typeface="Times New Roman"/>
                <a:cs typeface="Times New Roman"/>
              </a:rPr>
              <a:t>тв</a:t>
            </a:r>
            <a:r>
              <a:rPr dirty="0" sz="1400" spc="20">
                <a:latin typeface="Times New Roman"/>
                <a:cs typeface="Times New Roman"/>
              </a:rPr>
              <a:t>е</a:t>
            </a:r>
            <a:r>
              <a:rPr dirty="0" sz="1400" spc="45">
                <a:latin typeface="Times New Roman"/>
                <a:cs typeface="Times New Roman"/>
              </a:rPr>
              <a:t>н</a:t>
            </a:r>
            <a:r>
              <a:rPr dirty="0" sz="1400" spc="-10">
                <a:latin typeface="Times New Roman"/>
                <a:cs typeface="Times New Roman"/>
              </a:rPr>
              <a:t>н</a:t>
            </a:r>
            <a:r>
              <a:rPr dirty="0" sz="1400" spc="10">
                <a:latin typeface="Times New Roman"/>
                <a:cs typeface="Times New Roman"/>
              </a:rPr>
              <a:t>ы</a:t>
            </a:r>
            <a:r>
              <a:rPr dirty="0" sz="1400" spc="-5">
                <a:latin typeface="Times New Roman"/>
                <a:cs typeface="Times New Roman"/>
              </a:rPr>
              <a:t>х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к</a:t>
            </a:r>
            <a:r>
              <a:rPr dirty="0" sz="1400" spc="-5">
                <a:latin typeface="Times New Roman"/>
                <a:cs typeface="Times New Roman"/>
              </a:rPr>
              <a:t>а</a:t>
            </a:r>
            <a:r>
              <a:rPr dirty="0" sz="1400" spc="-10">
                <a:latin typeface="Times New Roman"/>
                <a:cs typeface="Times New Roman"/>
              </a:rPr>
              <a:t>ч</a:t>
            </a:r>
            <a:r>
              <a:rPr dirty="0" sz="1400" spc="-5">
                <a:latin typeface="Times New Roman"/>
                <a:cs typeface="Times New Roman"/>
              </a:rPr>
              <a:t>ес</a:t>
            </a:r>
            <a:r>
              <a:rPr dirty="0" sz="1400" spc="5">
                <a:latin typeface="Times New Roman"/>
                <a:cs typeface="Times New Roman"/>
              </a:rPr>
              <a:t>т</a:t>
            </a:r>
            <a:r>
              <a:rPr dirty="0" sz="1400" spc="-5">
                <a:latin typeface="Times New Roman"/>
                <a:cs typeface="Times New Roman"/>
              </a:rPr>
              <a:t>в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6901" y="9302644"/>
            <a:ext cx="1221740" cy="440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20"/>
              </a:lnSpc>
            </a:pPr>
            <a:r>
              <a:rPr dirty="0" sz="1400" spc="-5">
                <a:latin typeface="Times New Roman"/>
                <a:cs typeface="Times New Roman"/>
              </a:rPr>
              <a:t>дошкольников;</a:t>
            </a:r>
            <a:endParaRPr sz="1400">
              <a:latin typeface="Times New Roman"/>
              <a:cs typeface="Times New Roman"/>
            </a:endParaRPr>
          </a:p>
          <a:p>
            <a:pPr algn="ctr" marL="270510">
              <a:lnSpc>
                <a:spcPct val="100000"/>
              </a:lnSpc>
              <a:spcBef>
                <a:spcPts val="370"/>
              </a:spcBef>
            </a:pPr>
            <a:fld id="{81D60167-4931-47E6-BA6A-407CBD079E47}" type="slidenum">
              <a:rPr dirty="0" sz="1100">
                <a:solidFill>
                  <a:srgbClr val="4F81BC"/>
                </a:solidFill>
                <a:latin typeface="Calibri"/>
                <a:cs typeface="Calibri"/>
              </a:rPr>
              <a:t>3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901" y="691642"/>
            <a:ext cx="5965825" cy="8829675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 marR="13970">
              <a:lnSpc>
                <a:spcPts val="1610"/>
              </a:lnSpc>
              <a:spcBef>
                <a:spcPts val="200"/>
              </a:spcBef>
              <a:buChar char="-"/>
              <a:tabLst>
                <a:tab pos="128905" algn="l"/>
              </a:tabLst>
            </a:pPr>
            <a:r>
              <a:rPr dirty="0" sz="1400" spc="-10">
                <a:latin typeface="Times New Roman"/>
                <a:cs typeface="Times New Roman"/>
              </a:rPr>
              <a:t>выявление</a:t>
            </a:r>
            <a:r>
              <a:rPr dirty="0" sz="1400" spc="1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особенностей</a:t>
            </a:r>
            <a:r>
              <a:rPr dirty="0" sz="1400" spc="1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нравственного</a:t>
            </a:r>
            <a:r>
              <a:rPr dirty="0" sz="1400" spc="114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воспитания</a:t>
            </a:r>
            <a:r>
              <a:rPr dirty="0" sz="1400" spc="1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среднем</a:t>
            </a:r>
            <a:r>
              <a:rPr dirty="0" sz="1400" spc="114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дошкольном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возрасте;</a:t>
            </a:r>
            <a:endParaRPr sz="1400">
              <a:latin typeface="Times New Roman"/>
              <a:cs typeface="Times New Roman"/>
            </a:endParaRPr>
          </a:p>
          <a:p>
            <a:pPr marL="116205" indent="-104139">
              <a:lnSpc>
                <a:spcPts val="1530"/>
              </a:lnSpc>
              <a:buChar char="-"/>
              <a:tabLst>
                <a:tab pos="116839" algn="l"/>
              </a:tabLst>
            </a:pPr>
            <a:r>
              <a:rPr dirty="0" sz="1400" spc="-5">
                <a:latin typeface="Times New Roman"/>
                <a:cs typeface="Times New Roman"/>
              </a:rPr>
              <a:t>разработка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диагностических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методов</a:t>
            </a:r>
            <a:r>
              <a:rPr dirty="0" sz="1400" spc="38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игровых</a:t>
            </a:r>
            <a:r>
              <a:rPr dirty="0" sz="1400" spc="35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тестов,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направленные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</a:t>
            </a:r>
            <a:endParaRPr sz="1400">
              <a:latin typeface="Times New Roman"/>
              <a:cs typeface="Times New Roman"/>
            </a:endParaRPr>
          </a:p>
          <a:p>
            <a:pPr marL="12700" marR="153670">
              <a:lnSpc>
                <a:spcPts val="1630"/>
              </a:lnSpc>
              <a:spcBef>
                <a:spcPts val="65"/>
              </a:spcBef>
            </a:pPr>
            <a:r>
              <a:rPr dirty="0" sz="1400" spc="-5">
                <a:latin typeface="Times New Roman"/>
                <a:cs typeface="Times New Roman"/>
              </a:rPr>
              <a:t>исследование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позитивного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влияния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русских</a:t>
            </a:r>
            <a:r>
              <a:rPr dirty="0" sz="1400" spc="-5">
                <a:latin typeface="Times New Roman"/>
                <a:cs typeface="Times New Roman"/>
              </a:rPr>
              <a:t> народных </a:t>
            </a:r>
            <a:r>
              <a:rPr dirty="0" sz="1400" spc="-10">
                <a:latin typeface="Times New Roman"/>
                <a:cs typeface="Times New Roman"/>
              </a:rPr>
              <a:t>сказок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воспитание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нравственных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качеств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дошкольников;</a:t>
            </a:r>
            <a:endParaRPr sz="1400">
              <a:latin typeface="Times New Roman"/>
              <a:cs typeface="Times New Roman"/>
            </a:endParaRPr>
          </a:p>
          <a:p>
            <a:pPr marL="116205" indent="-104139">
              <a:lnSpc>
                <a:spcPts val="1530"/>
              </a:lnSpc>
              <a:buChar char="-"/>
              <a:tabLst>
                <a:tab pos="116839" algn="l"/>
              </a:tabLst>
            </a:pPr>
            <a:r>
              <a:rPr dirty="0" sz="1400" spc="-5">
                <a:latin typeface="Times New Roman"/>
                <a:cs typeface="Times New Roman"/>
              </a:rPr>
              <a:t>определить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эффективность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использования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русских </a:t>
            </a:r>
            <a:r>
              <a:rPr dirty="0" sz="1400">
                <a:latin typeface="Times New Roman"/>
                <a:cs typeface="Times New Roman"/>
              </a:rPr>
              <a:t>народных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сказок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для</a:t>
            </a:r>
            <a:endParaRPr sz="1400">
              <a:latin typeface="Times New Roman"/>
              <a:cs typeface="Times New Roman"/>
            </a:endParaRPr>
          </a:p>
          <a:p>
            <a:pPr marL="12700" marR="244475">
              <a:lnSpc>
                <a:spcPts val="1610"/>
              </a:lnSpc>
              <a:spcBef>
                <a:spcPts val="75"/>
              </a:spcBef>
            </a:pPr>
            <a:r>
              <a:rPr dirty="0" sz="1400" spc="-5">
                <a:latin typeface="Times New Roman"/>
                <a:cs typeface="Times New Roman"/>
              </a:rPr>
              <a:t>развития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нравственных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качеств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процессе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различных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видов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деятельности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детей.</a:t>
            </a:r>
            <a:endParaRPr sz="1400">
              <a:latin typeface="Times New Roman"/>
              <a:cs typeface="Times New Roman"/>
            </a:endParaRPr>
          </a:p>
          <a:p>
            <a:pPr marL="167640" indent="-155575">
              <a:lnSpc>
                <a:spcPts val="1530"/>
              </a:lnSpc>
              <a:buChar char="•"/>
              <a:tabLst>
                <a:tab pos="168275" algn="l"/>
              </a:tabLst>
            </a:pPr>
            <a:r>
              <a:rPr dirty="0" sz="1400" spc="-10">
                <a:latin typeface="Times New Roman"/>
                <a:cs typeface="Times New Roman"/>
              </a:rPr>
              <a:t>принцип</a:t>
            </a:r>
            <a:r>
              <a:rPr dirty="0" sz="1400" spc="39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развивающего</a:t>
            </a:r>
            <a:r>
              <a:rPr dirty="0" sz="1400" spc="39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образования,</a:t>
            </a:r>
            <a:r>
              <a:rPr dirty="0" sz="1400" spc="409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целью</a:t>
            </a:r>
            <a:r>
              <a:rPr dirty="0" sz="1400" spc="409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которого</a:t>
            </a:r>
            <a:r>
              <a:rPr dirty="0" sz="1400" spc="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является</a:t>
            </a:r>
            <a:r>
              <a:rPr dirty="0" sz="1400" spc="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развитие</a:t>
            </a:r>
            <a:endParaRPr sz="1400">
              <a:latin typeface="Times New Roman"/>
              <a:cs typeface="Times New Roman"/>
            </a:endParaRPr>
          </a:p>
          <a:p>
            <a:pPr marL="12700" marR="12065">
              <a:lnSpc>
                <a:spcPts val="1610"/>
              </a:lnSpc>
              <a:spcBef>
                <a:spcPts val="75"/>
              </a:spcBef>
            </a:pPr>
            <a:r>
              <a:rPr dirty="0" sz="1400" spc="-5">
                <a:latin typeface="Times New Roman"/>
                <a:cs typeface="Times New Roman"/>
              </a:rPr>
              <a:t>ребенка.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Развивающий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характер </a:t>
            </a:r>
            <a:r>
              <a:rPr dirty="0" sz="1400" spc="-5">
                <a:latin typeface="Times New Roman"/>
                <a:cs typeface="Times New Roman"/>
              </a:rPr>
              <a:t>образования реализуется через деятельность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каждого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ребенка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зоне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его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ближайшего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развития;</a:t>
            </a:r>
            <a:endParaRPr sz="1400">
              <a:latin typeface="Times New Roman"/>
              <a:cs typeface="Times New Roman"/>
            </a:endParaRPr>
          </a:p>
          <a:p>
            <a:pPr marL="304800" indent="-292735">
              <a:lnSpc>
                <a:spcPts val="1530"/>
              </a:lnSpc>
              <a:buChar char="•"/>
              <a:tabLst>
                <a:tab pos="304800" algn="l"/>
                <a:tab pos="305435" algn="l"/>
                <a:tab pos="1294130" algn="l"/>
                <a:tab pos="2263140" algn="l"/>
                <a:tab pos="3128010" algn="l"/>
                <a:tab pos="4585970" algn="l"/>
                <a:tab pos="4911725" algn="l"/>
              </a:tabLst>
            </a:pPr>
            <a:r>
              <a:rPr dirty="0" sz="1400" spc="-10">
                <a:latin typeface="Times New Roman"/>
                <a:cs typeface="Times New Roman"/>
              </a:rPr>
              <a:t>сочетание	принципа	</a:t>
            </a:r>
            <a:r>
              <a:rPr dirty="0" sz="1400" spc="-5">
                <a:latin typeface="Times New Roman"/>
                <a:cs typeface="Times New Roman"/>
              </a:rPr>
              <a:t>научной	обоснованности	и	практической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z="1400" spc="-10">
                <a:latin typeface="Times New Roman"/>
                <a:cs typeface="Times New Roman"/>
              </a:rPr>
              <a:t>применимости;</a:t>
            </a:r>
            <a:endParaRPr sz="14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5800"/>
              </a:lnSpc>
              <a:spcBef>
                <a:spcPts val="35"/>
              </a:spcBef>
              <a:buChar char="•"/>
              <a:tabLst>
                <a:tab pos="186690" algn="l"/>
              </a:tabLst>
            </a:pPr>
            <a:r>
              <a:rPr dirty="0" sz="1400" spc="-5">
                <a:latin typeface="Times New Roman"/>
                <a:cs typeface="Times New Roman"/>
              </a:rPr>
              <a:t>единство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воспитательных,</a:t>
            </a:r>
            <a:r>
              <a:rPr dirty="0" sz="1400" spc="-5">
                <a:latin typeface="Times New Roman"/>
                <a:cs typeface="Times New Roman"/>
              </a:rPr>
              <a:t> развивающих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</a:t>
            </a:r>
            <a:r>
              <a:rPr dirty="0" sz="1400">
                <a:latin typeface="Times New Roman"/>
                <a:cs typeface="Times New Roman"/>
              </a:rPr>
              <a:t> обучающих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целей,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задач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процесса </a:t>
            </a:r>
            <a:r>
              <a:rPr dirty="0" sz="1400" spc="-5">
                <a:latin typeface="Times New Roman"/>
                <a:cs typeface="Times New Roman"/>
              </a:rPr>
              <a:t>образования детей </a:t>
            </a:r>
            <a:r>
              <a:rPr dirty="0" sz="1400">
                <a:latin typeface="Times New Roman"/>
                <a:cs typeface="Times New Roman"/>
              </a:rPr>
              <a:t>дошкольного </a:t>
            </a:r>
            <a:r>
              <a:rPr dirty="0" sz="1400" spc="-5">
                <a:latin typeface="Times New Roman"/>
                <a:cs typeface="Times New Roman"/>
              </a:rPr>
              <a:t>возраста, в </a:t>
            </a:r>
            <a:r>
              <a:rPr dirty="0" sz="1400" spc="-10">
                <a:latin typeface="Times New Roman"/>
                <a:cs typeface="Times New Roman"/>
              </a:rPr>
              <a:t>процессе </a:t>
            </a:r>
            <a:r>
              <a:rPr dirty="0" sz="1400" spc="-5">
                <a:latin typeface="Times New Roman"/>
                <a:cs typeface="Times New Roman"/>
              </a:rPr>
              <a:t>реализации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которых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формируются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такие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знания,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умения</a:t>
            </a:r>
            <a:r>
              <a:rPr dirty="0" sz="1400" spc="-5">
                <a:latin typeface="Times New Roman"/>
                <a:cs typeface="Times New Roman"/>
              </a:rPr>
              <a:t> и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навыки,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которые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имеют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непосредственное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отношение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развитию </a:t>
            </a:r>
            <a:r>
              <a:rPr dirty="0" sz="1400" spc="-5">
                <a:latin typeface="Times New Roman"/>
                <a:cs typeface="Times New Roman"/>
              </a:rPr>
              <a:t>детей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дошкольного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возраста;</a:t>
            </a:r>
            <a:endParaRPr sz="1400">
              <a:latin typeface="Times New Roman"/>
              <a:cs typeface="Times New Roman"/>
            </a:endParaRPr>
          </a:p>
          <a:p>
            <a:pPr algn="just" marL="12700" marR="7620">
              <a:lnSpc>
                <a:spcPct val="95700"/>
              </a:lnSpc>
              <a:spcBef>
                <a:spcPts val="25"/>
              </a:spcBef>
              <a:buChar char="•"/>
              <a:tabLst>
                <a:tab pos="192405" algn="l"/>
              </a:tabLst>
            </a:pPr>
            <a:r>
              <a:rPr dirty="0" sz="1400" spc="-5">
                <a:latin typeface="Times New Roman"/>
                <a:cs typeface="Times New Roman"/>
              </a:rPr>
              <a:t>принцип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интеграции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образовательных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областей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(физическая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культура,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здоровье, </a:t>
            </a:r>
            <a:r>
              <a:rPr dirty="0" sz="1400" spc="-5">
                <a:latin typeface="Times New Roman"/>
                <a:cs typeface="Times New Roman"/>
              </a:rPr>
              <a:t>безопасность, социализация, труд, познание, коммуникация, </a:t>
            </a:r>
            <a:r>
              <a:rPr dirty="0" sz="1400" spc="-10">
                <a:latin typeface="Times New Roman"/>
                <a:cs typeface="Times New Roman"/>
              </a:rPr>
              <a:t>чтение </a:t>
            </a:r>
            <a:r>
              <a:rPr dirty="0" sz="1400" spc="-5">
                <a:latin typeface="Times New Roman"/>
                <a:cs typeface="Times New Roman"/>
              </a:rPr>
              <a:t> художественной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литературы,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художественное</a:t>
            </a:r>
            <a:r>
              <a:rPr dirty="0" sz="1400" spc="-5">
                <a:latin typeface="Times New Roman"/>
                <a:cs typeface="Times New Roman"/>
              </a:rPr>
              <a:t> творчество,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музыка)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соответствии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возрастными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возможностями</a:t>
            </a:r>
            <a:r>
              <a:rPr dirty="0" sz="1400" spc="34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</a:t>
            </a:r>
            <a:r>
              <a:rPr dirty="0" sz="1400" spc="34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особенностями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воспитанников,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спецификой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возможностями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образовательных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областей;</a:t>
            </a:r>
            <a:endParaRPr sz="1400">
              <a:latin typeface="Times New Roman"/>
              <a:cs typeface="Times New Roman"/>
            </a:endParaRPr>
          </a:p>
          <a:p>
            <a:pPr algn="just" marL="12700" marR="8255">
              <a:lnSpc>
                <a:spcPts val="1610"/>
              </a:lnSpc>
              <a:spcBef>
                <a:spcPts val="40"/>
              </a:spcBef>
              <a:buChar char="•"/>
              <a:tabLst>
                <a:tab pos="144145" algn="l"/>
              </a:tabLst>
            </a:pPr>
            <a:r>
              <a:rPr dirty="0" sz="1400" spc="-5">
                <a:latin typeface="Times New Roman"/>
                <a:cs typeface="Times New Roman"/>
              </a:rPr>
              <a:t>решение программных образовательных задач в совместной деятельности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взрослого и детей, и </a:t>
            </a:r>
            <a:r>
              <a:rPr dirty="0" sz="1400" spc="-10">
                <a:latin typeface="Times New Roman"/>
                <a:cs typeface="Times New Roman"/>
              </a:rPr>
              <a:t>самостоятельной </a:t>
            </a:r>
            <a:r>
              <a:rPr dirty="0" sz="1400" spc="-5">
                <a:latin typeface="Times New Roman"/>
                <a:cs typeface="Times New Roman"/>
              </a:rPr>
              <a:t>деятельности детей </a:t>
            </a:r>
            <a:r>
              <a:rPr dirty="0" sz="1400" spc="-10">
                <a:latin typeface="Times New Roman"/>
                <a:cs typeface="Times New Roman"/>
              </a:rPr>
              <a:t>не только </a:t>
            </a:r>
            <a:r>
              <a:rPr dirty="0" sz="1400" spc="-5">
                <a:latin typeface="Times New Roman"/>
                <a:cs typeface="Times New Roman"/>
              </a:rPr>
              <a:t>в </a:t>
            </a:r>
            <a:r>
              <a:rPr dirty="0" sz="1400">
                <a:latin typeface="Times New Roman"/>
                <a:cs typeface="Times New Roman"/>
              </a:rPr>
              <a:t>рамках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непосредственно</a:t>
            </a:r>
            <a:r>
              <a:rPr dirty="0" sz="1400" spc="1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образовательной</a:t>
            </a:r>
            <a:r>
              <a:rPr dirty="0" sz="1400" spc="9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деятельности,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но</a:t>
            </a:r>
            <a:r>
              <a:rPr dirty="0" sz="1400" spc="1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</a:t>
            </a:r>
            <a:r>
              <a:rPr dirty="0" sz="1400" spc="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при</a:t>
            </a:r>
            <a:r>
              <a:rPr dirty="0" sz="1400" spc="8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проведении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30"/>
              </a:lnSpc>
              <a:tabLst>
                <a:tab pos="1011555" algn="l"/>
                <a:tab pos="1951989" algn="l"/>
                <a:tab pos="2235200" algn="l"/>
                <a:tab pos="3447415" algn="l"/>
                <a:tab pos="3815715" algn="l"/>
                <a:tab pos="4942205" algn="l"/>
              </a:tabLst>
            </a:pPr>
            <a:r>
              <a:rPr dirty="0" sz="1400" spc="-5">
                <a:latin typeface="Times New Roman"/>
                <a:cs typeface="Times New Roman"/>
              </a:rPr>
              <a:t>режимных	</a:t>
            </a:r>
            <a:r>
              <a:rPr dirty="0" sz="1400">
                <a:latin typeface="Times New Roman"/>
                <a:cs typeface="Times New Roman"/>
              </a:rPr>
              <a:t>моментов	</a:t>
            </a:r>
            <a:r>
              <a:rPr dirty="0" sz="1400" spc="-5">
                <a:latin typeface="Times New Roman"/>
                <a:cs typeface="Times New Roman"/>
              </a:rPr>
              <a:t>в	</a:t>
            </a:r>
            <a:r>
              <a:rPr dirty="0" sz="1400">
                <a:latin typeface="Times New Roman"/>
                <a:cs typeface="Times New Roman"/>
              </a:rPr>
              <a:t>соответствии	</a:t>
            </a:r>
            <a:r>
              <a:rPr dirty="0" sz="1400" spc="-5">
                <a:latin typeface="Times New Roman"/>
                <a:cs typeface="Times New Roman"/>
              </a:rPr>
              <a:t>со	спецификой	дошкольного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z="1400" spc="-5">
                <a:latin typeface="Times New Roman"/>
                <a:cs typeface="Times New Roman"/>
              </a:rPr>
              <a:t>образования;</a:t>
            </a:r>
            <a:endParaRPr sz="1400">
              <a:latin typeface="Times New Roman"/>
              <a:cs typeface="Times New Roman"/>
            </a:endParaRPr>
          </a:p>
          <a:p>
            <a:pPr algn="just" marL="12700" marR="10160">
              <a:lnSpc>
                <a:spcPct val="96500"/>
              </a:lnSpc>
              <a:spcBef>
                <a:spcPts val="20"/>
              </a:spcBef>
              <a:buChar char="•"/>
              <a:tabLst>
                <a:tab pos="174625" algn="l"/>
              </a:tabLst>
            </a:pPr>
            <a:r>
              <a:rPr dirty="0" sz="1400" spc="-5">
                <a:latin typeface="Times New Roman"/>
                <a:cs typeface="Times New Roman"/>
              </a:rPr>
              <a:t>построение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образовательного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процесса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</a:t>
            </a:r>
            <a:r>
              <a:rPr dirty="0" sz="1400" spc="-5">
                <a:latin typeface="Times New Roman"/>
                <a:cs typeface="Times New Roman"/>
              </a:rPr>
              <a:t> адекватных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возрасту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5">
                <a:latin typeface="Times New Roman"/>
                <a:cs typeface="Times New Roman"/>
              </a:rPr>
              <a:t>формах 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работы с </a:t>
            </a:r>
            <a:r>
              <a:rPr dirty="0" sz="1400" spc="-10">
                <a:latin typeface="Times New Roman"/>
                <a:cs typeface="Times New Roman"/>
              </a:rPr>
              <a:t>детьми. Основной </a:t>
            </a:r>
            <a:r>
              <a:rPr dirty="0" sz="1400" spc="-5">
                <a:latin typeface="Times New Roman"/>
                <a:cs typeface="Times New Roman"/>
              </a:rPr>
              <a:t>формой работы с </a:t>
            </a:r>
            <a:r>
              <a:rPr dirty="0" sz="1400" spc="-10">
                <a:latin typeface="Times New Roman"/>
                <a:cs typeface="Times New Roman"/>
              </a:rPr>
              <a:t>детьми </a:t>
            </a:r>
            <a:r>
              <a:rPr dirty="0" sz="1400" spc="-5">
                <a:latin typeface="Times New Roman"/>
                <a:cs typeface="Times New Roman"/>
              </a:rPr>
              <a:t>дошкольного возраста и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ведущим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видом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деятельности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для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них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является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игра.</a:t>
            </a:r>
            <a:endParaRPr sz="1400">
              <a:latin typeface="Times New Roman"/>
              <a:cs typeface="Times New Roman"/>
            </a:endParaRPr>
          </a:p>
          <a:p>
            <a:pPr algn="just" marL="12700" marR="8255">
              <a:lnSpc>
                <a:spcPts val="1610"/>
              </a:lnSpc>
              <a:spcBef>
                <a:spcPts val="40"/>
              </a:spcBef>
              <a:buChar char="•"/>
              <a:tabLst>
                <a:tab pos="311785" algn="l"/>
              </a:tabLst>
            </a:pPr>
            <a:r>
              <a:rPr dirty="0" sz="1400" spc="-10">
                <a:latin typeface="Times New Roman"/>
                <a:cs typeface="Times New Roman"/>
              </a:rPr>
              <a:t>принципы</a:t>
            </a:r>
            <a:r>
              <a:rPr dirty="0" sz="1400" spc="-5">
                <a:latin typeface="Times New Roman"/>
                <a:cs typeface="Times New Roman"/>
              </a:rPr>
              <a:t> гуманизации,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дифференциации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индивидуализации,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непрерывности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системности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образования.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30"/>
              </a:lnSpc>
            </a:pPr>
            <a:r>
              <a:rPr dirty="0" sz="1400" spc="-10">
                <a:latin typeface="Times New Roman"/>
                <a:cs typeface="Times New Roman"/>
              </a:rPr>
              <a:t>Отражение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принципа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гуманизации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проекте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программы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означает:</a:t>
            </a:r>
            <a:endParaRPr sz="1400">
              <a:latin typeface="Times New Roman"/>
              <a:cs typeface="Times New Roman"/>
            </a:endParaRPr>
          </a:p>
          <a:p>
            <a:pPr marL="234950" indent="-222885">
              <a:lnSpc>
                <a:spcPts val="1610"/>
              </a:lnSpc>
              <a:buChar char="—"/>
              <a:tabLst>
                <a:tab pos="235585" algn="l"/>
              </a:tabLst>
            </a:pPr>
            <a:r>
              <a:rPr dirty="0" sz="1400" spc="-10">
                <a:latin typeface="Times New Roman"/>
                <a:cs typeface="Times New Roman"/>
              </a:rPr>
              <a:t>признание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уникальности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неповторимости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личности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каждого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ребенка;</a:t>
            </a:r>
            <a:endParaRPr sz="1400">
              <a:latin typeface="Times New Roman"/>
              <a:cs typeface="Times New Roman"/>
            </a:endParaRPr>
          </a:p>
          <a:p>
            <a:pPr marL="12700" marR="8255">
              <a:lnSpc>
                <a:spcPts val="1610"/>
              </a:lnSpc>
              <a:spcBef>
                <a:spcPts val="80"/>
              </a:spcBef>
              <a:buChar char="—"/>
              <a:tabLst>
                <a:tab pos="266065" algn="l"/>
              </a:tabLst>
            </a:pPr>
            <a:r>
              <a:rPr dirty="0" sz="1400" spc="-10">
                <a:latin typeface="Times New Roman"/>
                <a:cs typeface="Times New Roman"/>
              </a:rPr>
              <a:t>признание</a:t>
            </a:r>
            <a:r>
              <a:rPr dirty="0" sz="1400" spc="25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неограниченных</a:t>
            </a:r>
            <a:r>
              <a:rPr dirty="0" sz="1400" spc="27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возможностей</a:t>
            </a:r>
            <a:r>
              <a:rPr dirty="0" sz="1400" spc="2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развития</a:t>
            </a:r>
            <a:r>
              <a:rPr dirty="0" sz="1400" spc="254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личного</a:t>
            </a:r>
            <a:r>
              <a:rPr dirty="0" sz="1400" spc="27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потенциала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каждого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ребенка;</a:t>
            </a:r>
            <a:endParaRPr sz="1400">
              <a:latin typeface="Times New Roman"/>
              <a:cs typeface="Times New Roman"/>
            </a:endParaRPr>
          </a:p>
          <a:p>
            <a:pPr marL="396240" indent="-384175">
              <a:lnSpc>
                <a:spcPts val="1530"/>
              </a:lnSpc>
              <a:buChar char="—"/>
              <a:tabLst>
                <a:tab pos="396240" algn="l"/>
                <a:tab pos="396875" algn="l"/>
                <a:tab pos="1322705" algn="l"/>
                <a:tab pos="1614805" algn="l"/>
                <a:tab pos="2529205" algn="l"/>
                <a:tab pos="3335654" algn="l"/>
                <a:tab pos="3710304" algn="l"/>
                <a:tab pos="4551045" algn="l"/>
                <a:tab pos="5086985" algn="l"/>
              </a:tabLst>
            </a:pPr>
            <a:r>
              <a:rPr dirty="0" sz="1400" spc="-10">
                <a:latin typeface="Times New Roman"/>
                <a:cs typeface="Times New Roman"/>
              </a:rPr>
              <a:t>уважение	</a:t>
            </a:r>
            <a:r>
              <a:rPr dirty="0" sz="1400" spc="-5">
                <a:latin typeface="Times New Roman"/>
                <a:cs typeface="Times New Roman"/>
              </a:rPr>
              <a:t>к	личности	ребенка	со	</a:t>
            </a:r>
            <a:r>
              <a:rPr dirty="0" sz="1400" spc="-10">
                <a:latin typeface="Times New Roman"/>
                <a:cs typeface="Times New Roman"/>
              </a:rPr>
              <a:t>стороны	всех	</a:t>
            </a:r>
            <a:r>
              <a:rPr dirty="0" sz="1400" spc="-5">
                <a:latin typeface="Times New Roman"/>
                <a:cs typeface="Times New Roman"/>
              </a:rPr>
              <a:t>участников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z="1400" spc="-5">
                <a:latin typeface="Times New Roman"/>
                <a:cs typeface="Times New Roman"/>
              </a:rPr>
              <a:t>образовательного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процесса.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6100"/>
              </a:lnSpc>
              <a:spcBef>
                <a:spcPts val="30"/>
              </a:spcBef>
            </a:pPr>
            <a:r>
              <a:rPr dirty="0" sz="1400" spc="-10">
                <a:latin typeface="Times New Roman"/>
                <a:cs typeface="Times New Roman"/>
              </a:rPr>
              <a:t>Дифференциация </a:t>
            </a:r>
            <a:r>
              <a:rPr dirty="0" sz="1400" spc="-5">
                <a:latin typeface="Times New Roman"/>
                <a:cs typeface="Times New Roman"/>
              </a:rPr>
              <a:t>и индивидуализация </a:t>
            </a:r>
            <a:r>
              <a:rPr dirty="0" sz="1400" spc="-10">
                <a:latin typeface="Times New Roman"/>
                <a:cs typeface="Times New Roman"/>
              </a:rPr>
              <a:t>воспитания </a:t>
            </a:r>
            <a:r>
              <a:rPr dirty="0" sz="1400" spc="-5">
                <a:latin typeface="Times New Roman"/>
                <a:cs typeface="Times New Roman"/>
              </a:rPr>
              <a:t>и </a:t>
            </a:r>
            <a:r>
              <a:rPr dirty="0" sz="1400" spc="-10">
                <a:latin typeface="Times New Roman"/>
                <a:cs typeface="Times New Roman"/>
              </a:rPr>
              <a:t>обучения </a:t>
            </a:r>
            <a:r>
              <a:rPr dirty="0" sz="1400" spc="-5">
                <a:latin typeface="Times New Roman"/>
                <a:cs typeface="Times New Roman"/>
              </a:rPr>
              <a:t>обеспечивает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развитие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ребенка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соответствии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его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склонностями,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интересами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возможностями. Осуществляется этот принцип через создание </a:t>
            </a:r>
            <a:r>
              <a:rPr dirty="0" sz="1400" spc="-10">
                <a:latin typeface="Times New Roman"/>
                <a:cs typeface="Times New Roman"/>
              </a:rPr>
              <a:t>условий </a:t>
            </a:r>
            <a:r>
              <a:rPr dirty="0" sz="1400" spc="-5">
                <a:latin typeface="Times New Roman"/>
                <a:cs typeface="Times New Roman"/>
              </a:rPr>
              <a:t>для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воспитания</a:t>
            </a:r>
            <a:r>
              <a:rPr dirty="0" sz="1400" spc="-5">
                <a:latin typeface="Times New Roman"/>
                <a:cs typeface="Times New Roman"/>
              </a:rPr>
              <a:t> и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обучения</a:t>
            </a:r>
            <a:r>
              <a:rPr dirty="0" sz="1400" spc="-5">
                <a:latin typeface="Times New Roman"/>
                <a:cs typeface="Times New Roman"/>
              </a:rPr>
              <a:t> каждого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ребенка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учетом</a:t>
            </a:r>
            <a:r>
              <a:rPr dirty="0" sz="1400" spc="-5">
                <a:latin typeface="Times New Roman"/>
                <a:cs typeface="Times New Roman"/>
              </a:rPr>
              <a:t> индивидуальных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особенностей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его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развития.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64919" y="9577527"/>
            <a:ext cx="9652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z="1100">
                <a:solidFill>
                  <a:srgbClr val="4F81BC"/>
                </a:solidFill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901" y="691642"/>
            <a:ext cx="883919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10">
                <a:latin typeface="Times New Roman"/>
                <a:cs typeface="Times New Roman"/>
              </a:rPr>
              <a:t>Реализация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2077709" y="691642"/>
            <a:ext cx="4949825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901700" algn="l"/>
                <a:tab pos="2220595" algn="l"/>
                <a:tab pos="3310890" algn="l"/>
                <a:tab pos="4041140" algn="l"/>
                <a:tab pos="4604385" algn="l"/>
              </a:tabLst>
            </a:pPr>
            <a:r>
              <a:rPr dirty="0" sz="1400" spc="-10">
                <a:latin typeface="Times New Roman"/>
                <a:cs typeface="Times New Roman"/>
              </a:rPr>
              <a:t>при</a:t>
            </a:r>
            <a:r>
              <a:rPr dirty="0" sz="1400" spc="15">
                <a:latin typeface="Times New Roman"/>
                <a:cs typeface="Times New Roman"/>
              </a:rPr>
              <a:t>н</a:t>
            </a:r>
            <a:r>
              <a:rPr dirty="0" sz="1400" spc="-10">
                <a:latin typeface="Times New Roman"/>
                <a:cs typeface="Times New Roman"/>
              </a:rPr>
              <a:t>цип</a:t>
            </a:r>
            <a:r>
              <a:rPr dirty="0" sz="1400" spc="-5">
                <a:latin typeface="Times New Roman"/>
                <a:cs typeface="Times New Roman"/>
              </a:rPr>
              <a:t>а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н</a:t>
            </a:r>
            <a:r>
              <a:rPr dirty="0" sz="1400" spc="-5">
                <a:latin typeface="Times New Roman"/>
                <a:cs typeface="Times New Roman"/>
              </a:rPr>
              <a:t>е</a:t>
            </a:r>
            <a:r>
              <a:rPr dirty="0" sz="1400" spc="-10">
                <a:latin typeface="Times New Roman"/>
                <a:cs typeface="Times New Roman"/>
              </a:rPr>
              <a:t>пр</a:t>
            </a:r>
            <a:r>
              <a:rPr dirty="0" sz="1400" spc="-5">
                <a:latin typeface="Times New Roman"/>
                <a:cs typeface="Times New Roman"/>
              </a:rPr>
              <a:t>ер</a:t>
            </a:r>
            <a:r>
              <a:rPr dirty="0" sz="1400" spc="10">
                <a:latin typeface="Times New Roman"/>
                <a:cs typeface="Times New Roman"/>
              </a:rPr>
              <a:t>ы</a:t>
            </a:r>
            <a:r>
              <a:rPr dirty="0" sz="1400" spc="-15">
                <a:latin typeface="Times New Roman"/>
                <a:cs typeface="Times New Roman"/>
              </a:rPr>
              <a:t>в</a:t>
            </a:r>
            <a:r>
              <a:rPr dirty="0" sz="1400" spc="-10">
                <a:latin typeface="Times New Roman"/>
                <a:cs typeface="Times New Roman"/>
              </a:rPr>
              <a:t>но</a:t>
            </a:r>
            <a:r>
              <a:rPr dirty="0" sz="1400" spc="20">
                <a:latin typeface="Times New Roman"/>
                <a:cs typeface="Times New Roman"/>
              </a:rPr>
              <a:t>с</a:t>
            </a:r>
            <a:r>
              <a:rPr dirty="0" sz="1400" spc="-15">
                <a:latin typeface="Times New Roman"/>
                <a:cs typeface="Times New Roman"/>
              </a:rPr>
              <a:t>т</a:t>
            </a:r>
            <a:r>
              <a:rPr dirty="0" sz="1400" spc="-5">
                <a:latin typeface="Times New Roman"/>
                <a:cs typeface="Times New Roman"/>
              </a:rPr>
              <a:t>и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">
                <a:latin typeface="Times New Roman"/>
                <a:cs typeface="Times New Roman"/>
              </a:rPr>
              <a:t>о</a:t>
            </a:r>
            <a:r>
              <a:rPr dirty="0" sz="1400">
                <a:latin typeface="Times New Roman"/>
                <a:cs typeface="Times New Roman"/>
              </a:rPr>
              <a:t>б</a:t>
            </a:r>
            <a:r>
              <a:rPr dirty="0" sz="1400" spc="-5">
                <a:latin typeface="Times New Roman"/>
                <a:cs typeface="Times New Roman"/>
              </a:rPr>
              <a:t>разо</a:t>
            </a:r>
            <a:r>
              <a:rPr dirty="0" sz="1400" spc="-15">
                <a:latin typeface="Times New Roman"/>
                <a:cs typeface="Times New Roman"/>
              </a:rPr>
              <a:t>в</a:t>
            </a:r>
            <a:r>
              <a:rPr dirty="0" sz="1400" spc="-5">
                <a:latin typeface="Times New Roman"/>
                <a:cs typeface="Times New Roman"/>
              </a:rPr>
              <a:t>а</a:t>
            </a:r>
            <a:r>
              <a:rPr dirty="0" sz="1400" spc="-10">
                <a:latin typeface="Times New Roman"/>
                <a:cs typeface="Times New Roman"/>
              </a:rPr>
              <a:t>ни</a:t>
            </a:r>
            <a:r>
              <a:rPr dirty="0" sz="1400" spc="-5">
                <a:latin typeface="Times New Roman"/>
                <a:cs typeface="Times New Roman"/>
              </a:rPr>
              <a:t>я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5">
                <a:latin typeface="Times New Roman"/>
                <a:cs typeface="Times New Roman"/>
              </a:rPr>
              <a:t>т</a:t>
            </a:r>
            <a:r>
              <a:rPr dirty="0" sz="1400" spc="-5">
                <a:latin typeface="Times New Roman"/>
                <a:cs typeface="Times New Roman"/>
              </a:rPr>
              <a:t>ре</a:t>
            </a:r>
            <a:r>
              <a:rPr dirty="0" sz="1400" spc="25">
                <a:latin typeface="Times New Roman"/>
                <a:cs typeface="Times New Roman"/>
              </a:rPr>
              <a:t>б</a:t>
            </a:r>
            <a:r>
              <a:rPr dirty="0" sz="1400" spc="-30">
                <a:latin typeface="Times New Roman"/>
                <a:cs typeface="Times New Roman"/>
              </a:rPr>
              <a:t>у</a:t>
            </a:r>
            <a:r>
              <a:rPr dirty="0" sz="1400" spc="-5">
                <a:latin typeface="Times New Roman"/>
                <a:cs typeface="Times New Roman"/>
              </a:rPr>
              <a:t>ет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">
                <a:latin typeface="Times New Roman"/>
                <a:cs typeface="Times New Roman"/>
              </a:rPr>
              <a:t>с</a:t>
            </a:r>
            <a:r>
              <a:rPr dirty="0" sz="1400" spc="-15">
                <a:latin typeface="Times New Roman"/>
                <a:cs typeface="Times New Roman"/>
              </a:rPr>
              <a:t>в</a:t>
            </a:r>
            <a:r>
              <a:rPr dirty="0" sz="1400">
                <a:latin typeface="Times New Roman"/>
                <a:cs typeface="Times New Roman"/>
              </a:rPr>
              <a:t>я</a:t>
            </a:r>
            <a:r>
              <a:rPr dirty="0" sz="1400" spc="-10">
                <a:latin typeface="Times New Roman"/>
                <a:cs typeface="Times New Roman"/>
              </a:rPr>
              <a:t>з</a:t>
            </a:r>
            <a:r>
              <a:rPr dirty="0" sz="1400" spc="-5">
                <a:latin typeface="Times New Roman"/>
                <a:cs typeface="Times New Roman"/>
              </a:rPr>
              <a:t>и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5">
                <a:latin typeface="Times New Roman"/>
                <a:cs typeface="Times New Roman"/>
              </a:rPr>
              <a:t>в</a:t>
            </a:r>
            <a:r>
              <a:rPr dirty="0" sz="1400" spc="-5">
                <a:latin typeface="Times New Roman"/>
                <a:cs typeface="Times New Roman"/>
              </a:rPr>
              <a:t>с</a:t>
            </a:r>
            <a:r>
              <a:rPr dirty="0" sz="1400" spc="20">
                <a:latin typeface="Times New Roman"/>
                <a:cs typeface="Times New Roman"/>
              </a:rPr>
              <a:t>е</a:t>
            </a:r>
            <a:r>
              <a:rPr dirty="0" sz="1400" spc="-5">
                <a:latin typeface="Times New Roman"/>
                <a:cs typeface="Times New Roman"/>
              </a:rPr>
              <a:t>х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6901" y="895857"/>
            <a:ext cx="5960110" cy="862838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algn="just" marL="12700" marR="5080">
              <a:lnSpc>
                <a:spcPts val="1610"/>
              </a:lnSpc>
              <a:spcBef>
                <a:spcPts val="200"/>
              </a:spcBef>
            </a:pPr>
            <a:r>
              <a:rPr dirty="0" sz="1400" spc="-10">
                <a:latin typeface="Times New Roman"/>
                <a:cs typeface="Times New Roman"/>
              </a:rPr>
              <a:t>ступенек</a:t>
            </a:r>
            <a:r>
              <a:rPr dirty="0" sz="1400" spc="-5">
                <a:latin typeface="Times New Roman"/>
                <a:cs typeface="Times New Roman"/>
              </a:rPr>
              <a:t> дошкольного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образования,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начиная</a:t>
            </a:r>
            <a:r>
              <a:rPr dirty="0" sz="1400" spc="-5">
                <a:latin typeface="Times New Roman"/>
                <a:cs typeface="Times New Roman"/>
              </a:rPr>
              <a:t> с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раннего</a:t>
            </a:r>
            <a:r>
              <a:rPr dirty="0" sz="1400" spc="-5">
                <a:latin typeface="Times New Roman"/>
                <a:cs typeface="Times New Roman"/>
              </a:rPr>
              <a:t> и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младшего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дошкольного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возраста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старшей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подготовительной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школе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групп.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Times New Roman"/>
              <a:cs typeface="Times New Roman"/>
            </a:endParaRPr>
          </a:p>
          <a:p>
            <a:pPr algn="just" marL="12700" marR="6985">
              <a:lnSpc>
                <a:spcPts val="1610"/>
              </a:lnSpc>
            </a:pPr>
            <a:r>
              <a:rPr dirty="0" sz="1400" spc="-5">
                <a:latin typeface="Times New Roman"/>
                <a:cs typeface="Times New Roman"/>
              </a:rPr>
              <a:t>Приоритетом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точки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зрения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непрерывности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образования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является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обеспечение </a:t>
            </a:r>
            <a:r>
              <a:rPr dirty="0" sz="1400" spc="-5">
                <a:latin typeface="Times New Roman"/>
                <a:cs typeface="Times New Roman"/>
              </a:rPr>
              <a:t>к концу дошкольного детства такого </a:t>
            </a:r>
            <a:r>
              <a:rPr dirty="0" sz="1400" spc="-10">
                <a:latin typeface="Times New Roman"/>
                <a:cs typeface="Times New Roman"/>
              </a:rPr>
              <a:t>уровня </a:t>
            </a:r>
            <a:r>
              <a:rPr dirty="0" sz="1400" spc="-5">
                <a:latin typeface="Times New Roman"/>
                <a:cs typeface="Times New Roman"/>
              </a:rPr>
              <a:t>развития каждого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ребенка,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который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позволит</a:t>
            </a:r>
            <a:r>
              <a:rPr dirty="0" sz="1400">
                <a:latin typeface="Times New Roman"/>
                <a:cs typeface="Times New Roman"/>
              </a:rPr>
              <a:t> ему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быть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успешным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начальной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школе.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algn="just" marL="12700" marR="6985">
              <a:lnSpc>
                <a:spcPct val="95700"/>
              </a:lnSpc>
            </a:pPr>
            <a:r>
              <a:rPr dirty="0" sz="1400" spc="-5">
                <a:latin typeface="Times New Roman"/>
                <a:cs typeface="Times New Roman"/>
              </a:rPr>
              <a:t>Соблюдение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принципа</a:t>
            </a:r>
            <a:r>
              <a:rPr dirty="0" sz="1400" spc="-5">
                <a:latin typeface="Times New Roman"/>
                <a:cs typeface="Times New Roman"/>
              </a:rPr>
              <a:t> преемственности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требует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не</a:t>
            </a:r>
            <a:r>
              <a:rPr dirty="0" sz="1400" spc="-5">
                <a:latin typeface="Times New Roman"/>
                <a:cs typeface="Times New Roman"/>
              </a:rPr>
              <a:t> только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не</a:t>
            </a:r>
            <a:r>
              <a:rPr dirty="0" sz="1400" spc="-5">
                <a:latin typeface="Times New Roman"/>
                <a:cs typeface="Times New Roman"/>
              </a:rPr>
              <a:t> столько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овладения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детьми</a:t>
            </a:r>
            <a:r>
              <a:rPr dirty="0" sz="1400" spc="-5">
                <a:latin typeface="Times New Roman"/>
                <a:cs typeface="Times New Roman"/>
              </a:rPr>
              <a:t> определенным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объемом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информации,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знаний,</a:t>
            </a:r>
            <a:r>
              <a:rPr dirty="0" sz="1400" spc="-5">
                <a:latin typeface="Times New Roman"/>
                <a:cs typeface="Times New Roman"/>
              </a:rPr>
              <a:t> сколько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формирование </a:t>
            </a:r>
            <a:r>
              <a:rPr dirty="0" sz="1400" spc="-5">
                <a:latin typeface="Times New Roman"/>
                <a:cs typeface="Times New Roman"/>
              </a:rPr>
              <a:t>у дошкольника качеств, необходимых для овладения </a:t>
            </a:r>
            <a:r>
              <a:rPr dirty="0" sz="1400" spc="-10">
                <a:latin typeface="Times New Roman"/>
                <a:cs typeface="Times New Roman"/>
              </a:rPr>
              <a:t>учебной </a:t>
            </a:r>
            <a:r>
              <a:rPr dirty="0" sz="1400" spc="-5">
                <a:latin typeface="Times New Roman"/>
                <a:cs typeface="Times New Roman"/>
              </a:rPr>
              <a:t> деятельностью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-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любознательности,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инициативности,</a:t>
            </a:r>
            <a:r>
              <a:rPr dirty="0" sz="1400" spc="-5">
                <a:latin typeface="Times New Roman"/>
                <a:cs typeface="Times New Roman"/>
              </a:rPr>
              <a:t> самостоятельности,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произвольности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др.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630"/>
              </a:lnSpc>
            </a:pPr>
            <a:r>
              <a:rPr dirty="0" sz="1400" spc="-10" b="1">
                <a:latin typeface="Times New Roman"/>
                <a:cs typeface="Times New Roman"/>
              </a:rPr>
              <a:t>Содержание</a:t>
            </a:r>
            <a:r>
              <a:rPr dirty="0" sz="140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проекта</a:t>
            </a:r>
            <a:r>
              <a:rPr dirty="0" sz="140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строится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на </a:t>
            </a:r>
            <a:r>
              <a:rPr dirty="0" sz="1400" spc="-5" b="1">
                <a:latin typeface="Times New Roman"/>
                <a:cs typeface="Times New Roman"/>
              </a:rPr>
              <a:t>принципах:</a:t>
            </a:r>
            <a:endParaRPr sz="1400">
              <a:latin typeface="Times New Roman"/>
              <a:cs typeface="Times New Roman"/>
            </a:endParaRPr>
          </a:p>
          <a:p>
            <a:pPr marL="469900" marR="100965" indent="-137160">
              <a:lnSpc>
                <a:spcPct val="96200"/>
              </a:lnSpc>
              <a:spcBef>
                <a:spcPts val="15"/>
              </a:spcBef>
            </a:pPr>
            <a:r>
              <a:rPr dirty="0" sz="1400" spc="-10">
                <a:latin typeface="Times New Roman"/>
                <a:cs typeface="Times New Roman"/>
              </a:rPr>
              <a:t>Основополагающий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принцип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–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принцип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развивающего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обучения,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ориентированный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потенциальные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возможности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каждого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ребенка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формирование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способностей,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интересов,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склонностей,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положительных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взаимоотношений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между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детьми.</a:t>
            </a:r>
            <a:endParaRPr sz="1400">
              <a:latin typeface="Times New Roman"/>
              <a:cs typeface="Times New Roman"/>
            </a:endParaRPr>
          </a:p>
          <a:p>
            <a:pPr algn="just" marL="332740">
              <a:lnSpc>
                <a:spcPts val="1575"/>
              </a:lnSpc>
            </a:pPr>
            <a:r>
              <a:rPr dirty="0" sz="1400" spc="-10">
                <a:latin typeface="Times New Roman"/>
                <a:cs typeface="Times New Roman"/>
              </a:rPr>
              <a:t>Принцип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обогащения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мотивации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речевой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деятельности.</a:t>
            </a:r>
            <a:endParaRPr sz="1400">
              <a:latin typeface="Times New Roman"/>
              <a:cs typeface="Times New Roman"/>
            </a:endParaRPr>
          </a:p>
          <a:p>
            <a:pPr algn="just" marL="469900" marR="613410" indent="-137160">
              <a:lnSpc>
                <a:spcPts val="1610"/>
              </a:lnSpc>
              <a:spcBef>
                <a:spcPts val="75"/>
              </a:spcBef>
            </a:pPr>
            <a:r>
              <a:rPr dirty="0" sz="1400" spc="-10">
                <a:latin typeface="Times New Roman"/>
                <a:cs typeface="Times New Roman"/>
              </a:rPr>
              <a:t>Принцип </a:t>
            </a:r>
            <a:r>
              <a:rPr dirty="0" sz="1400" spc="-5">
                <a:latin typeface="Times New Roman"/>
                <a:cs typeface="Times New Roman"/>
              </a:rPr>
              <a:t>наглядности – «золотое правило дидактики» - основная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информация </a:t>
            </a:r>
            <a:r>
              <a:rPr dirty="0" sz="1400" spc="-5">
                <a:latin typeface="Times New Roman"/>
                <a:cs typeface="Times New Roman"/>
              </a:rPr>
              <a:t>усваивается ребенком через </a:t>
            </a:r>
            <a:r>
              <a:rPr dirty="0" sz="1400" spc="-10">
                <a:latin typeface="Times New Roman"/>
                <a:cs typeface="Times New Roman"/>
              </a:rPr>
              <a:t>зрительное </a:t>
            </a:r>
            <a:r>
              <a:rPr dirty="0" sz="1400" spc="-5">
                <a:latin typeface="Times New Roman"/>
                <a:cs typeface="Times New Roman"/>
              </a:rPr>
              <a:t>и </a:t>
            </a:r>
            <a:r>
              <a:rPr dirty="0" sz="1400">
                <a:latin typeface="Times New Roman"/>
                <a:cs typeface="Times New Roman"/>
              </a:rPr>
              <a:t>слуховое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восприятие.</a:t>
            </a:r>
            <a:endParaRPr sz="1400">
              <a:latin typeface="Times New Roman"/>
              <a:cs typeface="Times New Roman"/>
            </a:endParaRPr>
          </a:p>
          <a:p>
            <a:pPr algn="just" marL="332740">
              <a:lnSpc>
                <a:spcPts val="1525"/>
              </a:lnSpc>
            </a:pPr>
            <a:r>
              <a:rPr dirty="0" sz="1400" spc="-10">
                <a:latin typeface="Times New Roman"/>
                <a:cs typeface="Times New Roman"/>
              </a:rPr>
              <a:t>Принцип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систематичности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последовательности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предполагает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усвоение</a:t>
            </a:r>
            <a:endParaRPr sz="1400">
              <a:latin typeface="Times New Roman"/>
              <a:cs typeface="Times New Roman"/>
            </a:endParaRPr>
          </a:p>
          <a:p>
            <a:pPr algn="just" marL="469900">
              <a:lnSpc>
                <a:spcPts val="1610"/>
              </a:lnSpc>
            </a:pPr>
            <a:r>
              <a:rPr dirty="0" sz="1400" spc="-5">
                <a:latin typeface="Times New Roman"/>
                <a:cs typeface="Times New Roman"/>
              </a:rPr>
              <a:t>материала идет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определенном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порядке,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системе.</a:t>
            </a:r>
            <a:endParaRPr sz="1400">
              <a:latin typeface="Times New Roman"/>
              <a:cs typeface="Times New Roman"/>
            </a:endParaRPr>
          </a:p>
          <a:p>
            <a:pPr marL="332740">
              <a:lnSpc>
                <a:spcPts val="1610"/>
              </a:lnSpc>
            </a:pPr>
            <a:r>
              <a:rPr dirty="0" sz="1400" spc="-10">
                <a:latin typeface="Times New Roman"/>
                <a:cs typeface="Times New Roman"/>
              </a:rPr>
              <a:t>Принцип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коммуникативно-деятельного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подхода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развитию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речи.</a:t>
            </a:r>
            <a:endParaRPr sz="1400">
              <a:latin typeface="Times New Roman"/>
              <a:cs typeface="Times New Roman"/>
            </a:endParaRPr>
          </a:p>
          <a:p>
            <a:pPr marL="469900" marR="114300" indent="-137160">
              <a:lnSpc>
                <a:spcPts val="1610"/>
              </a:lnSpc>
              <a:spcBef>
                <a:spcPts val="75"/>
              </a:spcBef>
            </a:pPr>
            <a:r>
              <a:rPr dirty="0" sz="1400" spc="-10">
                <a:latin typeface="Times New Roman"/>
                <a:cs typeface="Times New Roman"/>
              </a:rPr>
              <a:t>Принцип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доступности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предполагает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соотнесение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содержания,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характера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объема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материала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уровнем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развития,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подготовленности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детей.</a:t>
            </a:r>
            <a:endParaRPr sz="1400">
              <a:latin typeface="Times New Roman"/>
              <a:cs typeface="Times New Roman"/>
            </a:endParaRPr>
          </a:p>
          <a:p>
            <a:pPr marL="332740">
              <a:lnSpc>
                <a:spcPts val="1540"/>
              </a:lnSpc>
            </a:pPr>
            <a:r>
              <a:rPr dirty="0" sz="1400" spc="-10">
                <a:latin typeface="Times New Roman"/>
                <a:cs typeface="Times New Roman"/>
              </a:rPr>
              <a:t>Принцип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взаимосвязи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сенсорного,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умственного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речевого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развития</a:t>
            </a:r>
            <a:endParaRPr sz="1400">
              <a:latin typeface="Times New Roman"/>
              <a:cs typeface="Times New Roman"/>
            </a:endParaRPr>
          </a:p>
          <a:p>
            <a:pPr marL="469900">
              <a:lnSpc>
                <a:spcPts val="1620"/>
              </a:lnSpc>
            </a:pPr>
            <a:r>
              <a:rPr dirty="0" sz="1400" spc="-10">
                <a:latin typeface="Times New Roman"/>
                <a:cs typeface="Times New Roman"/>
              </a:rPr>
              <a:t>детей.</a:t>
            </a:r>
            <a:endParaRPr sz="1400">
              <a:latin typeface="Times New Roman"/>
              <a:cs typeface="Times New Roman"/>
            </a:endParaRPr>
          </a:p>
          <a:p>
            <a:pPr marL="469900" marR="527050" indent="-137160">
              <a:lnSpc>
                <a:spcPts val="1610"/>
              </a:lnSpc>
              <a:spcBef>
                <a:spcPts val="80"/>
              </a:spcBef>
            </a:pPr>
            <a:r>
              <a:rPr dirty="0" sz="1400" spc="-10">
                <a:latin typeface="Times New Roman"/>
                <a:cs typeface="Times New Roman"/>
              </a:rPr>
              <a:t>Принцип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интеграции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–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приобщение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миру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литературы,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искусства,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народной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литературы,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музыки.</a:t>
            </a:r>
            <a:endParaRPr sz="1400">
              <a:latin typeface="Times New Roman"/>
              <a:cs typeface="Times New Roman"/>
            </a:endParaRPr>
          </a:p>
          <a:p>
            <a:pPr marL="332740">
              <a:lnSpc>
                <a:spcPts val="1530"/>
              </a:lnSpc>
            </a:pPr>
            <a:r>
              <a:rPr dirty="0" sz="1400" spc="-10">
                <a:latin typeface="Times New Roman"/>
                <a:cs typeface="Times New Roman"/>
              </a:rPr>
              <a:t>Принцип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связи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реальностью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–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осознание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того,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что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каждая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сказочная</a:t>
            </a:r>
            <a:endParaRPr sz="1400">
              <a:latin typeface="Times New Roman"/>
              <a:cs typeface="Times New Roman"/>
            </a:endParaRPr>
          </a:p>
          <a:p>
            <a:pPr marL="469900">
              <a:lnSpc>
                <a:spcPts val="1610"/>
              </a:lnSpc>
            </a:pPr>
            <a:r>
              <a:rPr dirty="0" sz="1400" spc="-10">
                <a:latin typeface="Times New Roman"/>
                <a:cs typeface="Times New Roman"/>
              </a:rPr>
              <a:t>ситуация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разворачивает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перед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нами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некий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жизненный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урок.</a:t>
            </a:r>
            <a:endParaRPr sz="1400">
              <a:latin typeface="Times New Roman"/>
              <a:cs typeface="Times New Roman"/>
            </a:endParaRPr>
          </a:p>
          <a:p>
            <a:pPr marL="469900" marR="80645" indent="-137160">
              <a:lnSpc>
                <a:spcPts val="1610"/>
              </a:lnSpc>
              <a:spcBef>
                <a:spcPts val="75"/>
              </a:spcBef>
            </a:pPr>
            <a:r>
              <a:rPr dirty="0" sz="1400" spc="-10">
                <a:latin typeface="Times New Roman"/>
                <a:cs typeface="Times New Roman"/>
              </a:rPr>
              <a:t>Принцип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осознанности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предполагает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осознание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причинно-следственных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связей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развитии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сюжета.</a:t>
            </a:r>
            <a:endParaRPr sz="1400">
              <a:latin typeface="Times New Roman"/>
              <a:cs typeface="Times New Roman"/>
            </a:endParaRPr>
          </a:p>
          <a:p>
            <a:pPr marL="332740">
              <a:lnSpc>
                <a:spcPts val="1530"/>
              </a:lnSpc>
            </a:pPr>
            <a:r>
              <a:rPr dirty="0" sz="1400" spc="-10">
                <a:latin typeface="Times New Roman"/>
                <a:cs typeface="Times New Roman"/>
              </a:rPr>
              <a:t>Принцип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поиска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ассоциаций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–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это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вопросы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«провокаторы»,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помощью</a:t>
            </a:r>
            <a:endParaRPr sz="1400">
              <a:latin typeface="Times New Roman"/>
              <a:cs typeface="Times New Roman"/>
            </a:endParaRPr>
          </a:p>
          <a:p>
            <a:pPr marL="469900" marR="139065">
              <a:lnSpc>
                <a:spcPts val="1610"/>
              </a:lnSpc>
              <a:spcBef>
                <a:spcPts val="75"/>
              </a:spcBef>
            </a:pPr>
            <a:r>
              <a:rPr dirty="0" sz="1400" spc="-5">
                <a:latin typeface="Times New Roman"/>
                <a:cs typeface="Times New Roman"/>
              </a:rPr>
              <a:t>которых педагог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учит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детей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находить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выход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из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проблемной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ситуации,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развивает </a:t>
            </a:r>
            <a:r>
              <a:rPr dirty="0" sz="1400" spc="-10">
                <a:latin typeface="Times New Roman"/>
                <a:cs typeface="Times New Roman"/>
              </a:rPr>
              <a:t>фантазию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ребенка.</a:t>
            </a:r>
            <a:endParaRPr sz="1400">
              <a:latin typeface="Times New Roman"/>
              <a:cs typeface="Times New Roman"/>
            </a:endParaRPr>
          </a:p>
          <a:p>
            <a:pPr marL="332740">
              <a:lnSpc>
                <a:spcPts val="1530"/>
              </a:lnSpc>
            </a:pPr>
            <a:r>
              <a:rPr dirty="0" sz="1400" spc="-10">
                <a:latin typeface="Times New Roman"/>
                <a:cs typeface="Times New Roman"/>
              </a:rPr>
              <a:t>Принцип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контрастного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сопоставления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–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предлагает анализировать</a:t>
            </a:r>
            <a:endParaRPr sz="1400">
              <a:latin typeface="Times New Roman"/>
              <a:cs typeface="Times New Roman"/>
            </a:endParaRPr>
          </a:p>
          <a:p>
            <a:pPr marL="469900">
              <a:lnSpc>
                <a:spcPts val="1610"/>
              </a:lnSpc>
            </a:pPr>
            <a:r>
              <a:rPr dirty="0" sz="1400" spc="-10">
                <a:latin typeface="Times New Roman"/>
                <a:cs typeface="Times New Roman"/>
              </a:rPr>
              <a:t>поведение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поступки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других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детей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по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алгоритму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добро</a:t>
            </a:r>
            <a:r>
              <a:rPr dirty="0" sz="1400" spc="6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–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зло,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хорошо</a:t>
            </a:r>
            <a:endParaRPr sz="1400">
              <a:latin typeface="Times New Roman"/>
              <a:cs typeface="Times New Roman"/>
            </a:endParaRPr>
          </a:p>
          <a:p>
            <a:pPr marL="469900">
              <a:lnSpc>
                <a:spcPts val="1630"/>
              </a:lnSpc>
            </a:pPr>
            <a:r>
              <a:rPr dirty="0" sz="1400" spc="-5">
                <a:latin typeface="Times New Roman"/>
                <a:cs typeface="Times New Roman"/>
              </a:rPr>
              <a:t>–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плохо.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70"/>
              </a:lnSpc>
            </a:pPr>
            <a:r>
              <a:rPr dirty="0" sz="1400" spc="-5" b="1">
                <a:latin typeface="Times New Roman"/>
                <a:cs typeface="Times New Roman"/>
              </a:rPr>
              <a:t>Пути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решения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проекта: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901" y="691642"/>
            <a:ext cx="5956935" cy="248793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algn="just" marL="12700" marR="6350">
              <a:lnSpc>
                <a:spcPts val="1610"/>
              </a:lnSpc>
              <a:spcBef>
                <a:spcPts val="200"/>
              </a:spcBef>
            </a:pPr>
            <a:r>
              <a:rPr dirty="0" sz="1400" spc="-5">
                <a:latin typeface="Times New Roman"/>
                <a:cs typeface="Times New Roman"/>
              </a:rPr>
              <a:t>Формирование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позитивного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отношения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ребенка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окружающему</a:t>
            </a:r>
            <a:r>
              <a:rPr dirty="0" sz="1400" spc="34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миру,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другим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людям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самому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себе,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иерархичность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отношений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со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взрослыми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сверстниками,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создание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оптимистической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детской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картины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мира;</a:t>
            </a:r>
            <a:endParaRPr sz="1400">
              <a:latin typeface="Times New Roman"/>
              <a:cs typeface="Times New Roman"/>
            </a:endParaRPr>
          </a:p>
          <a:p>
            <a:pPr marL="116205" indent="-104139">
              <a:lnSpc>
                <a:spcPts val="1540"/>
              </a:lnSpc>
              <a:buChar char="-"/>
              <a:tabLst>
                <a:tab pos="116839" algn="l"/>
              </a:tabLst>
            </a:pPr>
            <a:r>
              <a:rPr dirty="0" sz="1400" spc="-5">
                <a:latin typeface="Times New Roman"/>
                <a:cs typeface="Times New Roman"/>
              </a:rPr>
              <a:t>готовность проявлять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совместное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сострадание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радость;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ts val="1610"/>
              </a:lnSpc>
              <a:spcBef>
                <a:spcPts val="90"/>
              </a:spcBef>
              <a:buChar char="-"/>
              <a:tabLst>
                <a:tab pos="219710" algn="l"/>
                <a:tab pos="220345" algn="l"/>
                <a:tab pos="1038860" algn="l"/>
                <a:tab pos="2044064" algn="l"/>
                <a:tab pos="3230880" algn="l"/>
                <a:tab pos="3785235" algn="l"/>
                <a:tab pos="4990465" algn="l"/>
                <a:tab pos="5219065" algn="l"/>
              </a:tabLst>
            </a:pPr>
            <a:r>
              <a:rPr dirty="0" sz="1400" spc="-5">
                <a:latin typeface="Times New Roman"/>
                <a:cs typeface="Times New Roman"/>
              </a:rPr>
              <a:t>раз</a:t>
            </a:r>
            <a:r>
              <a:rPr dirty="0" sz="1400" spc="10">
                <a:latin typeface="Times New Roman"/>
                <a:cs typeface="Times New Roman"/>
              </a:rPr>
              <a:t>в</a:t>
            </a:r>
            <a:r>
              <a:rPr dirty="0" sz="1400" spc="-10">
                <a:latin typeface="Times New Roman"/>
                <a:cs typeface="Times New Roman"/>
              </a:rPr>
              <a:t>и</a:t>
            </a:r>
            <a:r>
              <a:rPr dirty="0" sz="1400" spc="-15">
                <a:latin typeface="Times New Roman"/>
                <a:cs typeface="Times New Roman"/>
              </a:rPr>
              <a:t>т</a:t>
            </a:r>
            <a:r>
              <a:rPr dirty="0" sz="1400" spc="-10">
                <a:latin typeface="Times New Roman"/>
                <a:cs typeface="Times New Roman"/>
              </a:rPr>
              <a:t>и</a:t>
            </a:r>
            <a:r>
              <a:rPr dirty="0" sz="1400" spc="-5">
                <a:latin typeface="Times New Roman"/>
                <a:cs typeface="Times New Roman"/>
              </a:rPr>
              <a:t>е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5">
                <a:latin typeface="Times New Roman"/>
                <a:cs typeface="Times New Roman"/>
              </a:rPr>
              <a:t>т</a:t>
            </a:r>
            <a:r>
              <a:rPr dirty="0" sz="1400" spc="5">
                <a:latin typeface="Times New Roman"/>
                <a:cs typeface="Times New Roman"/>
              </a:rPr>
              <a:t>в</a:t>
            </a:r>
            <a:r>
              <a:rPr dirty="0" sz="1400" spc="-5">
                <a:latin typeface="Times New Roman"/>
                <a:cs typeface="Times New Roman"/>
              </a:rPr>
              <a:t>ор</a:t>
            </a:r>
            <a:r>
              <a:rPr dirty="0" sz="1400" spc="-10">
                <a:latin typeface="Times New Roman"/>
                <a:cs typeface="Times New Roman"/>
              </a:rPr>
              <a:t>ч</a:t>
            </a:r>
            <a:r>
              <a:rPr dirty="0" sz="1400" spc="-5">
                <a:latin typeface="Times New Roman"/>
                <a:cs typeface="Times New Roman"/>
              </a:rPr>
              <a:t>ес</a:t>
            </a:r>
            <a:r>
              <a:rPr dirty="0" sz="1400" spc="-10">
                <a:latin typeface="Times New Roman"/>
                <a:cs typeface="Times New Roman"/>
              </a:rPr>
              <a:t>к</a:t>
            </a:r>
            <a:r>
              <a:rPr dirty="0" sz="1400" spc="15">
                <a:latin typeface="Times New Roman"/>
                <a:cs typeface="Times New Roman"/>
              </a:rPr>
              <a:t>и</a:t>
            </a:r>
            <a:r>
              <a:rPr dirty="0" sz="1400" spc="-5">
                <a:latin typeface="Times New Roman"/>
                <a:cs typeface="Times New Roman"/>
              </a:rPr>
              <a:t>х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">
                <a:latin typeface="Times New Roman"/>
                <a:cs typeface="Times New Roman"/>
              </a:rPr>
              <a:t>с</a:t>
            </a:r>
            <a:r>
              <a:rPr dirty="0" sz="1400" spc="-10">
                <a:latin typeface="Times New Roman"/>
                <a:cs typeface="Times New Roman"/>
              </a:rPr>
              <a:t>по</a:t>
            </a:r>
            <a:r>
              <a:rPr dirty="0" sz="1400" spc="-5">
                <a:latin typeface="Times New Roman"/>
                <a:cs typeface="Times New Roman"/>
              </a:rPr>
              <a:t>со</a:t>
            </a:r>
            <a:r>
              <a:rPr dirty="0" sz="1400">
                <a:latin typeface="Times New Roman"/>
                <a:cs typeface="Times New Roman"/>
              </a:rPr>
              <a:t>б</a:t>
            </a:r>
            <a:r>
              <a:rPr dirty="0" sz="1400" spc="-10">
                <a:latin typeface="Times New Roman"/>
                <a:cs typeface="Times New Roman"/>
              </a:rPr>
              <a:t>но</a:t>
            </a:r>
            <a:r>
              <a:rPr dirty="0" sz="1400" spc="20">
                <a:latin typeface="Times New Roman"/>
                <a:cs typeface="Times New Roman"/>
              </a:rPr>
              <a:t>с</a:t>
            </a:r>
            <a:r>
              <a:rPr dirty="0" sz="1400" spc="-15">
                <a:latin typeface="Times New Roman"/>
                <a:cs typeface="Times New Roman"/>
              </a:rPr>
              <a:t>т</a:t>
            </a:r>
            <a:r>
              <a:rPr dirty="0" sz="1400" spc="-5">
                <a:latin typeface="Times New Roman"/>
                <a:cs typeface="Times New Roman"/>
              </a:rPr>
              <a:t>ей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ч</a:t>
            </a:r>
            <a:r>
              <a:rPr dirty="0" sz="1400" spc="-5">
                <a:latin typeface="Times New Roman"/>
                <a:cs typeface="Times New Roman"/>
              </a:rPr>
              <a:t>ерез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">
                <a:latin typeface="Times New Roman"/>
                <a:cs typeface="Times New Roman"/>
              </a:rPr>
              <a:t>озн</a:t>
            </a:r>
            <a:r>
              <a:rPr dirty="0" sz="1400">
                <a:latin typeface="Times New Roman"/>
                <a:cs typeface="Times New Roman"/>
              </a:rPr>
              <a:t>а</a:t>
            </a:r>
            <a:r>
              <a:rPr dirty="0" sz="1400" spc="10">
                <a:latin typeface="Times New Roman"/>
                <a:cs typeface="Times New Roman"/>
              </a:rPr>
              <a:t>к</a:t>
            </a:r>
            <a:r>
              <a:rPr dirty="0" sz="1400" spc="-5">
                <a:latin typeface="Times New Roman"/>
                <a:cs typeface="Times New Roman"/>
              </a:rPr>
              <a:t>о</a:t>
            </a:r>
            <a:r>
              <a:rPr dirty="0" sz="1400" spc="-5">
                <a:latin typeface="Times New Roman"/>
                <a:cs typeface="Times New Roman"/>
              </a:rPr>
              <a:t>м</a:t>
            </a:r>
            <a:r>
              <a:rPr dirty="0" sz="1400" spc="-5">
                <a:latin typeface="Times New Roman"/>
                <a:cs typeface="Times New Roman"/>
              </a:rPr>
              <a:t>л</a:t>
            </a:r>
            <a:r>
              <a:rPr dirty="0" sz="1400">
                <a:latin typeface="Times New Roman"/>
                <a:cs typeface="Times New Roman"/>
              </a:rPr>
              <a:t>е</a:t>
            </a:r>
            <a:r>
              <a:rPr dirty="0" sz="1400" spc="-10">
                <a:latin typeface="Times New Roman"/>
                <a:cs typeface="Times New Roman"/>
              </a:rPr>
              <a:t>ни</a:t>
            </a:r>
            <a:r>
              <a:rPr dirty="0" sz="1400" spc="-5">
                <a:latin typeface="Times New Roman"/>
                <a:cs typeface="Times New Roman"/>
              </a:rPr>
              <a:t>е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">
                <a:latin typeface="Times New Roman"/>
                <a:cs typeface="Times New Roman"/>
              </a:rPr>
              <a:t>с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15">
                <a:latin typeface="Times New Roman"/>
                <a:cs typeface="Times New Roman"/>
              </a:rPr>
              <a:t>р</a:t>
            </a:r>
            <a:r>
              <a:rPr dirty="0" sz="1400" spc="-30">
                <a:latin typeface="Times New Roman"/>
                <a:cs typeface="Times New Roman"/>
              </a:rPr>
              <a:t>у</a:t>
            </a:r>
            <a:r>
              <a:rPr dirty="0" sz="1400" spc="-5">
                <a:latin typeface="Times New Roman"/>
                <a:cs typeface="Times New Roman"/>
              </a:rPr>
              <a:t>с</a:t>
            </a:r>
            <a:r>
              <a:rPr dirty="0" sz="1400" spc="20">
                <a:latin typeface="Times New Roman"/>
                <a:cs typeface="Times New Roman"/>
              </a:rPr>
              <a:t>с</a:t>
            </a:r>
            <a:r>
              <a:rPr dirty="0" sz="1400" spc="-10">
                <a:latin typeface="Times New Roman"/>
                <a:cs typeface="Times New Roman"/>
              </a:rPr>
              <a:t>ки</a:t>
            </a:r>
            <a:r>
              <a:rPr dirty="0" sz="1400" spc="-5">
                <a:latin typeface="Times New Roman"/>
                <a:cs typeface="Times New Roman"/>
              </a:rPr>
              <a:t>ми  </a:t>
            </a:r>
            <a:r>
              <a:rPr dirty="0" sz="1400" spc="-5">
                <a:latin typeface="Times New Roman"/>
                <a:cs typeface="Times New Roman"/>
              </a:rPr>
              <a:t>народными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сказками;</a:t>
            </a:r>
            <a:endParaRPr sz="1400">
              <a:latin typeface="Times New Roman"/>
              <a:cs typeface="Times New Roman"/>
            </a:endParaRPr>
          </a:p>
          <a:p>
            <a:pPr marL="116205" indent="-104139">
              <a:lnSpc>
                <a:spcPts val="1530"/>
              </a:lnSpc>
              <a:buChar char="-"/>
              <a:tabLst>
                <a:tab pos="116839" algn="l"/>
              </a:tabLst>
            </a:pPr>
            <a:r>
              <a:rPr dirty="0" sz="1400" spc="-5">
                <a:latin typeface="Times New Roman"/>
                <a:cs typeface="Times New Roman"/>
              </a:rPr>
              <a:t>уровень</a:t>
            </a:r>
            <a:r>
              <a:rPr dirty="0" sz="1400" spc="-10">
                <a:latin typeface="Times New Roman"/>
                <a:cs typeface="Times New Roman"/>
              </a:rPr>
              <a:t> освоения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образовательной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программы;</a:t>
            </a:r>
            <a:endParaRPr sz="1400">
              <a:latin typeface="Times New Roman"/>
              <a:cs typeface="Times New Roman"/>
            </a:endParaRPr>
          </a:p>
          <a:p>
            <a:pPr marL="116205" indent="-104139">
              <a:lnSpc>
                <a:spcPts val="1610"/>
              </a:lnSpc>
              <a:buChar char="-"/>
              <a:tabLst>
                <a:tab pos="116839" algn="l"/>
              </a:tabLst>
            </a:pPr>
            <a:r>
              <a:rPr dirty="0" sz="1400" spc="-5">
                <a:latin typeface="Times New Roman"/>
                <a:cs typeface="Times New Roman"/>
              </a:rPr>
              <a:t>удовлетворение родителей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качеством образования;</a:t>
            </a:r>
            <a:endParaRPr sz="1400">
              <a:latin typeface="Times New Roman"/>
              <a:cs typeface="Times New Roman"/>
            </a:endParaRPr>
          </a:p>
          <a:p>
            <a:pPr marL="116205" indent="-104139">
              <a:lnSpc>
                <a:spcPts val="1645"/>
              </a:lnSpc>
              <a:buChar char="-"/>
              <a:tabLst>
                <a:tab pos="116839" algn="l"/>
              </a:tabLst>
            </a:pPr>
            <a:r>
              <a:rPr dirty="0" sz="1400" spc="-5">
                <a:latin typeface="Times New Roman"/>
                <a:cs typeface="Times New Roman"/>
              </a:rPr>
              <a:t>информационно-методическая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обеспеченность.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630"/>
              </a:lnSpc>
            </a:pP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Этапы</a:t>
            </a:r>
            <a:r>
              <a:rPr dirty="0" u="heavy" sz="1400" spc="-2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реализации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проекта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30"/>
              </a:lnSpc>
            </a:pPr>
            <a:r>
              <a:rPr dirty="0" sz="1400" spc="-10">
                <a:latin typeface="Times New Roman"/>
                <a:cs typeface="Times New Roman"/>
              </a:rPr>
              <a:t>Реализация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проекта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рассчитана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«11.01.2021»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по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«31.05.2021»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10</a:t>
            </a:fld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06144" y="3378072"/>
          <a:ext cx="5153660" cy="5958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1675"/>
                <a:gridCol w="1732280"/>
                <a:gridCol w="1497330"/>
                <a:gridCol w="1214119"/>
              </a:tblGrid>
              <a:tr h="414909">
                <a:tc>
                  <a:txBody>
                    <a:bodyPr/>
                    <a:lstStyle/>
                    <a:p>
                      <a:pPr marL="69850">
                        <a:lnSpc>
                          <a:spcPts val="1575"/>
                        </a:lnSpc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п/п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75"/>
                        </a:lnSpc>
                      </a:pP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Этапы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75"/>
                        </a:lnSpc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Цель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7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Сроки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14519">
                <a:tc>
                  <a:txBody>
                    <a:bodyPr/>
                    <a:lstStyle/>
                    <a:p>
                      <a:pPr marL="69850">
                        <a:lnSpc>
                          <a:spcPts val="160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1.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 marR="271780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4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400" spc="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4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400" spc="1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- 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проектировочный </a:t>
                      </a:r>
                      <a:r>
                        <a:rPr dirty="0" sz="1400" spc="-3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этап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4769">
                        <a:lnSpc>
                          <a:spcPts val="1610"/>
                        </a:lnSpc>
                        <a:spcBef>
                          <a:spcPts val="30"/>
                        </a:spcBef>
                        <a:buSzPct val="92857"/>
                        <a:buAutoNum type="arabicPeriod"/>
                        <a:tabLst>
                          <a:tab pos="204470" algn="l"/>
                          <a:tab pos="751840" algn="l"/>
                        </a:tabLst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Изучение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 теоретической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ра</a:t>
                      </a:r>
                      <a:r>
                        <a:rPr dirty="0" sz="1400" spc="25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400" spc="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ия 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вопроса.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03835" indent="-134620">
                        <a:lnSpc>
                          <a:spcPts val="1525"/>
                        </a:lnSpc>
                        <a:buSzPct val="92857"/>
                        <a:buAutoNum type="arabicPeriod"/>
                        <a:tabLst>
                          <a:tab pos="204470" algn="l"/>
                        </a:tabLst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Выявление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 marR="67310">
                        <a:lnSpc>
                          <a:spcPct val="95700"/>
                        </a:lnSpc>
                        <a:spcBef>
                          <a:spcPts val="35"/>
                        </a:spcBef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уровня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 нравственных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качеств</a:t>
                      </a:r>
                      <a:r>
                        <a:rPr dirty="0" sz="14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детей.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 4.Разработка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диагностического </a:t>
                      </a:r>
                      <a:r>
                        <a:rPr dirty="0" sz="1400" spc="-3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инструментария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4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материалу.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 marR="219075" indent="45720">
                        <a:lnSpc>
                          <a:spcPct val="95800"/>
                        </a:lnSpc>
                        <a:spcBef>
                          <a:spcPts val="25"/>
                        </a:spcBef>
                        <a:buSzPct val="92857"/>
                        <a:buAutoNum type="arabicPeriod" startAt="5"/>
                        <a:tabLst>
                          <a:tab pos="250190" algn="l"/>
                        </a:tabLst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Разработка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ерс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400" spc="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го 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плана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работы.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 marR="76200" indent="45720">
                        <a:lnSpc>
                          <a:spcPct val="95700"/>
                        </a:lnSpc>
                        <a:buSzPct val="92857"/>
                        <a:buAutoNum type="arabicPeriod" startAt="5"/>
                        <a:tabLst>
                          <a:tab pos="250190" algn="l"/>
                        </a:tabLst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Проведение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диагностики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 развития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детей.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 7.Создание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соо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тв</a:t>
                      </a:r>
                      <a:r>
                        <a:rPr dirty="0" sz="1400" spc="2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400" spc="10">
                          <a:latin typeface="Times New Roman"/>
                          <a:cs typeface="Times New Roman"/>
                        </a:rPr>
                        <a:t>тв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ей 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предметно-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развивающей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среды.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525780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ар</a:t>
                      </a:r>
                      <a:r>
                        <a:rPr dirty="0" sz="1400" spc="15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-  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раль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2173">
                <a:tc>
                  <a:txBody>
                    <a:bodyPr/>
                    <a:lstStyle/>
                    <a:p>
                      <a:pPr marL="69850">
                        <a:lnSpc>
                          <a:spcPts val="160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2.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60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Практический</a:t>
                      </a:r>
                      <a:r>
                        <a:rPr dirty="0" sz="1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этап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6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dirty="0" sz="14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Работа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с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 marR="257810">
                        <a:lnSpc>
                          <a:spcPts val="1610"/>
                        </a:lnSpc>
                        <a:spcBef>
                          <a:spcPts val="10"/>
                        </a:spcBef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детьми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1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ор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иро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400" spc="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ю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60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март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06144" y="719581"/>
          <a:ext cx="5153660" cy="861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1675"/>
                <a:gridCol w="1732280"/>
                <a:gridCol w="1497330"/>
                <a:gridCol w="1214119"/>
              </a:tblGrid>
              <a:tr h="4097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356235">
                        <a:lnSpc>
                          <a:spcPts val="1610"/>
                        </a:lnSpc>
                        <a:spcBef>
                          <a:spcPts val="5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нр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400" spc="1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dirty="0" sz="1400" spc="2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х 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качеств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посредством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55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русских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 marR="142875">
                        <a:lnSpc>
                          <a:spcPct val="95700"/>
                        </a:lnSpc>
                        <a:spcBef>
                          <a:spcPts val="40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народных</a:t>
                      </a:r>
                      <a:r>
                        <a:rPr dirty="0" sz="14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сказок </a:t>
                      </a:r>
                      <a:r>
                        <a:rPr dirty="0" sz="1400" spc="-3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(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составление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плана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 работы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детьми,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плана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 работы с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родителями)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 marR="109855">
                        <a:lnSpc>
                          <a:spcPts val="1610"/>
                        </a:lnSpc>
                        <a:spcBef>
                          <a:spcPts val="40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2.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Формирование </a:t>
                      </a:r>
                      <a:r>
                        <a:rPr dirty="0" sz="1400" spc="-3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у детей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нравственных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качеств,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таких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52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как: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доброта,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 marR="342265">
                        <a:lnSpc>
                          <a:spcPct val="96200"/>
                        </a:lnSpc>
                        <a:spcBef>
                          <a:spcPts val="2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зы</a:t>
                      </a:r>
                      <a:r>
                        <a:rPr dirty="0" sz="1400" spc="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чи</a:t>
                      </a:r>
                      <a:r>
                        <a:rPr dirty="0" sz="1400" spc="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ос</a:t>
                      </a:r>
                      <a:r>
                        <a:rPr dirty="0" sz="1400" spc="1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уважение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взрослым,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милосердие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06213">
                <a:tc>
                  <a:txBody>
                    <a:bodyPr/>
                    <a:lstStyle/>
                    <a:p>
                      <a:pPr marL="69850">
                        <a:lnSpc>
                          <a:spcPts val="157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3.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8419">
                        <a:lnSpc>
                          <a:spcPts val="1610"/>
                        </a:lnSpc>
                        <a:spcBef>
                          <a:spcPts val="5"/>
                        </a:spcBef>
                        <a:tabLst>
                          <a:tab pos="1606550" algn="l"/>
                        </a:tabLst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400" spc="1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бщ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- 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результативный</a:t>
                      </a:r>
                      <a:r>
                        <a:rPr dirty="0" sz="14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этап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40"/>
                        </a:lnSpc>
                        <a:tabLst>
                          <a:tab pos="1332230" algn="l"/>
                        </a:tabLst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Анализ	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 marR="62865">
                        <a:lnSpc>
                          <a:spcPct val="95700"/>
                        </a:lnSpc>
                        <a:spcBef>
                          <a:spcPts val="35"/>
                        </a:spcBef>
                        <a:tabLst>
                          <a:tab pos="1330960" algn="l"/>
                        </a:tabLst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корректировка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содержания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ов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приёмов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работы с </a:t>
                      </a:r>
                      <a:r>
                        <a:rPr dirty="0" sz="1400" spc="-3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детьми.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585"/>
                        </a:lnSpc>
                        <a:tabLst>
                          <a:tab pos="490220" algn="l"/>
                          <a:tab pos="1330960" algn="l"/>
                        </a:tabLst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1.	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Анализ	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 marR="62230">
                        <a:lnSpc>
                          <a:spcPct val="95700"/>
                        </a:lnSpc>
                        <a:spcBef>
                          <a:spcPts val="50"/>
                        </a:spcBef>
                        <a:tabLst>
                          <a:tab pos="1330325" algn="l"/>
                        </a:tabLst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обобщение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еоре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400" spc="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400" spc="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практических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материалов,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dirty="0" sz="1400" spc="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dirty="0" sz="1400" spc="2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результате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 исследования.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57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2.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 marR="60325">
                        <a:lnSpc>
                          <a:spcPct val="96000"/>
                        </a:lnSpc>
                        <a:spcBef>
                          <a:spcPts val="30"/>
                        </a:spcBef>
                        <a:tabLst>
                          <a:tab pos="1239520" algn="l"/>
                          <a:tab pos="1340485" algn="l"/>
                        </a:tabLst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Эффективность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проведенных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ероприя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 spc="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формированию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нравственных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	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у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59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дошкольников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7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Апрель-май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06144" y="719581"/>
          <a:ext cx="5153660" cy="838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1675"/>
                <a:gridCol w="1732280"/>
                <a:gridCol w="1497330"/>
                <a:gridCol w="1214119"/>
              </a:tblGrid>
              <a:tr h="2103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2173">
                <a:tc>
                  <a:txBody>
                    <a:bodyPr/>
                    <a:lstStyle/>
                    <a:p>
                      <a:pPr marL="69850">
                        <a:lnSpc>
                          <a:spcPts val="157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4.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50"/>
                        </a:lnSpc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Презентация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655"/>
                        </a:lnSpc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проекта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7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31</a:t>
                      </a:r>
                      <a:r>
                        <a:rPr dirty="0" sz="1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Мая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066901" y="1941702"/>
            <a:ext cx="1619885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План</a:t>
            </a:r>
            <a:r>
              <a:rPr dirty="0" u="heavy" sz="1400" spc="-6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мероприятий.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06144" y="2375026"/>
          <a:ext cx="6022975" cy="6991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1675"/>
                <a:gridCol w="1503680"/>
                <a:gridCol w="1686560"/>
                <a:gridCol w="2122170"/>
              </a:tblGrid>
              <a:tr h="210413">
                <a:tc>
                  <a:txBody>
                    <a:bodyPr/>
                    <a:lstStyle/>
                    <a:p>
                      <a:pPr marL="69850">
                        <a:lnSpc>
                          <a:spcPts val="1555"/>
                        </a:lnSpc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п/п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55"/>
                        </a:lnSpc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Направление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555"/>
                        </a:lnSpc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Тема мероприятия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Форма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проведения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30376">
                <a:tc>
                  <a:txBody>
                    <a:bodyPr/>
                    <a:lstStyle/>
                    <a:p>
                      <a:pPr marL="69850">
                        <a:lnSpc>
                          <a:spcPts val="157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1.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 marR="571500">
                        <a:lnSpc>
                          <a:spcPts val="1580"/>
                        </a:lnSpc>
                        <a:spcBef>
                          <a:spcPts val="55"/>
                        </a:spcBef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«Неделя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добра»</a:t>
                      </a:r>
                      <a:r>
                        <a:rPr dirty="0" sz="1400" spc="-7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(цель: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310" marR="61594">
                        <a:lnSpc>
                          <a:spcPts val="1610"/>
                        </a:lnSpc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воспитание</a:t>
                      </a:r>
                      <a:r>
                        <a:rPr dirty="0" sz="14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400" spc="3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детях </a:t>
                      </a:r>
                      <a:r>
                        <a:rPr dirty="0" sz="1400" spc="-3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нравственных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чувств).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4769">
                        <a:lnSpc>
                          <a:spcPts val="1610"/>
                        </a:lnSpc>
                        <a:spcBef>
                          <a:spcPts val="10"/>
                        </a:spcBef>
                        <a:tabLst>
                          <a:tab pos="1537970" algn="l"/>
                        </a:tabLst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ос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пи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а 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добрых</a:t>
                      </a:r>
                      <a:r>
                        <a:rPr dirty="0" sz="14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дел</a:t>
                      </a:r>
                      <a:r>
                        <a:rPr dirty="0" sz="14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«Мои</a:t>
                      </a:r>
                      <a:r>
                        <a:rPr dirty="0" sz="14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добрые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59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дела»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64841">
                <a:tc>
                  <a:txBody>
                    <a:bodyPr/>
                    <a:lstStyle/>
                    <a:p>
                      <a:pPr marL="69850">
                        <a:lnSpc>
                          <a:spcPts val="158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2.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4135">
                        <a:lnSpc>
                          <a:spcPts val="1610"/>
                        </a:lnSpc>
                        <a:spcBef>
                          <a:spcPts val="10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«Социально-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мм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уни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400" spc="2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400" spc="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ное 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развитие»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 marR="219710">
                        <a:lnSpc>
                          <a:spcPct val="95400"/>
                        </a:lnSpc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«Мир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 не</a:t>
                      </a:r>
                      <a:r>
                        <a:rPr dirty="0" sz="14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без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добрых людей»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(цель:</a:t>
                      </a:r>
                      <a:r>
                        <a:rPr dirty="0" sz="1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учить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детей </a:t>
                      </a:r>
                      <a:r>
                        <a:rPr dirty="0" sz="1400" spc="-3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делать выводы,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анализируя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310" marR="270510">
                        <a:lnSpc>
                          <a:spcPts val="1610"/>
                        </a:lnSpc>
                        <a:spcBef>
                          <a:spcPts val="40"/>
                        </a:spcBef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поступки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героев;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воспитывать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заботливость,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внимательность</a:t>
                      </a:r>
                      <a:r>
                        <a:rPr dirty="0" sz="1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ts val="155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близким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людям,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310" marR="132715">
                        <a:lnSpc>
                          <a:spcPts val="1610"/>
                        </a:lnSpc>
                        <a:spcBef>
                          <a:spcPts val="80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создать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мотив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быть </a:t>
                      </a:r>
                      <a:r>
                        <a:rPr dirty="0" sz="1400" spc="-3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добрым).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46379" marR="239395">
                        <a:lnSpc>
                          <a:spcPts val="1610"/>
                        </a:lnSpc>
                        <a:spcBef>
                          <a:spcPts val="10"/>
                        </a:spcBef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Чтение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обсуждение </a:t>
                      </a:r>
                      <a:r>
                        <a:rPr dirty="0" sz="1400" spc="-3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сказки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ts val="156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«Теремок»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56155">
                <a:tc>
                  <a:txBody>
                    <a:bodyPr/>
                    <a:lstStyle/>
                    <a:p>
                      <a:pPr marL="69850">
                        <a:lnSpc>
                          <a:spcPts val="157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3.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128270">
                        <a:lnSpc>
                          <a:spcPts val="1610"/>
                        </a:lnSpc>
                        <a:spcBef>
                          <a:spcPts val="5"/>
                        </a:spcBef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«Познавательное </a:t>
                      </a:r>
                      <a:r>
                        <a:rPr dirty="0" sz="1400" spc="-3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развитие»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 marR="243840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«Доброта</a:t>
                      </a:r>
                      <a:r>
                        <a:rPr dirty="0" sz="1400" spc="-6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важнее </a:t>
                      </a:r>
                      <a:r>
                        <a:rPr dirty="0" sz="1400" spc="-3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всего»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ts val="150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(цель: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310" marR="274320">
                        <a:lnSpc>
                          <a:spcPct val="96000"/>
                        </a:lnSpc>
                        <a:spcBef>
                          <a:spcPts val="30"/>
                        </a:spcBef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формирование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 таких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качеств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как </a:t>
                      </a:r>
                      <a:r>
                        <a:rPr dirty="0" sz="1400" spc="-3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послушание</a:t>
                      </a:r>
                      <a:r>
                        <a:rPr dirty="0" sz="14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непослушание,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дружба,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 милосердие,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смелость)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346075">
                        <a:lnSpc>
                          <a:spcPts val="1610"/>
                        </a:lnSpc>
                        <a:spcBef>
                          <a:spcPts val="5"/>
                        </a:spcBef>
                      </a:pP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НОД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с фрагментами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сказкотерапии,</a:t>
                      </a:r>
                      <a:r>
                        <a:rPr dirty="0" sz="14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чтение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 marR="165735">
                        <a:lnSpc>
                          <a:spcPts val="1610"/>
                        </a:lnSpc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сказки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 «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Лисичка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сестричка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и серый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волк» </a:t>
                      </a:r>
                      <a:r>
                        <a:rPr dirty="0" sz="1400" spc="-3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обр.</a:t>
                      </a:r>
                      <a:r>
                        <a:rPr dirty="0" sz="14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М.Булатова.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3340">
                <a:tc>
                  <a:txBody>
                    <a:bodyPr/>
                    <a:lstStyle/>
                    <a:p>
                      <a:pPr marL="69850">
                        <a:lnSpc>
                          <a:spcPts val="157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4.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66750">
                        <a:lnSpc>
                          <a:spcPts val="1610"/>
                        </a:lnSpc>
                        <a:spcBef>
                          <a:spcPts val="5"/>
                        </a:spcBef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«Речевое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раз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400" spc="1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400" spc="2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 marR="62865">
                        <a:lnSpc>
                          <a:spcPct val="95100"/>
                        </a:lnSpc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«Волшебство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добрых</a:t>
                      </a:r>
                      <a:r>
                        <a:rPr dirty="0" sz="1400" spc="3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слов»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(цель: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формировать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ts val="159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культуру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7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Беседа,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инсценировка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06144" y="719581"/>
          <a:ext cx="6022975" cy="7997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1675"/>
                <a:gridCol w="1503680"/>
                <a:gridCol w="1686560"/>
                <a:gridCol w="2122170"/>
              </a:tblGrid>
              <a:tr h="2460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 marR="561340">
                        <a:lnSpc>
                          <a:spcPts val="1610"/>
                        </a:lnSpc>
                        <a:spcBef>
                          <a:spcPts val="5"/>
                        </a:spcBef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поведения,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нр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400" spc="1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нные 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качества: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ts val="155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отзывчивость,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310" marR="366395" indent="45720">
                        <a:lnSpc>
                          <a:spcPts val="1610"/>
                        </a:lnSpc>
                        <a:spcBef>
                          <a:spcPts val="80"/>
                        </a:spcBef>
                      </a:pPr>
                      <a:r>
                        <a:rPr dirty="0" sz="14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рожела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ель- 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ность;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тренироваться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ts val="1525"/>
                        </a:lnSpc>
                        <a:tabLst>
                          <a:tab pos="344170" algn="l"/>
                          <a:tab pos="1102360" algn="l"/>
                        </a:tabLst>
                      </a:pPr>
                      <a:r>
                        <a:rPr dirty="0" cap="small" sz="140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400" spc="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ари</a:t>
                      </a:r>
                      <a:r>
                        <a:rPr dirty="0" sz="1400" spc="1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ь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310" marR="63500">
                        <a:lnSpc>
                          <a:spcPct val="95800"/>
                        </a:lnSpc>
                        <a:spcBef>
                          <a:spcPts val="35"/>
                        </a:spcBef>
                        <a:tabLst>
                          <a:tab pos="889000" algn="l"/>
                          <a:tab pos="1519555" algn="l"/>
                        </a:tabLst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окружающим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ро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сло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дела).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30596">
                <a:tc>
                  <a:txBody>
                    <a:bodyPr/>
                    <a:lstStyle/>
                    <a:p>
                      <a:pPr marL="69850">
                        <a:lnSpc>
                          <a:spcPts val="157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5.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82550">
                        <a:lnSpc>
                          <a:spcPts val="1610"/>
                        </a:lnSpc>
                        <a:spcBef>
                          <a:spcPts val="5"/>
                        </a:spcBef>
                      </a:pP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«</a:t>
                      </a:r>
                      <a:r>
                        <a:rPr dirty="0" sz="1400" spc="2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4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4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же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400" spc="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о- 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эстетическое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59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развитие»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 marR="683260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«</a:t>
                      </a:r>
                      <a:r>
                        <a:rPr dirty="0" sz="1400" spc="5" b="1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400" spc="5" b="1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400" spc="15" b="1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слова»,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310" marR="729615">
                        <a:lnSpc>
                          <a:spcPts val="1610"/>
                        </a:lnSpc>
                        <a:spcBef>
                          <a:spcPts val="25"/>
                        </a:spcBef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«Добрые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10" b="1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400" spc="-25" b="1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400" spc="-15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400" spc="20" b="1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400" spc="10" b="1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ки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»,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ts val="1530"/>
                        </a:lnSpc>
                      </a:pP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«Желание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помочь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310" marR="197485">
                        <a:lnSpc>
                          <a:spcPts val="1610"/>
                        </a:lnSpc>
                        <a:spcBef>
                          <a:spcPts val="75"/>
                        </a:spcBef>
                      </a:pP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другим»,</a:t>
                      </a:r>
                      <a:r>
                        <a:rPr dirty="0" sz="14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«Азбука </a:t>
                      </a:r>
                      <a:r>
                        <a:rPr dirty="0" sz="1400" spc="-3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доброты».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ts val="1520"/>
                        </a:lnSpc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«Мои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310" marR="86995">
                        <a:lnSpc>
                          <a:spcPct val="95700"/>
                        </a:lnSpc>
                        <a:spcBef>
                          <a:spcPts val="25"/>
                        </a:spcBef>
                      </a:pP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поступки»</a:t>
                      </a:r>
                      <a:r>
                        <a:rPr dirty="0" sz="14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(цель: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формировать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поступки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поведение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быть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добрым;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учить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 различать хорошие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плохие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поступки).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310" marR="61594">
                        <a:lnSpc>
                          <a:spcPct val="95400"/>
                        </a:lnSpc>
                        <a:spcBef>
                          <a:spcPts val="50"/>
                        </a:spcBef>
                        <a:tabLst>
                          <a:tab pos="654050" algn="l"/>
                          <a:tab pos="909955" algn="l"/>
                          <a:tab pos="1069340" algn="l"/>
                        </a:tabLst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«Дар</a:t>
                      </a:r>
                      <a:r>
                        <a:rPr dirty="0" sz="1400" spc="5" b="1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400" spc="-15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		</a:t>
                      </a:r>
                      <a:r>
                        <a:rPr dirty="0" sz="1400" spc="30" b="1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400" spc="10" b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м  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доброту»</a:t>
                      </a:r>
                      <a:r>
                        <a:rPr dirty="0" sz="14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(цель: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закрепить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представления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ей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пон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400" spc="5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х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ts val="1585"/>
                        </a:lnSpc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«добро»,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«зло»).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310" marR="492759">
                        <a:lnSpc>
                          <a:spcPct val="95100"/>
                        </a:lnSpc>
                        <a:spcBef>
                          <a:spcPts val="60"/>
                        </a:spcBef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«Добрая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сказка»</a:t>
                      </a:r>
                      <a:r>
                        <a:rPr dirty="0" sz="1400" spc="-6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(цель: </a:t>
                      </a:r>
                      <a:r>
                        <a:rPr dirty="0" sz="1400" spc="-3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формирование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ts val="1570"/>
                        </a:lnSpc>
                        <a:tabLst>
                          <a:tab pos="1520190" algn="l"/>
                        </a:tabLst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доброты	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310" marR="60325">
                        <a:lnSpc>
                          <a:spcPts val="1610"/>
                        </a:lnSpc>
                        <a:spcBef>
                          <a:spcPts val="35"/>
                        </a:spcBef>
                        <a:tabLst>
                          <a:tab pos="1529715" algn="l"/>
                        </a:tabLst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зы</a:t>
                      </a:r>
                      <a:r>
                        <a:rPr dirty="0" sz="1400" spc="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чи</a:t>
                      </a:r>
                      <a:r>
                        <a:rPr dirty="0" sz="1400" spc="1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ос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у 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дошкольников).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7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Папки-передвижки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645"/>
                        </a:lnSpc>
                        <a:spcBef>
                          <a:spcPts val="980"/>
                        </a:spcBef>
                        <a:tabLst>
                          <a:tab pos="1029335" algn="l"/>
                        </a:tabLst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Просмотр	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мультфильма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 marR="64769">
                        <a:lnSpc>
                          <a:spcPts val="1610"/>
                        </a:lnSpc>
                        <a:spcBef>
                          <a:spcPts val="75"/>
                        </a:spcBef>
                        <a:tabLst>
                          <a:tab pos="666750" algn="l"/>
                          <a:tab pos="1473835" algn="l"/>
                          <a:tab pos="1793875" algn="l"/>
                        </a:tabLst>
                      </a:pP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«</a:t>
                      </a:r>
                      <a:r>
                        <a:rPr dirty="0" sz="1400" spc="25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400" spc="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ро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 spc="15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плохо?»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9850" marR="64769">
                        <a:lnSpc>
                          <a:spcPts val="1610"/>
                        </a:lnSpc>
                        <a:spcBef>
                          <a:spcPts val="1165"/>
                        </a:spcBef>
                        <a:tabLst>
                          <a:tab pos="859155" algn="l"/>
                          <a:tab pos="1353185" algn="l"/>
                        </a:tabLst>
                      </a:pP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ем 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сказочного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персонажа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066901" y="9100565"/>
            <a:ext cx="2647950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u="heavy" sz="140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Ресурсное</a:t>
            </a:r>
            <a:r>
              <a:rPr dirty="0" u="heavy" sz="1400" spc="3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обеспечение</a:t>
            </a:r>
            <a:r>
              <a:rPr dirty="0" u="heavy" sz="1400" spc="2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проекта: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2021-05-18T23:58:43Z</dcterms:created>
  <dcterms:modified xsi:type="dcterms:W3CDTF">2021-05-18T23:58:43Z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