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7" r:id="rId3"/>
    <p:sldId id="258" r:id="rId4"/>
    <p:sldId id="264" r:id="rId5"/>
    <p:sldId id="268" r:id="rId6"/>
    <p:sldId id="278" r:id="rId7"/>
    <p:sldId id="266" r:id="rId8"/>
    <p:sldId id="265" r:id="rId9"/>
    <p:sldId id="263" r:id="rId10"/>
    <p:sldId id="259" r:id="rId11"/>
    <p:sldId id="260" r:id="rId12"/>
    <p:sldId id="261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87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FF9E1-68F4-482D-B5D8-82E73F4DEC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32C8A-00C5-4DCB-8FED-1D7D5F9375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781FC-654F-4A0B-8AF5-C2817CEB8E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169E6-C086-4DBA-B507-EF2FF6862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B0024-C925-4E0B-8FB1-9E3A37564A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4D776-9B9E-415D-9177-E6FDF454DA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43DE-306F-480B-B2DB-3A571A0788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708E7-BED9-427F-919D-50DC49C57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ED2A7-17E7-4A74-BC0C-FE05CF490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7B368-C307-4B24-8C9B-933021D027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1D84F-FBC9-4A43-A824-39F76F2D41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B6513C-BF3B-419F-9080-39DB840BEC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http://mos-film.com/wp-content/uploads/2013/05/information_items_1306918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971550" y="4797425"/>
            <a:ext cx="7848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>
                <a:solidFill>
                  <a:schemeClr val="bg1"/>
                </a:solidFill>
              </a:rPr>
              <a:t>Это прекрасный повод для мобилизации мировой общественности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 борьбе за сохранение здоровья подрастающего поколения, за равные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права на получение образования и воспитания, за сохранение мирного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неба над каждым ребенком.</a:t>
            </a:r>
          </a:p>
          <a:p>
            <a:r>
              <a:rPr lang="ru-RU" sz="2000" dirty="0">
                <a:solidFill>
                  <a:schemeClr val="bg1"/>
                </a:solidFill>
              </a:rPr>
              <a:t>Уважение и соблюдение прав ребенка – залог формирования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благополучного, гуманного и справедливого общества.</a:t>
            </a:r>
          </a:p>
        </p:txBody>
      </p:sp>
      <p:pic>
        <p:nvPicPr>
          <p:cNvPr id="12291" name="Picture 9" descr="Прав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781300"/>
            <a:ext cx="26987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2" descr="Права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95985">
            <a:off x="250825" y="2708275"/>
            <a:ext cx="270033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3" descr="Права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1164">
            <a:off x="2700338" y="2781300"/>
            <a:ext cx="27241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15"/>
          <p:cNvSpPr>
            <a:spLocks noChangeArrowheads="1"/>
          </p:cNvSpPr>
          <p:nvPr/>
        </p:nvSpPr>
        <p:spPr bwMode="auto">
          <a:xfrm>
            <a:off x="250825" y="404813"/>
            <a:ext cx="37433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              ДОКУМЕНТЫ </a:t>
            </a:r>
          </a:p>
          <a:p>
            <a:r>
              <a:rPr lang="ru-RU" dirty="0">
                <a:solidFill>
                  <a:schemeClr val="bg1"/>
                </a:solidFill>
              </a:rPr>
              <a:t>      ПО ПРАВАМ РЕБЁНКА</a:t>
            </a:r>
          </a:p>
          <a:p>
            <a:endParaRPr lang="ru-RU" sz="10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Декларация прав ребёнка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Конвенция о правах ребёнка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Семейный кодекс РФ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Территориальные законы </a:t>
            </a:r>
          </a:p>
          <a:p>
            <a:r>
              <a:rPr lang="ru-RU" dirty="0">
                <a:solidFill>
                  <a:schemeClr val="bg1"/>
                </a:solidFill>
              </a:rPr>
              <a:t>  о правах детей</a:t>
            </a:r>
          </a:p>
        </p:txBody>
      </p:sp>
      <p:pic>
        <p:nvPicPr>
          <p:cNvPr id="12295" name="Picture 17" descr="Права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1856">
            <a:off x="6156325" y="908050"/>
            <a:ext cx="269557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8" descr="Права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35984">
            <a:off x="3924300" y="765175"/>
            <a:ext cx="269875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187450" y="4652963"/>
            <a:ext cx="75612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Несмотря на всю грандиозность празднования и витающее в воздухе </a:t>
            </a:r>
          </a:p>
          <a:p>
            <a:r>
              <a:rPr lang="ru-RU" sz="2000"/>
              <a:t>ощущение всеобщей радости, нельзя забывать о том, что и в нашей </a:t>
            </a:r>
          </a:p>
          <a:p>
            <a:r>
              <a:rPr lang="ru-RU" sz="2000"/>
              <a:t>стране и в мире есть огромное количество детей, нуждающихся </a:t>
            </a:r>
          </a:p>
          <a:p>
            <a:r>
              <a:rPr lang="ru-RU" sz="2000"/>
              <a:t>в поддержке и защите. </a:t>
            </a:r>
          </a:p>
          <a:p>
            <a:r>
              <a:rPr lang="ru-RU" sz="2000"/>
              <a:t>К сожалению не все детское население в этот праздничный день </a:t>
            </a:r>
          </a:p>
          <a:p>
            <a:r>
              <a:rPr lang="ru-RU" sz="2000"/>
              <a:t>имеет повод для улыбок и радости.</a:t>
            </a:r>
          </a:p>
        </p:txBody>
      </p:sp>
      <p:pic>
        <p:nvPicPr>
          <p:cNvPr id="13315" name="Picture 5" descr="Дети - сир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4175125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alg_orphan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700213"/>
            <a:ext cx="3865562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187450" y="5084763"/>
            <a:ext cx="7200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>
                <a:solidFill>
                  <a:schemeClr val="bg1"/>
                </a:solidFill>
              </a:rPr>
              <a:t>В странах Азии и Африки детям угрожает голод, военные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конфликты, СПИД и другие смертельные болезни, а также</a:t>
            </a:r>
          </a:p>
          <a:p>
            <a:r>
              <a:rPr lang="ru-RU" sz="2000" dirty="0">
                <a:solidFill>
                  <a:schemeClr val="bg1"/>
                </a:solidFill>
              </a:rPr>
              <a:t>безграмотность. Детская смертность в менее развитых странах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практически в 2 раза выше, чем в нормально развивающихся.</a:t>
            </a:r>
          </a:p>
        </p:txBody>
      </p:sp>
      <p:pic>
        <p:nvPicPr>
          <p:cNvPr id="14339" name="Picture 6" descr="hungry-childr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24175"/>
            <a:ext cx="2665413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Афр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60350"/>
            <a:ext cx="391477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Аз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708275"/>
            <a:ext cx="36576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Аф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76250"/>
            <a:ext cx="3527425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900113" y="4221163"/>
            <a:ext cx="77771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>
                <a:solidFill>
                  <a:schemeClr val="bg1"/>
                </a:solidFill>
              </a:rPr>
              <a:t>В нашей стране более 35 миллионов детей, из которых по-настоящему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здоровыми можно назвать только 12%. За последнее десятилетие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по статистике Минздрава РФ, на четверть увеличилось количество</a:t>
            </a:r>
          </a:p>
          <a:p>
            <a:r>
              <a:rPr lang="ru-RU" sz="2000" dirty="0">
                <a:solidFill>
                  <a:schemeClr val="bg1"/>
                </a:solidFill>
              </a:rPr>
              <a:t>детей имеющих различные психические расстройства, благодаря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чему участились случаи суицида, неконтролируемой агрессии и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вандализма. Только в Москве ежедневно подростками совершаются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попытки самоубийства.</a:t>
            </a:r>
          </a:p>
        </p:txBody>
      </p:sp>
      <p:pic>
        <p:nvPicPr>
          <p:cNvPr id="15363" name="Picture 5" descr="С врачё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4259262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Врач и ребё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908050"/>
            <a:ext cx="3624262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042988" y="4365625"/>
            <a:ext cx="75612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>
                <a:solidFill>
                  <a:schemeClr val="bg1"/>
                </a:solidFill>
              </a:rPr>
              <a:t>Стало больше и малолетних наркоманов, почти половина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подростков употребляет алкоголь. На каждые 100 тысяч населения </a:t>
            </a:r>
          </a:p>
          <a:p>
            <a:r>
              <a:rPr lang="ru-RU" sz="2000" dirty="0">
                <a:solidFill>
                  <a:schemeClr val="bg1"/>
                </a:solidFill>
              </a:rPr>
              <a:t>760 детей находятся на учтете в службах наркологических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диспансеров. Если добавить к этому снижение рождаемости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 повышение смертности младенцев, то картина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светлого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будущего не вырисовывается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радостной.</a:t>
            </a:r>
          </a:p>
        </p:txBody>
      </p:sp>
      <p:pic>
        <p:nvPicPr>
          <p:cNvPr id="16387" name="Picture 5" descr="besprizorniki_odessy0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76250"/>
            <a:ext cx="5329238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161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92150"/>
            <a:ext cx="24685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116013" y="4724400"/>
            <a:ext cx="76342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>
                <a:solidFill>
                  <a:schemeClr val="bg1"/>
                </a:solidFill>
              </a:rPr>
              <a:t>Нельзя не отметить огромное число детей-сирот в нашей стране,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так в 2010 году в России было 750 000 сирот, 95% из которых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имеет живых родителей.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Для сравнения можно сказать, что в послевоенные годы эта цифра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была меньше. Общее количество сирот по стране ежегодно</a:t>
            </a:r>
          </a:p>
          <a:p>
            <a:r>
              <a:rPr lang="ru-RU" sz="2000" dirty="0">
                <a:solidFill>
                  <a:schemeClr val="bg1"/>
                </a:solidFill>
              </a:rPr>
              <a:t>увеличивается на 15 000 человек.</a:t>
            </a:r>
          </a:p>
        </p:txBody>
      </p:sp>
      <p:pic>
        <p:nvPicPr>
          <p:cNvPr id="17411" name="Picture 5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5040313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4659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620713"/>
            <a:ext cx="272256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258888" y="5805488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>
                <a:solidFill>
                  <a:schemeClr val="bg1"/>
                </a:solidFill>
              </a:rPr>
              <a:t>По данным МВД России из 100 несовершеннолетних в нашей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стране двое – беспризорники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8436" name="Picture 9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32369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www.stihi.ru/pics/2012/02/03/9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928670"/>
            <a:ext cx="450532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116013" y="5734050"/>
            <a:ext cx="7200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>
                <a:solidFill>
                  <a:schemeClr val="bg1"/>
                </a:solidFill>
              </a:rPr>
              <a:t>От жестокого обращения каждый год погибает 2 000 детей и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около 100 000 ежегодно подвергаются насилию взрослых.</a:t>
            </a:r>
          </a:p>
        </p:txBody>
      </p:sp>
      <p:pic>
        <p:nvPicPr>
          <p:cNvPr id="19459" name="Picture 6" descr="Де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32797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Ремень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76250"/>
            <a:ext cx="4373562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042988" y="4437063"/>
            <a:ext cx="75612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>
                <a:solidFill>
                  <a:schemeClr val="bg1"/>
                </a:solidFill>
              </a:rPr>
              <a:t>Существует свод всех программ и законов, адресованных детям –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Ювенальная юстиция. По правилам в конфликте между ребенком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 его родителями должны разбираться государственные служащие,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специалисты, которые будут стоять на защите прав детей во всех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детских учреждениях. Благодаря чему, каждый ребенок должен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иметь возможность поделиться с таким человеком своей проблемой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 получить поддержку и помощь.</a:t>
            </a:r>
          </a:p>
        </p:txBody>
      </p:sp>
      <p:pic>
        <p:nvPicPr>
          <p:cNvPr id="20486" name="Picture 6" descr="http://shopingcentr.net/wp-content/themes/DelicateNews/timthumb.php?src=http://shopingcentr.net/wp-content/gallery/novosty/500_300.jpg&amp;h=365&amp;w=550&amp;zc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85818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116013" y="5084763"/>
            <a:ext cx="74168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>
                <a:solidFill>
                  <a:schemeClr val="bg1"/>
                </a:solidFill>
              </a:rPr>
              <a:t>Часто проблемным семьям можно помочь, работая как с самими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детьми, так и с их родителями, а в критических ситуациях детей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из таких семей приходится просто изымать, чтобы спасти их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здоровье и жизнь.</a:t>
            </a:r>
          </a:p>
        </p:txBody>
      </p:sp>
      <p:pic>
        <p:nvPicPr>
          <p:cNvPr id="21510" name="Picture 6" descr="http://www.goodhouse.ru/upload/from_root/de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480"/>
            <a:ext cx="5715000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42844" y="4929198"/>
            <a:ext cx="8569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год во всем мире отмечается Международный день детей,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который и в нашей стране празднуется в первый день лета –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июня и называется Днем защиты детей.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Такое название связано с тем, что детство каждого ребенка должно быть под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защитой –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защитой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прав, здоровья и жизни подрастающего поколения.</a:t>
            </a:r>
          </a:p>
        </p:txBody>
      </p:sp>
      <p:pic>
        <p:nvPicPr>
          <p:cNvPr id="4100" name="Picture 7" descr="p1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6119812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5"/>
          <p:cNvSpPr>
            <a:spLocks noChangeArrowheads="1" noChangeShapeType="1" noTextEdit="1"/>
          </p:cNvSpPr>
          <p:nvPr/>
        </p:nvSpPr>
        <p:spPr bwMode="auto">
          <a:xfrm>
            <a:off x="611188" y="2060575"/>
            <a:ext cx="8280400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Каждый из нас должен помнить, </a:t>
            </a:r>
          </a:p>
          <a:p>
            <a:pPr algn="ctr"/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детство должно быть у каждого ребенка, </a:t>
            </a:r>
          </a:p>
          <a:p>
            <a:pPr algn="ctr"/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 каждый ребенок заслуживает</a:t>
            </a:r>
          </a:p>
          <a:p>
            <a:pPr algn="ctr"/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любви и бережного к себе отношения.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4213" y="5084763"/>
            <a:ext cx="78486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Международный день детей –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один из самых старых международных праздников.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Решение о его проведении было принято в 1925 году на Всемирной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конференции, посвященной вопросам благополучия детей, в Женеве.</a:t>
            </a:r>
          </a:p>
        </p:txBody>
      </p:sp>
      <p:pic>
        <p:nvPicPr>
          <p:cNvPr id="5128" name="Picture 8" descr="http://webdomdohod.ru/deti/ur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78674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258888" y="4437063"/>
            <a:ext cx="74898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Точно не известно, почему этот детский праздник было решено отмечать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именно 1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июня.По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одной из версий, в 1925 году Генеральный консул Китая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Сан-Франциско собрал группу китайских детей-сирот и устроил для них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празднование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Дуань-у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цзе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(Фестиваля лодок-драконов), дата которого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раз пришлась на 1 июня.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счастливой случайности, день совпал и со временем проведения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«детской» конференцией в Женеве.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7" name="Picture 7" descr="festival-dragon-boa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6624637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4213" y="4365625"/>
            <a:ext cx="81359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этого праздника уходит в послевоенное время.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ноябре 1949 году в Париже состоялся конгресс женщин, на котором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была произнесена клятва о безустанной борьбе за обеспечение прочного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мира как единственной гарантии счастья детей.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год, в 1950 году 1 июня был проведен первый Международный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день защиты детей.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После чего, каждый год в этот первый летний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день стал проводиться праздник в честь подрастающего поколения.</a:t>
            </a:r>
          </a:p>
        </p:txBody>
      </p:sp>
      <p:pic>
        <p:nvPicPr>
          <p:cNvPr id="7174" name="Picture 6" descr="http://deti.mail.ru/pic/photolib/2013/05/30/lori-0001629338-bigwww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654843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827088" y="5516563"/>
            <a:ext cx="7921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День защиты детей широко празднуется во многих странах мира.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этот день, в первый день лета, организуются праздничные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мероприятия в скверах, парках и учреждениях образования и культуры.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5" name="Picture 4" descr="img_3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6327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5288" y="5445125"/>
            <a:ext cx="84978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 целый комплекс мероприятий, который способствует социальному,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физическому и душевному развитию детей. Ведь каждый ребенок имеет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право на счастливое и полноценное детство.</a:t>
            </a:r>
          </a:p>
        </p:txBody>
      </p:sp>
      <p:pic>
        <p:nvPicPr>
          <p:cNvPr id="9219" name="Picture 6" descr="picture_7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648017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01238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141663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765175"/>
            <a:ext cx="30781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067175" y="765175"/>
            <a:ext cx="46085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Международного дня детей есть флаг.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зеленом фоне, символизирующем рост,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гармонию, свежесть и плодородие,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вокруг знака Земли размещены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стилизованные фигурки - красная,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желтая, синяя, белая и черная.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95288" y="5157788"/>
            <a:ext cx="43926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Эти человеческие фигурки символизируют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разнообразие и терпимость. Знак Земли,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размещенный в центре, -это символ нашего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общего дома.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403350" y="5300663"/>
            <a:ext cx="72723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День защиты детей - это не только один из самых радостных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Праздников для детей, но и напоминание взрослым о том, что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дети нуждаются в их постоянной заботе и защите и что взрослые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несут ответственность за них.</a:t>
            </a:r>
          </a:p>
        </p:txBody>
      </p:sp>
      <p:pic>
        <p:nvPicPr>
          <p:cNvPr id="11267" name="Picture 8" descr="Права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244725"/>
            <a:ext cx="388778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9" descr="Конвен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49275"/>
            <a:ext cx="41751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825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Times New Roman</vt:lpstr>
      <vt:lpstr>Arial</vt:lpstr>
      <vt:lpstr>Wingdings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80</cp:revision>
  <dcterms:created xsi:type="dcterms:W3CDTF">2011-05-11T09:33:38Z</dcterms:created>
  <dcterms:modified xsi:type="dcterms:W3CDTF">2014-05-14T19:16:55Z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1577174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