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6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4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11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0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18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6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65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9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0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29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4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8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9638-53F8-4530-8224-F577D336F8CA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3BC89-F950-407D-8CBE-253FBE5033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82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30" y="375138"/>
            <a:ext cx="9144000" cy="173977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Методические рекомендации по проведению уроков </a:t>
            </a:r>
            <a:r>
              <a:rPr lang="ru-RU" sz="3600" b="1" i="1" dirty="0" smtClean="0"/>
              <a:t>по </a:t>
            </a:r>
            <a:r>
              <a:rPr lang="ru-RU" sz="3600" b="1" i="1" dirty="0" smtClean="0"/>
              <a:t>подготовке итогового сочинения</a:t>
            </a:r>
            <a:r>
              <a:rPr lang="ru-RU" sz="3600" i="1" dirty="0" smtClean="0"/>
              <a:t>.</a:t>
            </a:r>
            <a:endParaRPr lang="ru-RU" sz="3600" i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7045" y="3645877"/>
            <a:ext cx="6025661" cy="2315308"/>
          </a:xfrm>
        </p:spPr>
        <p:txBody>
          <a:bodyPr>
            <a:normAutofit fontScale="62500" lnSpcReduction="20000"/>
          </a:bodyPr>
          <a:lstStyle/>
          <a:p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400" dirty="0" smtClean="0"/>
              <a:t>( </a:t>
            </a:r>
            <a:r>
              <a:rPr lang="ru-RU" sz="4400" dirty="0" smtClean="0"/>
              <a:t>из опыта работы учителя русского языка и литературы  МБОУ СОШ  № 14ст. Ярославской Ковалевой Светланы Ивановны)</a:t>
            </a:r>
          </a:p>
          <a:p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ы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107550"/>
            <a:ext cx="5715000" cy="2571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81787" y="2205112"/>
            <a:ext cx="47599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400" b="1" dirty="0" smtClean="0">
                <a:solidFill>
                  <a:srgbClr val="4472C4">
                    <a:lumMod val="50000"/>
                  </a:srgbClr>
                </a:solidFill>
                <a:latin typeface="Monotype Corsiva" panose="03010101010201010101" pitchFamily="66" charset="0"/>
              </a:rPr>
              <a:t>(2021/2022 учебный год)</a:t>
            </a:r>
          </a:p>
        </p:txBody>
      </p:sp>
    </p:spTree>
    <p:extLst>
      <p:ext uri="{BB962C8B-B14F-4D97-AF65-F5344CB8AC3E}">
        <p14:creationId xmlns="" xmlns:p14="http://schemas.microsoft.com/office/powerpoint/2010/main" val="3502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8554" y="1559170"/>
            <a:ext cx="10556631" cy="8349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b="1" dirty="0" smtClean="0"/>
              <a:t>«Письмо по кругу».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97877" y="3036277"/>
            <a:ext cx="10755923" cy="3140686"/>
          </a:xfrm>
        </p:spPr>
        <p:txBody>
          <a:bodyPr/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 на группы и каждый получает листок с именем героя, записывая свое предложение или словосочетание, характеризующее этого героя, и передаёт по часовой стрелке сидящему рядом. Заполняют листки до тех пор, пока они не сделают круг. Это будет точка отсчета, от которой можно будет начинать работу по произведению.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77" y="5838682"/>
            <a:ext cx="4286250" cy="428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6" y="363416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2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6138" y="869217"/>
            <a:ext cx="10515600" cy="1325563"/>
          </a:xfrm>
        </p:spPr>
        <p:txBody>
          <a:bodyPr/>
          <a:lstStyle/>
          <a:p>
            <a:r>
              <a:rPr lang="ru-RU" dirty="0" smtClean="0"/>
              <a:t>9. </a:t>
            </a:r>
            <a:r>
              <a:rPr lang="ru-RU" b="1" dirty="0" smtClean="0"/>
              <a:t>«Ромашка вопросов, или Ромашка </a:t>
            </a:r>
            <a:r>
              <a:rPr lang="ru-RU" b="1" dirty="0" err="1" smtClean="0"/>
              <a:t>Блума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7539" y="2414955"/>
            <a:ext cx="11254154" cy="4243754"/>
          </a:xfrm>
        </p:spPr>
        <p:txBody>
          <a:bodyPr/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создание вопросов разных типов.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Ромашка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состоит из шести лепестков, на каждом написан вопрос. Эти вопросы связаны с классификацией уровней познавательной деятельности: знание, понимание, применение, анализ, синтез и оценка. Вопросы могут быть: простые, уточняющие, интерпретационные (объясняющие), творческие, оценочные, практические.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27" y="5621398"/>
            <a:ext cx="4286250" cy="428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81" y="357737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2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77" y="1113576"/>
            <a:ext cx="11090495" cy="506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Я представила вам наиболее часто употребляемые и практичные приёмы и методы для подготовки к итоговому сочинению на уроках литературы. Все они сопровождаются чтением текстов, анализом готовых сочинений прошлых лет, написанием пробных итоговых сочинений. Каждая работа в индивидуальном порядке обсуждается, я указываю на недочёты. В совокупности с предложенными видами работ это даёт положительный результат и «зачёт» на экзамене. </a:t>
            </a:r>
            <a:r>
              <a:rPr lang="ru-RU" sz="3200" b="1" dirty="0" smtClean="0">
                <a:latin typeface="Monotype Corsiva" pitchFamily="66" charset="0"/>
              </a:rPr>
              <a:t>Надеюсь, что  мои рекомендации помогут вам в работе.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15" y="587489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" y="15081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" y="1059255"/>
            <a:ext cx="10628767" cy="5117708"/>
          </a:xfrm>
        </p:spPr>
      </p:pic>
    </p:spTree>
    <p:extLst>
      <p:ext uri="{BB962C8B-B14F-4D97-AF65-F5344CB8AC3E}">
        <p14:creationId xmlns="" xmlns:p14="http://schemas.microsoft.com/office/powerpoint/2010/main" val="3802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90912" y="993286"/>
            <a:ext cx="10330004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Министерством образования принято решение о введении в 2015 году значительных изменений в процедуру и содержание единого государственного экзамена: в качестве обязательного введен экзамен по литературе в форме сочинения, успешная сдача которого станет допуском к остальным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экзаменам.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72" y="5078191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6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1647" y="7050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</a:t>
            </a:r>
            <a:r>
              <a:rPr lang="ru-RU" sz="4800" b="1" dirty="0" smtClean="0"/>
              <a:t>«Один день из жизни литературного героя»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endParaRPr lang="ru-RU" sz="4000" dirty="0" smtClean="0"/>
          </a:p>
          <a:p>
            <a:pPr fontAlgn="base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прошу детей ответить на вопросы:</a:t>
            </a:r>
          </a:p>
          <a:p>
            <a:pPr lvl="0" fontAlgn="base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Расскажите о своём самом памятном дне в жизни.</a:t>
            </a:r>
          </a:p>
          <a:p>
            <a:pPr lvl="0" fontAlgn="base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Был ли такой день у литературного героя?</a:t>
            </a:r>
          </a:p>
          <a:p>
            <a:pPr lvl="0" fontAlgn="base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Чем он особенный?  (Можно использовать на любом этапе урока, отвожу 5-7 минут, пробует 1 сильный и 1 слабый)</a:t>
            </a:r>
          </a:p>
          <a:p>
            <a:pPr marL="0" indent="0">
              <a:buNone/>
            </a:pP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37" y="6176963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04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b="1" dirty="0" smtClean="0"/>
              <a:t>«Тайные мысли».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анализе художественного произведения предлагаю детям высказать своё мнение, отличное от традиционного, например: А.И. Куприн «Гранатовый браслет»- согласны ли вы с выбором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Желткова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Как можно было поступить ещё? Автор предлагает читателю сцену самоубийства, а мы размышляем о том, что это слабодушие. Ведь жить и противостоять обстоятельствам может не каждый, но ведь кто-то может. Ребята, как считаете вы? ( Предлагаю ответить и высказаться тех, кто обычно отмалчивается, мнение 2-3 человек )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8" y="118401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56319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5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«Узнай героя».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2239107"/>
            <a:ext cx="10462846" cy="3035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написании сочинения важно не перепутать героев произведений, т.е. избежать фактической ошибки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помогает повторить практический материал на знание героев произведений.</a:t>
            </a:r>
          </a:p>
          <a:p>
            <a:pPr marL="0" indent="0">
              <a:buNone/>
            </a:pP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7" y="574617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39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 . «Кому принадлежат  слова? 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викторины на уроках при обобщении изученного и прочитанного произведения также  помогают систематизировать материал к экзамену. Использую, начиная с 5 класса</a:t>
            </a:r>
            <a:r>
              <a:rPr lang="ru-RU" sz="4800" dirty="0" smtClean="0"/>
              <a:t>.</a:t>
            </a:r>
          </a:p>
          <a:p>
            <a:pPr marL="0" indent="0">
              <a:buNone/>
            </a:pP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33" y="5512757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r>
              <a:rPr lang="ru-RU" b="1" dirty="0" smtClean="0"/>
              <a:t>  «Решето».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Этот </a:t>
            </a:r>
            <a:r>
              <a:rPr lang="ru-RU" dirty="0" smtClean="0"/>
              <a:t>приём эффективно использовать, когда нужно ,чтобы учащиеся могли чётко охарактеризовать литературного героя: важный элемент при подготовке к итоговому сочинению.</a:t>
            </a:r>
          </a:p>
          <a:p>
            <a:pPr fontAlgn="base"/>
            <a:r>
              <a:rPr lang="ru-RU" i="1" dirty="0" smtClean="0"/>
              <a:t>Например:</a:t>
            </a:r>
            <a:endParaRPr lang="ru-RU" dirty="0" smtClean="0"/>
          </a:p>
          <a:p>
            <a:pPr lvl="0" fontAlgn="base"/>
            <a:r>
              <a:rPr lang="ru-RU" dirty="0" smtClean="0"/>
              <a:t>Выбрать из группы черт характера только те, которыми можно охарактеризовать именно этого литературного героя, или отделить положительные черты от отрицательных. </a:t>
            </a:r>
          </a:p>
          <a:p>
            <a:pPr lvl="0" fontAlgn="base"/>
            <a:r>
              <a:rPr lang="ru-RU" dirty="0" smtClean="0"/>
              <a:t>Из группы событий выбрать только те, которые произошли в жизни литературного героя.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" y="444326"/>
            <a:ext cx="4286250" cy="42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78" y="438107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16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3030" y="740263"/>
            <a:ext cx="10515600" cy="1325563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6. </a:t>
            </a:r>
            <a:r>
              <a:rPr lang="ru-RU" b="1" dirty="0" smtClean="0"/>
              <a:t>«Кластер»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831" y="3012831"/>
            <a:ext cx="10626969" cy="316413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Это </a:t>
            </a:r>
            <a:r>
              <a:rPr lang="ru-RU" dirty="0" smtClean="0"/>
              <a:t>педагогическая стратегия, которая помогает учащимся свободно и открыто думать по поводу какой-либо темы. Она требует выделения лишь тех структур, которые дают возможность стимулировать размышления о связях между идеями. Это нелинейная форма мышления. Она более тесно связана с тем, как работает наш мозг.</a:t>
            </a:r>
          </a:p>
          <a:p>
            <a:pPr marL="0" indent="0"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49" y="5986991"/>
            <a:ext cx="4223913" cy="422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4" y="30260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5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862" y="916110"/>
            <a:ext cx="10515600" cy="1325563"/>
          </a:xfrm>
        </p:spPr>
        <p:txBody>
          <a:bodyPr/>
          <a:lstStyle/>
          <a:p>
            <a:r>
              <a:rPr lang="ru-RU" dirty="0" smtClean="0"/>
              <a:t>7. </a:t>
            </a:r>
            <a:r>
              <a:rPr lang="ru-RU" b="1" dirty="0" smtClean="0"/>
              <a:t>«Пятиминутное  эссе»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91662" y="2637691"/>
            <a:ext cx="10662138" cy="3539271"/>
          </a:xfrm>
        </p:spPr>
        <p:txBody>
          <a:bodyPr/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письменного задания может применяться в конце урока на этапе рефлексии, чтобы помочь учащимся подытожить свои задания по изучаемой теме и дать учителю почувствовать, что происходит в головах  его учеников. Конкретно учащихся просят выполнить следующие задания: написать, что они узнали по данной теме, и задать вопрос, на который они так и не получили ответа.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93" y="6046912"/>
            <a:ext cx="4286250" cy="428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0" y="490174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7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600</Words>
  <Application>Microsoft Office PowerPoint</Application>
  <PresentationFormat>Произвольный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Методические рекомендации по проведению уроков по подготовке итогового сочинения.</vt:lpstr>
      <vt:lpstr>Слайд 2</vt:lpstr>
      <vt:lpstr>1. «Один день из жизни литературного героя»</vt:lpstr>
      <vt:lpstr>2. «Тайные мысли». </vt:lpstr>
      <vt:lpstr>3. «Узнай героя». </vt:lpstr>
      <vt:lpstr>4 . «Кому принадлежат  слова? » </vt:lpstr>
      <vt:lpstr>5.  «Решето». </vt:lpstr>
      <vt:lpstr> 6. «Кластер»</vt:lpstr>
      <vt:lpstr>7. «Пятиминутное  эссе» </vt:lpstr>
      <vt:lpstr>8. «Письмо по кругу».  </vt:lpstr>
      <vt:lpstr>9. «Ромашка вопросов, или Ромашка Блума»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Админ</dc:creator>
  <cp:lastModifiedBy>user</cp:lastModifiedBy>
  <cp:revision>138</cp:revision>
  <dcterms:created xsi:type="dcterms:W3CDTF">2021-08-31T05:32:20Z</dcterms:created>
  <dcterms:modified xsi:type="dcterms:W3CDTF">2021-11-09T15:26:53Z</dcterms:modified>
</cp:coreProperties>
</file>