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9" r:id="rId2"/>
    <p:sldId id="280" r:id="rId3"/>
    <p:sldId id="281" r:id="rId4"/>
    <p:sldId id="282" r:id="rId5"/>
    <p:sldId id="285" r:id="rId6"/>
    <p:sldId id="283" r:id="rId7"/>
    <p:sldId id="284" r:id="rId8"/>
    <p:sldId id="258" r:id="rId9"/>
    <p:sldId id="260" r:id="rId10"/>
    <p:sldId id="261" r:id="rId11"/>
    <p:sldId id="263" r:id="rId12"/>
    <p:sldId id="262"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86" r:id="rId29"/>
    <p:sldId id="287" r:id="rId30"/>
    <p:sldId id="288" r:id="rId31"/>
    <p:sldId id="290" r:id="rId32"/>
    <p:sldId id="291" r:id="rId33"/>
    <p:sldId id="292" r:id="rId34"/>
    <p:sldId id="293" r:id="rId3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9" d="100"/>
          <a:sy n="89" d="100"/>
        </p:scale>
        <p:origin x="84" y="48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22.01.2022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22.01.2022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22.01.2022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22.01.2022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22.01.2022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22.01.2022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22.01.2022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22.01.2022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22.01.2022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22.01.2022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22.01.2022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22.01.2022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microsoft.com/office/2007/relationships/hdphoto" Target="../media/hdphoto12.wdp"/><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6.xml"/><Relationship Id="rId5" Type="http://schemas.microsoft.com/office/2007/relationships/hdphoto" Target="../media/hdphoto2.wdp"/><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microsoft.com/office/2007/relationships/hdphoto" Target="../media/hdphoto13.wdp"/><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microsoft.com/office/2007/relationships/hdphoto" Target="../media/hdphoto14.wdp"/><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microsoft.com/office/2007/relationships/hdphoto" Target="../media/hdphoto15.wdp"/><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png"/><Relationship Id="rId1" Type="http://schemas.openxmlformats.org/officeDocument/2006/relationships/slideLayout" Target="../slideLayouts/slideLayout7.xml"/><Relationship Id="rId5" Type="http://schemas.microsoft.com/office/2007/relationships/hdphoto" Target="../media/hdphoto4.wdp"/><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274638"/>
            <a:ext cx="8229600" cy="4378498"/>
          </a:xfrm>
        </p:spPr>
        <p:txBody>
          <a:bodyPr>
            <a:normAutofit/>
          </a:bodyPr>
          <a:lstStyle/>
          <a:p>
            <a:r>
              <a:rPr lang="ru-RU" b="1" dirty="0">
                <a:solidFill>
                  <a:srgbClr val="FF0000"/>
                </a:solidFill>
              </a:rPr>
              <a:t>Множественное число глаголов</a:t>
            </a:r>
            <a:br>
              <a:rPr lang="ru-RU" b="1" dirty="0">
                <a:solidFill>
                  <a:srgbClr val="FF0000"/>
                </a:solidFill>
              </a:rPr>
            </a:br>
            <a:endParaRPr lang="ru-RU" dirty="0">
              <a:solidFill>
                <a:srgbClr val="FF0000"/>
              </a:solidFill>
            </a:endParaRPr>
          </a:p>
        </p:txBody>
      </p:sp>
    </p:spTree>
    <p:extLst>
      <p:ext uri="{BB962C8B-B14F-4D97-AF65-F5344CB8AC3E}">
        <p14:creationId xmlns:p14="http://schemas.microsoft.com/office/powerpoint/2010/main" val="35468474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1800" b="1" dirty="0">
                <a:solidFill>
                  <a:srgbClr val="FF0000"/>
                </a:solidFill>
              </a:rPr>
              <a:t>Возвратные </a:t>
            </a:r>
            <a:r>
              <a:rPr lang="ru-RU" sz="1800" b="1" dirty="0" smtClean="0">
                <a:solidFill>
                  <a:srgbClr val="FF0000"/>
                </a:solidFill>
              </a:rPr>
              <a:t>глаголы</a:t>
            </a:r>
            <a:br>
              <a:rPr lang="ru-RU" sz="1800" b="1" dirty="0" smtClean="0">
                <a:solidFill>
                  <a:srgbClr val="FF0000"/>
                </a:solidFill>
              </a:rPr>
            </a:br>
            <a:r>
              <a:rPr lang="ru-RU" sz="1800" dirty="0"/>
              <a:t>Названия действий с окончанием </a:t>
            </a:r>
            <a:r>
              <a:rPr lang="ru-RU" sz="1800" b="1" dirty="0" smtClean="0"/>
              <a:t>–</a:t>
            </a:r>
            <a:r>
              <a:rPr lang="ru-RU" sz="1800" b="1" dirty="0" err="1" smtClean="0"/>
              <a:t>ся</a:t>
            </a:r>
            <a:r>
              <a:rPr lang="ru-RU" sz="1800" b="1" dirty="0" smtClean="0"/>
              <a:t> </a:t>
            </a:r>
            <a:r>
              <a:rPr lang="ru-RU" sz="1800" dirty="0" smtClean="0"/>
              <a:t> </a:t>
            </a:r>
            <a:r>
              <a:rPr lang="ru-RU" sz="1800" dirty="0"/>
              <a:t>указывают на то, что мальчик (девочка) делает все самостоятельно - для себя.</a:t>
            </a:r>
            <a:br>
              <a:rPr lang="ru-RU" sz="1800" dirty="0"/>
            </a:br>
            <a:r>
              <a:rPr lang="ru-RU" sz="1800" b="1" dirty="0">
                <a:solidFill>
                  <a:srgbClr val="FF0000"/>
                </a:solidFill>
              </a:rPr>
              <a:t/>
            </a:r>
            <a:br>
              <a:rPr lang="ru-RU" sz="1800" b="1" dirty="0">
                <a:solidFill>
                  <a:srgbClr val="FF0000"/>
                </a:solidFill>
              </a:rPr>
            </a:br>
            <a:endParaRPr lang="ru-RU" sz="1800" dirty="0">
              <a:solidFill>
                <a:srgbClr val="FF0000"/>
              </a:solidFill>
            </a:endParaRPr>
          </a:p>
        </p:txBody>
      </p:sp>
      <p:pic>
        <p:nvPicPr>
          <p:cNvPr id="6146"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b="12818"/>
          <a:stretch/>
        </p:blipFill>
        <p:spPr bwMode="auto">
          <a:xfrm>
            <a:off x="971600" y="1340768"/>
            <a:ext cx="7272808" cy="4968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712448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a:solidFill>
                  <a:srgbClr val="FF0000"/>
                </a:solidFill>
              </a:rPr>
              <a:t> </a:t>
            </a:r>
            <a:r>
              <a:rPr lang="ru-RU" b="1" dirty="0" smtClean="0">
                <a:solidFill>
                  <a:srgbClr val="FF0000"/>
                </a:solidFill>
              </a:rPr>
              <a:t/>
            </a:r>
            <a:br>
              <a:rPr lang="ru-RU" b="1" dirty="0" smtClean="0">
                <a:solidFill>
                  <a:srgbClr val="FF0000"/>
                </a:solidFill>
              </a:rPr>
            </a:br>
            <a:r>
              <a:rPr lang="ru-RU" b="1" dirty="0">
                <a:solidFill>
                  <a:srgbClr val="FF0000"/>
                </a:solidFill>
              </a:rPr>
              <a:t/>
            </a:r>
            <a:br>
              <a:rPr lang="ru-RU" b="1" dirty="0">
                <a:solidFill>
                  <a:srgbClr val="FF0000"/>
                </a:solidFill>
              </a:rPr>
            </a:br>
            <a:r>
              <a:rPr lang="ru-RU" b="1" dirty="0" smtClean="0">
                <a:solidFill>
                  <a:srgbClr val="FF0000"/>
                </a:solidFill>
              </a:rPr>
              <a:t/>
            </a:r>
            <a:br>
              <a:rPr lang="ru-RU" b="1" dirty="0" smtClean="0">
                <a:solidFill>
                  <a:srgbClr val="FF0000"/>
                </a:solidFill>
              </a:rPr>
            </a:br>
            <a:r>
              <a:rPr lang="ru-RU" b="1" dirty="0">
                <a:solidFill>
                  <a:srgbClr val="FF0000"/>
                </a:solidFill>
              </a:rPr>
              <a:t/>
            </a:r>
            <a:br>
              <a:rPr lang="ru-RU" b="1" dirty="0">
                <a:solidFill>
                  <a:srgbClr val="FF0000"/>
                </a:solidFill>
              </a:rPr>
            </a:br>
            <a:r>
              <a:rPr lang="ru-RU" b="1" dirty="0" smtClean="0">
                <a:solidFill>
                  <a:srgbClr val="FF0000"/>
                </a:solidFill>
              </a:rPr>
              <a:t/>
            </a:r>
            <a:br>
              <a:rPr lang="ru-RU" b="1" dirty="0" smtClean="0">
                <a:solidFill>
                  <a:srgbClr val="FF0000"/>
                </a:solidFill>
              </a:rPr>
            </a:br>
            <a:r>
              <a:rPr lang="ru-RU" b="1" dirty="0">
                <a:solidFill>
                  <a:srgbClr val="FF0000"/>
                </a:solidFill>
              </a:rPr>
              <a:t/>
            </a:r>
            <a:br>
              <a:rPr lang="ru-RU" b="1" dirty="0">
                <a:solidFill>
                  <a:srgbClr val="FF0000"/>
                </a:solidFill>
              </a:rPr>
            </a:br>
            <a:r>
              <a:rPr lang="ru-RU" b="1" dirty="0" smtClean="0">
                <a:solidFill>
                  <a:srgbClr val="FF0000"/>
                </a:solidFill>
              </a:rPr>
              <a:t/>
            </a:r>
            <a:br>
              <a:rPr lang="ru-RU" b="1" dirty="0" smtClean="0">
                <a:solidFill>
                  <a:srgbClr val="FF0000"/>
                </a:solidFill>
              </a:rPr>
            </a:br>
            <a:r>
              <a:rPr lang="ru-RU" b="1" dirty="0" smtClean="0">
                <a:solidFill>
                  <a:srgbClr val="FF0000"/>
                </a:solidFill>
              </a:rPr>
              <a:t>Совершенный </a:t>
            </a:r>
            <a:r>
              <a:rPr lang="ru-RU" b="1" dirty="0">
                <a:solidFill>
                  <a:srgbClr val="FF0000"/>
                </a:solidFill>
              </a:rPr>
              <a:t>и несовершенный вид глагола</a:t>
            </a:r>
            <a:br>
              <a:rPr lang="ru-RU" b="1" dirty="0">
                <a:solidFill>
                  <a:srgbClr val="FF0000"/>
                </a:solidFill>
              </a:rPr>
            </a:br>
            <a:endParaRPr lang="ru-RU" dirty="0"/>
          </a:p>
        </p:txBody>
      </p:sp>
    </p:spTree>
    <p:extLst>
      <p:ext uri="{BB962C8B-B14F-4D97-AF65-F5344CB8AC3E}">
        <p14:creationId xmlns:p14="http://schemas.microsoft.com/office/powerpoint/2010/main" val="21224238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1800" b="1" dirty="0" smtClean="0">
                <a:solidFill>
                  <a:srgbClr val="FF0000"/>
                </a:solidFill>
              </a:rPr>
              <a:t> </a:t>
            </a:r>
            <a:r>
              <a:rPr lang="ru-RU" sz="1800" dirty="0" smtClean="0"/>
              <a:t>Попросите </a:t>
            </a:r>
            <a:r>
              <a:rPr lang="ru-RU" sz="1800" dirty="0"/>
              <a:t>ребенка показать, на какой картинке девочка моет куклу, а на какой уже вымыла. То же самое сделайте с другими парами картинок. Ребенок должен понимать, что делается сейчас, а что уже сделано.</a:t>
            </a:r>
            <a:br>
              <a:rPr lang="ru-RU" sz="1800" dirty="0"/>
            </a:br>
            <a:endParaRPr lang="ru-RU" sz="1800" dirty="0">
              <a:solidFill>
                <a:srgbClr val="FF0000"/>
              </a:solidFill>
            </a:endParaRPr>
          </a:p>
        </p:txBody>
      </p:sp>
      <p:pic>
        <p:nvPicPr>
          <p:cNvPr id="3075" name="Picture 3"/>
          <p:cNvPicPr>
            <a:picLocks noGrp="1" noChangeAspect="1" noChangeArrowheads="1"/>
          </p:cNvPicPr>
          <p:nvPr>
            <p:ph idx="1"/>
          </p:nvPr>
        </p:nvPicPr>
        <p:blipFill>
          <a:blip r:embed="rId2">
            <a:extLst>
              <a:ext uri="{BEBA8EAE-BF5A-486C-A8C5-ECC9F3942E4B}">
                <a14:imgProps xmlns:a14="http://schemas.microsoft.com/office/drawing/2010/main">
                  <a14:imgLayer r:embed="rId3">
                    <a14:imgEffect>
                      <a14:sharpenSoften amount="25000"/>
                    </a14:imgEffect>
                    <a14:imgEffect>
                      <a14:colorTemperature colorTemp="5900"/>
                    </a14:imgEffect>
                  </a14:imgLayer>
                </a14:imgProps>
              </a:ext>
              <a:ext uri="{28A0092B-C50C-407E-A947-70E740481C1C}">
                <a14:useLocalDpi xmlns:a14="http://schemas.microsoft.com/office/drawing/2010/main" val="0"/>
              </a:ext>
            </a:extLst>
          </a:blip>
          <a:srcRect/>
          <a:stretch>
            <a:fillRect/>
          </a:stretch>
        </p:blipFill>
        <p:spPr bwMode="auto">
          <a:xfrm>
            <a:off x="827584" y="1484784"/>
            <a:ext cx="7848872" cy="5256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975465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solidFill>
                  <a:srgbClr val="FF0000"/>
                </a:solidFill>
              </a:rPr>
              <a:t/>
            </a:r>
            <a:br>
              <a:rPr lang="ru-RU" b="1" dirty="0" smtClean="0">
                <a:solidFill>
                  <a:srgbClr val="FF0000"/>
                </a:solidFill>
              </a:rPr>
            </a:br>
            <a:r>
              <a:rPr lang="ru-RU" b="1" dirty="0">
                <a:solidFill>
                  <a:srgbClr val="FF0000"/>
                </a:solidFill>
              </a:rPr>
              <a:t/>
            </a:r>
            <a:br>
              <a:rPr lang="ru-RU" b="1" dirty="0">
                <a:solidFill>
                  <a:srgbClr val="FF0000"/>
                </a:solidFill>
              </a:rPr>
            </a:br>
            <a:r>
              <a:rPr lang="ru-RU" b="1" dirty="0" smtClean="0">
                <a:solidFill>
                  <a:srgbClr val="FF0000"/>
                </a:solidFill>
              </a:rPr>
              <a:t/>
            </a:r>
            <a:br>
              <a:rPr lang="ru-RU" b="1" dirty="0" smtClean="0">
                <a:solidFill>
                  <a:srgbClr val="FF0000"/>
                </a:solidFill>
              </a:rPr>
            </a:br>
            <a:r>
              <a:rPr lang="ru-RU" b="1" dirty="0">
                <a:solidFill>
                  <a:srgbClr val="FF0000"/>
                </a:solidFill>
              </a:rPr>
              <a:t/>
            </a:r>
            <a:br>
              <a:rPr lang="ru-RU" b="1" dirty="0">
                <a:solidFill>
                  <a:srgbClr val="FF0000"/>
                </a:solidFill>
              </a:rPr>
            </a:br>
            <a:r>
              <a:rPr lang="ru-RU" b="1" dirty="0" smtClean="0">
                <a:solidFill>
                  <a:srgbClr val="FF0000"/>
                </a:solidFill>
              </a:rPr>
              <a:t/>
            </a:r>
            <a:br>
              <a:rPr lang="ru-RU" b="1" dirty="0" smtClean="0">
                <a:solidFill>
                  <a:srgbClr val="FF0000"/>
                </a:solidFill>
              </a:rPr>
            </a:br>
            <a:r>
              <a:rPr lang="ru-RU" b="1" dirty="0">
                <a:solidFill>
                  <a:srgbClr val="FF0000"/>
                </a:solidFill>
              </a:rPr>
              <a:t/>
            </a:r>
            <a:br>
              <a:rPr lang="ru-RU" b="1" dirty="0">
                <a:solidFill>
                  <a:srgbClr val="FF0000"/>
                </a:solidFill>
              </a:rPr>
            </a:br>
            <a:r>
              <a:rPr lang="ru-RU" b="1" dirty="0" smtClean="0">
                <a:solidFill>
                  <a:srgbClr val="FF0000"/>
                </a:solidFill>
              </a:rPr>
              <a:t/>
            </a:r>
            <a:br>
              <a:rPr lang="ru-RU" b="1" dirty="0" smtClean="0">
                <a:solidFill>
                  <a:srgbClr val="FF0000"/>
                </a:solidFill>
              </a:rPr>
            </a:br>
            <a:r>
              <a:rPr lang="ru-RU" b="1" dirty="0" smtClean="0">
                <a:solidFill>
                  <a:srgbClr val="FF0000"/>
                </a:solidFill>
              </a:rPr>
              <a:t>Слова-действия</a:t>
            </a:r>
            <a:r>
              <a:rPr lang="ru-RU" b="1" dirty="0">
                <a:solidFill>
                  <a:srgbClr val="FF0000"/>
                </a:solidFill>
              </a:rPr>
              <a:t>, близкие по значению.</a:t>
            </a:r>
            <a:br>
              <a:rPr lang="ru-RU" b="1" dirty="0">
                <a:solidFill>
                  <a:srgbClr val="FF0000"/>
                </a:solidFill>
              </a:rPr>
            </a:br>
            <a:endParaRPr lang="ru-RU" dirty="0">
              <a:solidFill>
                <a:srgbClr val="FF0000"/>
              </a:solidFill>
            </a:endParaRPr>
          </a:p>
        </p:txBody>
      </p:sp>
    </p:spTree>
    <p:extLst>
      <p:ext uri="{BB962C8B-B14F-4D97-AF65-F5344CB8AC3E}">
        <p14:creationId xmlns:p14="http://schemas.microsoft.com/office/powerpoint/2010/main" val="42727329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1484784"/>
          </a:xfrm>
        </p:spPr>
        <p:txBody>
          <a:bodyPr>
            <a:noAutofit/>
          </a:bodyPr>
          <a:lstStyle/>
          <a:p>
            <a:r>
              <a:rPr lang="ru-RU" sz="1600" dirty="0" smtClean="0"/>
              <a:t/>
            </a:r>
            <a:br>
              <a:rPr lang="ru-RU" sz="1600" dirty="0" smtClean="0"/>
            </a:br>
            <a:r>
              <a:rPr lang="ru-RU" sz="1600" dirty="0"/>
              <a:t/>
            </a:r>
            <a:br>
              <a:rPr lang="ru-RU" sz="1600" dirty="0"/>
            </a:br>
            <a:r>
              <a:rPr lang="ru-RU" sz="1600" dirty="0" smtClean="0"/>
              <a:t>Рассмотрите </a:t>
            </a:r>
            <a:r>
              <a:rPr lang="ru-RU" sz="1600" dirty="0"/>
              <a:t>с ребенком картинки (слева направо) и спросите, что делает мама. Дифференцирует ли он эти действия? Если </a:t>
            </a:r>
            <a:r>
              <a:rPr lang="ru-RU" sz="1600" dirty="0" err="1"/>
              <a:t>ребенку</a:t>
            </a:r>
            <a:r>
              <a:rPr lang="ru-RU" sz="1600" dirty="0"/>
              <a:t> все понятно, можно спросить, например: "Из чего можно шить?", "Из чего можно вязать?". "Что можно чистить?" (Рыбу, картошку, </a:t>
            </a:r>
            <a:r>
              <a:rPr lang="ru-RU" sz="1600" dirty="0" err="1"/>
              <a:t>ковер</a:t>
            </a:r>
            <a:r>
              <a:rPr lang="ru-RU" sz="1600" dirty="0"/>
              <a:t>, ботинки, платье, кастрюлю, снег.) Попросите придумать предложения со словом чистит, например: "Мама чистит картошку ножом", "Папа чистит </a:t>
            </a:r>
            <a:r>
              <a:rPr lang="ru-RU" sz="1600" dirty="0" err="1"/>
              <a:t>ковер</a:t>
            </a:r>
            <a:r>
              <a:rPr lang="ru-RU" sz="1600" dirty="0"/>
              <a:t> пылесосом" и т.д.</a:t>
            </a:r>
            <a:br>
              <a:rPr lang="ru-RU" sz="1600" dirty="0"/>
            </a:br>
            <a:endParaRPr lang="ru-RU" sz="1600" dirty="0"/>
          </a:p>
        </p:txBody>
      </p:sp>
      <p:pic>
        <p:nvPicPr>
          <p:cNvPr id="7170" name="Picture 2"/>
          <p:cNvPicPr>
            <a:picLocks noGrp="1" noChangeAspect="1" noChangeArrowheads="1"/>
          </p:cNvPicPr>
          <p:nvPr>
            <p:ph idx="1"/>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1043608" y="1700808"/>
            <a:ext cx="7344816" cy="47525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471504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3100" b="1" dirty="0" smtClean="0"/>
              <a:t/>
            </a:r>
            <a:br>
              <a:rPr lang="ru-RU" sz="3100" b="1" dirty="0" smtClean="0"/>
            </a:br>
            <a:r>
              <a:rPr lang="ru-RU" sz="3100" b="1" dirty="0"/>
              <a:t/>
            </a:r>
            <a:br>
              <a:rPr lang="ru-RU" sz="3100" b="1" dirty="0"/>
            </a:br>
            <a:r>
              <a:rPr lang="ru-RU" sz="3100" b="1" dirty="0" smtClean="0"/>
              <a:t/>
            </a:r>
            <a:br>
              <a:rPr lang="ru-RU" sz="3100" b="1" dirty="0" smtClean="0"/>
            </a:br>
            <a:r>
              <a:rPr lang="ru-RU" sz="3100" b="1" dirty="0"/>
              <a:t/>
            </a:r>
            <a:br>
              <a:rPr lang="ru-RU" sz="3100" b="1" dirty="0"/>
            </a:br>
            <a:r>
              <a:rPr lang="ru-RU" sz="3100" b="1" dirty="0" smtClean="0"/>
              <a:t/>
            </a:r>
            <a:br>
              <a:rPr lang="ru-RU" sz="3100" b="1" dirty="0" smtClean="0"/>
            </a:br>
            <a:r>
              <a:rPr lang="ru-RU" sz="3100" b="1" dirty="0"/>
              <a:t/>
            </a:r>
            <a:br>
              <a:rPr lang="ru-RU" sz="3100" b="1" dirty="0"/>
            </a:br>
            <a:r>
              <a:rPr lang="ru-RU" sz="3100" b="1" dirty="0" smtClean="0"/>
              <a:t/>
            </a:r>
            <a:br>
              <a:rPr lang="ru-RU" sz="3100" b="1" dirty="0" smtClean="0"/>
            </a:br>
            <a:r>
              <a:rPr lang="ru-RU" sz="3100" b="1" dirty="0"/>
              <a:t/>
            </a:r>
            <a:br>
              <a:rPr lang="ru-RU" sz="3100" b="1" dirty="0"/>
            </a:br>
            <a:r>
              <a:rPr lang="ru-RU" sz="3100" b="1" dirty="0" smtClean="0"/>
              <a:t/>
            </a:r>
            <a:br>
              <a:rPr lang="ru-RU" sz="3100" b="1" dirty="0" smtClean="0"/>
            </a:br>
            <a:r>
              <a:rPr lang="ru-RU" sz="3100" b="1" dirty="0"/>
              <a:t/>
            </a:r>
            <a:br>
              <a:rPr lang="ru-RU" sz="3100" b="1" dirty="0"/>
            </a:br>
            <a:r>
              <a:rPr lang="ru-RU" sz="3100" b="1" dirty="0" smtClean="0"/>
              <a:t/>
            </a:r>
            <a:br>
              <a:rPr lang="ru-RU" sz="3100" b="1" dirty="0" smtClean="0"/>
            </a:br>
            <a:r>
              <a:rPr lang="ru-RU" sz="4000" b="1" dirty="0" smtClean="0">
                <a:solidFill>
                  <a:srgbClr val="FF0000"/>
                </a:solidFill>
              </a:rPr>
              <a:t>Понимание </a:t>
            </a:r>
            <a:r>
              <a:rPr lang="ru-RU" sz="4000" b="1" dirty="0">
                <a:solidFill>
                  <a:srgbClr val="FF0000"/>
                </a:solidFill>
              </a:rPr>
              <a:t>форм глаголов мужского и женского рода прошедшего времени единственного числа.</a:t>
            </a:r>
            <a:br>
              <a:rPr lang="ru-RU" sz="4000" b="1" dirty="0">
                <a:solidFill>
                  <a:srgbClr val="FF0000"/>
                </a:solidFill>
              </a:rPr>
            </a:br>
            <a:endParaRPr lang="ru-RU" sz="4000" dirty="0">
              <a:solidFill>
                <a:srgbClr val="FF0000"/>
              </a:solidFill>
            </a:endParaRPr>
          </a:p>
        </p:txBody>
      </p:sp>
    </p:spTree>
    <p:extLst>
      <p:ext uri="{BB962C8B-B14F-4D97-AF65-F5344CB8AC3E}">
        <p14:creationId xmlns:p14="http://schemas.microsoft.com/office/powerpoint/2010/main" val="17883445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4082"/>
          </a:xfrm>
        </p:spPr>
        <p:txBody>
          <a:bodyPr>
            <a:normAutofit fontScale="90000"/>
          </a:bodyPr>
          <a:lstStyle/>
          <a:p>
            <a:r>
              <a:rPr lang="ru-RU" sz="1800" dirty="0"/>
              <a:t>Девочку и мальчика зовут одинаково. Задайте </a:t>
            </a:r>
            <a:r>
              <a:rPr lang="ru-RU" sz="1800" dirty="0" err="1"/>
              <a:t>ребенку</a:t>
            </a:r>
            <a:r>
              <a:rPr lang="ru-RU" sz="1800" dirty="0"/>
              <a:t> вопросы: "Отгадай, о ком я говорю? Почему ты так думаешь?"</a:t>
            </a:r>
            <a:br>
              <a:rPr lang="ru-RU" sz="1800" dirty="0"/>
            </a:br>
            <a:endParaRPr lang="ru-RU" sz="1800" dirty="0"/>
          </a:p>
        </p:txBody>
      </p:sp>
      <p:pic>
        <p:nvPicPr>
          <p:cNvPr id="8194" name="Picture 2"/>
          <p:cNvPicPr>
            <a:picLocks noGrp="1" noChangeAspect="1" noChangeArrowheads="1"/>
          </p:cNvPicPr>
          <p:nvPr>
            <p:ph idx="1"/>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683568" y="908720"/>
            <a:ext cx="7992887" cy="54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629606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solidFill>
                  <a:srgbClr val="FF0000"/>
                </a:solidFill>
              </a:rPr>
              <a:t/>
            </a:r>
            <a:br>
              <a:rPr lang="ru-RU" b="1" dirty="0" smtClean="0">
                <a:solidFill>
                  <a:srgbClr val="FF0000"/>
                </a:solidFill>
              </a:rPr>
            </a:br>
            <a:r>
              <a:rPr lang="ru-RU" b="1" dirty="0">
                <a:solidFill>
                  <a:srgbClr val="FF0000"/>
                </a:solidFill>
              </a:rPr>
              <a:t/>
            </a:r>
            <a:br>
              <a:rPr lang="ru-RU" b="1" dirty="0">
                <a:solidFill>
                  <a:srgbClr val="FF0000"/>
                </a:solidFill>
              </a:rPr>
            </a:br>
            <a:r>
              <a:rPr lang="ru-RU" b="1" dirty="0" smtClean="0">
                <a:solidFill>
                  <a:srgbClr val="FF0000"/>
                </a:solidFill>
              </a:rPr>
              <a:t/>
            </a:r>
            <a:br>
              <a:rPr lang="ru-RU" b="1" dirty="0" smtClean="0">
                <a:solidFill>
                  <a:srgbClr val="FF0000"/>
                </a:solidFill>
              </a:rPr>
            </a:br>
            <a:r>
              <a:rPr lang="ru-RU" b="1" dirty="0">
                <a:solidFill>
                  <a:srgbClr val="FF0000"/>
                </a:solidFill>
              </a:rPr>
              <a:t/>
            </a:r>
            <a:br>
              <a:rPr lang="ru-RU" b="1" dirty="0">
                <a:solidFill>
                  <a:srgbClr val="FF0000"/>
                </a:solidFill>
              </a:rPr>
            </a:br>
            <a:r>
              <a:rPr lang="ru-RU" b="1" dirty="0" smtClean="0">
                <a:solidFill>
                  <a:srgbClr val="FF0000"/>
                </a:solidFill>
              </a:rPr>
              <a:t/>
            </a:r>
            <a:br>
              <a:rPr lang="ru-RU" b="1" dirty="0" smtClean="0">
                <a:solidFill>
                  <a:srgbClr val="FF0000"/>
                </a:solidFill>
              </a:rPr>
            </a:br>
            <a:r>
              <a:rPr lang="ru-RU" b="1" dirty="0">
                <a:solidFill>
                  <a:srgbClr val="FF0000"/>
                </a:solidFill>
              </a:rPr>
              <a:t/>
            </a:r>
            <a:br>
              <a:rPr lang="ru-RU" b="1" dirty="0">
                <a:solidFill>
                  <a:srgbClr val="FF0000"/>
                </a:solidFill>
              </a:rPr>
            </a:br>
            <a:r>
              <a:rPr lang="ru-RU" b="1" dirty="0" smtClean="0">
                <a:solidFill>
                  <a:srgbClr val="FF0000"/>
                </a:solidFill>
              </a:rPr>
              <a:t/>
            </a:r>
            <a:br>
              <a:rPr lang="ru-RU" b="1" dirty="0" smtClean="0">
                <a:solidFill>
                  <a:srgbClr val="FF0000"/>
                </a:solidFill>
              </a:rPr>
            </a:br>
            <a:r>
              <a:rPr lang="ru-RU" b="1" dirty="0" smtClean="0">
                <a:solidFill>
                  <a:srgbClr val="FF0000"/>
                </a:solidFill>
              </a:rPr>
              <a:t>Признак </a:t>
            </a:r>
            <a:r>
              <a:rPr lang="ru-RU" b="1" dirty="0">
                <a:solidFill>
                  <a:srgbClr val="FF0000"/>
                </a:solidFill>
              </a:rPr>
              <a:t>предмета.</a:t>
            </a:r>
          </a:p>
        </p:txBody>
      </p:sp>
    </p:spTree>
    <p:extLst>
      <p:ext uri="{BB962C8B-B14F-4D97-AF65-F5344CB8AC3E}">
        <p14:creationId xmlns:p14="http://schemas.microsoft.com/office/powerpoint/2010/main" val="10859424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282154"/>
          </a:xfrm>
        </p:spPr>
        <p:txBody>
          <a:bodyPr>
            <a:normAutofit fontScale="90000"/>
          </a:bodyPr>
          <a:lstStyle/>
          <a:p>
            <a:pPr algn="l"/>
            <a:r>
              <a:rPr lang="ru-RU" sz="1800" dirty="0"/>
              <a:t>Попросите ребенка описать предмет, подбирая к существительным прилагательные. Подсказывайте, задавая вопросы: "Какого цвета?", "Какой формы?", "Какой на вкус?, "Какой на ощупь?" (О лимоне.) О лисе можно спросить: "Какая по характеру?", "Какие у </a:t>
            </a:r>
            <a:r>
              <a:rPr lang="ru-RU" sz="1800" dirty="0" err="1"/>
              <a:t>нее</a:t>
            </a:r>
            <a:r>
              <a:rPr lang="ru-RU" sz="1800" dirty="0"/>
              <a:t> повадки?". (Ловкая). "Чем питается?" (Хищная.) Любой предмет можно описать (устно) по подобной схеме. Попрактикуйтесь на собственных примерах.</a:t>
            </a:r>
            <a:br>
              <a:rPr lang="ru-RU" sz="1800" dirty="0"/>
            </a:br>
            <a:endParaRPr lang="ru-RU" sz="1800" dirty="0"/>
          </a:p>
        </p:txBody>
      </p:sp>
      <p:sp>
        <p:nvSpPr>
          <p:cNvPr id="3" name="Объект 2"/>
          <p:cNvSpPr>
            <a:spLocks noGrp="1"/>
          </p:cNvSpPr>
          <p:nvPr>
            <p:ph idx="1"/>
          </p:nvPr>
        </p:nvSpPr>
        <p:spPr/>
        <p:txBody>
          <a:bodyPr/>
          <a:lstStyle/>
          <a:p>
            <a:endParaRPr lang="ru-RU"/>
          </a:p>
        </p:txBody>
      </p:sp>
      <p:pic>
        <p:nvPicPr>
          <p:cNvPr id="9218" name="Рисунок 248" descr="Признак предмета."/>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467544" y="1628800"/>
            <a:ext cx="8064896" cy="460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027783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4000" dirty="0" smtClean="0"/>
              <a:t/>
            </a:r>
            <a:br>
              <a:rPr lang="ru-RU" sz="4000" dirty="0" smtClean="0"/>
            </a:br>
            <a:r>
              <a:rPr lang="ru-RU" sz="4000" dirty="0"/>
              <a:t/>
            </a:r>
            <a:br>
              <a:rPr lang="ru-RU" sz="4000" dirty="0"/>
            </a:br>
            <a:r>
              <a:rPr lang="ru-RU" sz="4000" dirty="0" smtClean="0"/>
              <a:t/>
            </a:r>
            <a:br>
              <a:rPr lang="ru-RU" sz="4000" dirty="0" smtClean="0"/>
            </a:br>
            <a:r>
              <a:rPr lang="ru-RU" sz="4000" dirty="0"/>
              <a:t/>
            </a:r>
            <a:br>
              <a:rPr lang="ru-RU" sz="4000" dirty="0"/>
            </a:br>
            <a:r>
              <a:rPr lang="ru-RU" sz="4000" dirty="0" smtClean="0"/>
              <a:t/>
            </a:r>
            <a:br>
              <a:rPr lang="ru-RU" sz="4000" dirty="0" smtClean="0"/>
            </a:br>
            <a:r>
              <a:rPr lang="ru-RU" sz="4000" dirty="0"/>
              <a:t/>
            </a:r>
            <a:br>
              <a:rPr lang="ru-RU" sz="4000" dirty="0"/>
            </a:br>
            <a:r>
              <a:rPr lang="ru-RU" sz="4000" dirty="0" smtClean="0"/>
              <a:t/>
            </a:r>
            <a:br>
              <a:rPr lang="ru-RU" sz="4000" dirty="0" smtClean="0"/>
            </a:br>
            <a:r>
              <a:rPr lang="ru-RU" sz="4000" dirty="0"/>
              <a:t/>
            </a:r>
            <a:br>
              <a:rPr lang="ru-RU" sz="4000" dirty="0"/>
            </a:br>
            <a:r>
              <a:rPr lang="ru-RU" sz="4000" dirty="0" smtClean="0"/>
              <a:t/>
            </a:r>
            <a:br>
              <a:rPr lang="ru-RU" sz="4000" dirty="0" smtClean="0"/>
            </a:br>
            <a:r>
              <a:rPr lang="ru-RU" sz="4000" dirty="0"/>
              <a:t/>
            </a:r>
            <a:br>
              <a:rPr lang="ru-RU" sz="4000" dirty="0"/>
            </a:br>
            <a:r>
              <a:rPr lang="ru-RU" sz="4000" b="1" dirty="0" smtClean="0">
                <a:solidFill>
                  <a:srgbClr val="FF0000"/>
                </a:solidFill>
              </a:rPr>
              <a:t>Сравнение </a:t>
            </a:r>
            <a:r>
              <a:rPr lang="ru-RU" sz="4000" b="1" dirty="0">
                <a:solidFill>
                  <a:srgbClr val="FF0000"/>
                </a:solidFill>
              </a:rPr>
              <a:t>свойств и качеств предметов. Большой - меньше - самый маленький. Маленький - больше - самый большой</a:t>
            </a:r>
            <a:r>
              <a:rPr lang="ru-RU" sz="4000" dirty="0" smtClean="0"/>
              <a:t/>
            </a:r>
            <a:br>
              <a:rPr lang="ru-RU" sz="4000" dirty="0" smtClean="0"/>
            </a:br>
            <a:r>
              <a:rPr lang="ru-RU" sz="4000" dirty="0"/>
              <a:t/>
            </a:r>
            <a:br>
              <a:rPr lang="ru-RU" sz="4000" dirty="0"/>
            </a:br>
            <a:r>
              <a:rPr lang="ru-RU" sz="4000" b="1" dirty="0" smtClean="0">
                <a:solidFill>
                  <a:srgbClr val="FF0000"/>
                </a:solidFill>
              </a:rPr>
              <a:t> </a:t>
            </a:r>
            <a:endParaRPr lang="ru-RU" sz="4000" b="1" dirty="0">
              <a:solidFill>
                <a:srgbClr val="FF0000"/>
              </a:solidFill>
            </a:endParaRPr>
          </a:p>
        </p:txBody>
      </p:sp>
    </p:spTree>
    <p:extLst>
      <p:ext uri="{BB962C8B-B14F-4D97-AF65-F5344CB8AC3E}">
        <p14:creationId xmlns:p14="http://schemas.microsoft.com/office/powerpoint/2010/main" val="29305867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400" dirty="0"/>
              <a:t>Что делает? Что делают?</a:t>
            </a:r>
            <a:br>
              <a:rPr lang="ru-RU" sz="2400" dirty="0"/>
            </a:br>
            <a:r>
              <a:rPr lang="ru-RU" sz="2400" dirty="0"/>
              <a:t>Рассмотри картинки и скажи, кто что делает (например, "Девочка бежит", "Девочки бегут").</a:t>
            </a:r>
          </a:p>
        </p:txBody>
      </p:sp>
      <p:pic>
        <p:nvPicPr>
          <p:cNvPr id="1026"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Effect>
                      <a14:colorTemperature colorTemp="72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683568" y="1700808"/>
            <a:ext cx="4248472" cy="280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250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4932040" y="3759984"/>
            <a:ext cx="3816424" cy="2477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1262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1844824"/>
          </a:xfrm>
        </p:spPr>
        <p:txBody>
          <a:bodyPr>
            <a:normAutofit fontScale="90000"/>
          </a:bodyPr>
          <a:lstStyle/>
          <a:p>
            <a:pPr algn="l"/>
            <a:r>
              <a:rPr lang="ru-RU" sz="1600" dirty="0" smtClean="0"/>
              <a:t>Рассмотрите </a:t>
            </a:r>
            <a:r>
              <a:rPr lang="ru-RU" sz="1600" dirty="0"/>
              <a:t>с ребенком </a:t>
            </a:r>
            <a:r>
              <a:rPr lang="ru-RU" sz="1600" dirty="0" err="1"/>
              <a:t>рисуни</a:t>
            </a:r>
            <a:r>
              <a:rPr lang="ru-RU" sz="1600" dirty="0"/>
              <a:t> слева направо (каждый ряд отдельно) и спросите, чем различаются </a:t>
            </a:r>
            <a:r>
              <a:rPr lang="ru-RU" sz="1600" dirty="0" err="1"/>
              <a:t>изображенные</a:t>
            </a:r>
            <a:r>
              <a:rPr lang="ru-RU" sz="1600" dirty="0"/>
              <a:t> на них предметы.</a:t>
            </a:r>
            <a:br>
              <a:rPr lang="ru-RU" sz="1600" dirty="0"/>
            </a:br>
            <a:r>
              <a:rPr lang="ru-RU" sz="1600" dirty="0"/>
              <a:t>Прочитайте </a:t>
            </a:r>
            <a:r>
              <a:rPr lang="ru-RU" sz="1600" dirty="0" err="1"/>
              <a:t>ребенку</a:t>
            </a:r>
            <a:r>
              <a:rPr lang="ru-RU" sz="1600" dirty="0"/>
              <a:t> сказку "Три медведя". Выделите голосом сравнения, </a:t>
            </a:r>
            <a:r>
              <a:rPr lang="ru-RU" sz="1600" dirty="0" err="1"/>
              <a:t>приведенные</a:t>
            </a:r>
            <a:r>
              <a:rPr lang="ru-RU" sz="1600" dirty="0"/>
              <a:t> в сказке </a:t>
            </a:r>
            <a:r>
              <a:rPr lang="ru-RU" sz="1600" b="1" dirty="0"/>
              <a:t>большой</a:t>
            </a:r>
            <a:r>
              <a:rPr lang="ru-RU" sz="1600" dirty="0"/>
              <a:t> медведь - Михайло Иванович, </a:t>
            </a:r>
            <a:r>
              <a:rPr lang="ru-RU" sz="1600" b="1" dirty="0"/>
              <a:t>поменьше</a:t>
            </a:r>
            <a:r>
              <a:rPr lang="ru-RU" sz="1600" dirty="0"/>
              <a:t> - Анастасия Петровна, </a:t>
            </a:r>
            <a:r>
              <a:rPr lang="ru-RU" sz="1600" b="1" dirty="0"/>
              <a:t>самый маленький</a:t>
            </a:r>
            <a:r>
              <a:rPr lang="ru-RU" sz="1600" dirty="0"/>
              <a:t> - Мишутка.</a:t>
            </a:r>
            <a:br>
              <a:rPr lang="ru-RU" sz="1600" dirty="0"/>
            </a:br>
            <a:r>
              <a:rPr lang="ru-RU" sz="1600" dirty="0"/>
              <a:t>Сравните предметы, </a:t>
            </a:r>
            <a:r>
              <a:rPr lang="ru-RU" sz="1600" dirty="0" err="1"/>
              <a:t>начинаая</a:t>
            </a:r>
            <a:r>
              <a:rPr lang="ru-RU" sz="1600" dirty="0"/>
              <a:t> от меньшего к большему (например, играя с </a:t>
            </a:r>
            <a:r>
              <a:rPr lang="ru-RU" sz="1600" dirty="0" err="1"/>
              <a:t>матрешками</a:t>
            </a:r>
            <a:r>
              <a:rPr lang="ru-RU" sz="1600" dirty="0"/>
              <a:t>, указывайте сначала на маленькую </a:t>
            </a:r>
            <a:r>
              <a:rPr lang="ru-RU" sz="1600" dirty="0" err="1"/>
              <a:t>матрешку</a:t>
            </a:r>
            <a:r>
              <a:rPr lang="ru-RU" sz="1600" dirty="0"/>
              <a:t>, затем на </a:t>
            </a:r>
            <a:r>
              <a:rPr lang="ru-RU" sz="1600" dirty="0" err="1"/>
              <a:t>матрешку</a:t>
            </a:r>
            <a:r>
              <a:rPr lang="ru-RU" sz="1600" dirty="0"/>
              <a:t> побольше и, наконец, на самую </a:t>
            </a:r>
            <a:r>
              <a:rPr lang="ru-RU" sz="1600" dirty="0" err="1"/>
              <a:t>большу</a:t>
            </a:r>
            <a:r>
              <a:rPr lang="ru-RU" sz="1600" dirty="0"/>
              <a:t>.) Придумайте собственные примеры.</a:t>
            </a:r>
            <a:br>
              <a:rPr lang="ru-RU" sz="1600" dirty="0"/>
            </a:br>
            <a:endParaRPr lang="ru-RU" sz="1600" dirty="0"/>
          </a:p>
        </p:txBody>
      </p:sp>
      <p:pic>
        <p:nvPicPr>
          <p:cNvPr id="10242" name="Picture 2"/>
          <p:cNvPicPr>
            <a:picLocks noGrp="1" noChangeAspect="1" noChangeArrowheads="1"/>
          </p:cNvPicPr>
          <p:nvPr>
            <p:ph idx="1"/>
          </p:nvPr>
        </p:nvPicPr>
        <p:blipFill>
          <a:blip r:embed="rId2">
            <a:extLst>
              <a:ext uri="{BEBA8EAE-BF5A-486C-A8C5-ECC9F3942E4B}">
                <a14:imgProps xmlns:a14="http://schemas.microsoft.com/office/drawing/2010/main">
                  <a14:imgLayer r:embed="rId3">
                    <a14:imgEffect>
                      <a14:sharpenSoften amount="25000"/>
                    </a14:imgEffect>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395536" y="1844824"/>
            <a:ext cx="8640960" cy="4752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87239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fontScale="90000"/>
          </a:bodyPr>
          <a:lstStyle/>
          <a:p>
            <a:r>
              <a:rPr lang="ru-RU" b="1" dirty="0" smtClean="0">
                <a:solidFill>
                  <a:srgbClr val="FF0000"/>
                </a:solidFill>
              </a:rPr>
              <a:t/>
            </a:r>
            <a:br>
              <a:rPr lang="ru-RU" b="1" dirty="0" smtClean="0">
                <a:solidFill>
                  <a:srgbClr val="FF0000"/>
                </a:solidFill>
              </a:rPr>
            </a:br>
            <a:r>
              <a:rPr lang="ru-RU" b="1" dirty="0">
                <a:solidFill>
                  <a:srgbClr val="FF0000"/>
                </a:solidFill>
              </a:rPr>
              <a:t/>
            </a:r>
            <a:br>
              <a:rPr lang="ru-RU" b="1" dirty="0">
                <a:solidFill>
                  <a:srgbClr val="FF0000"/>
                </a:solidFill>
              </a:rPr>
            </a:br>
            <a:r>
              <a:rPr lang="ru-RU" b="1" dirty="0" smtClean="0">
                <a:solidFill>
                  <a:srgbClr val="FF0000"/>
                </a:solidFill>
              </a:rPr>
              <a:t/>
            </a:r>
            <a:br>
              <a:rPr lang="ru-RU" b="1" dirty="0" smtClean="0">
                <a:solidFill>
                  <a:srgbClr val="FF0000"/>
                </a:solidFill>
              </a:rPr>
            </a:br>
            <a:r>
              <a:rPr lang="ru-RU" b="1" dirty="0">
                <a:solidFill>
                  <a:srgbClr val="FF0000"/>
                </a:solidFill>
              </a:rPr>
              <a:t/>
            </a:r>
            <a:br>
              <a:rPr lang="ru-RU" b="1" dirty="0">
                <a:solidFill>
                  <a:srgbClr val="FF0000"/>
                </a:solidFill>
              </a:rPr>
            </a:br>
            <a:r>
              <a:rPr lang="ru-RU" b="1" dirty="0" smtClean="0">
                <a:solidFill>
                  <a:srgbClr val="FF0000"/>
                </a:solidFill>
              </a:rPr>
              <a:t/>
            </a:r>
            <a:br>
              <a:rPr lang="ru-RU" b="1" dirty="0" smtClean="0">
                <a:solidFill>
                  <a:srgbClr val="FF0000"/>
                </a:solidFill>
              </a:rPr>
            </a:br>
            <a:r>
              <a:rPr lang="ru-RU" b="1" dirty="0">
                <a:solidFill>
                  <a:srgbClr val="FF0000"/>
                </a:solidFill>
              </a:rPr>
              <a:t/>
            </a:r>
            <a:br>
              <a:rPr lang="ru-RU" b="1" dirty="0">
                <a:solidFill>
                  <a:srgbClr val="FF0000"/>
                </a:solidFill>
              </a:rPr>
            </a:br>
            <a:r>
              <a:rPr lang="ru-RU" b="1" dirty="0" smtClean="0">
                <a:solidFill>
                  <a:srgbClr val="FF0000"/>
                </a:solidFill>
              </a:rPr>
              <a:t/>
            </a:r>
            <a:br>
              <a:rPr lang="ru-RU" b="1" dirty="0" smtClean="0">
                <a:solidFill>
                  <a:srgbClr val="FF0000"/>
                </a:solidFill>
              </a:rPr>
            </a:br>
            <a:r>
              <a:rPr lang="ru-RU" b="1" dirty="0">
                <a:solidFill>
                  <a:srgbClr val="FF0000"/>
                </a:solidFill>
              </a:rPr>
              <a:t/>
            </a:r>
            <a:br>
              <a:rPr lang="ru-RU" b="1" dirty="0">
                <a:solidFill>
                  <a:srgbClr val="FF0000"/>
                </a:solidFill>
              </a:rPr>
            </a:br>
            <a:r>
              <a:rPr lang="ru-RU" b="1" dirty="0" smtClean="0">
                <a:solidFill>
                  <a:srgbClr val="FF0000"/>
                </a:solidFill>
              </a:rPr>
              <a:t>Образование </a:t>
            </a:r>
            <a:r>
              <a:rPr lang="ru-RU" b="1" dirty="0">
                <a:solidFill>
                  <a:srgbClr val="FF0000"/>
                </a:solidFill>
              </a:rPr>
              <a:t>притяжательных прилагательных</a:t>
            </a:r>
            <a:r>
              <a:rPr lang="ru-RU" b="1" dirty="0"/>
              <a:t>.</a:t>
            </a:r>
            <a:br>
              <a:rPr lang="ru-RU" b="1" dirty="0"/>
            </a:br>
            <a:endParaRPr lang="ru-RU" dirty="0"/>
          </a:p>
        </p:txBody>
      </p:sp>
    </p:spTree>
    <p:extLst>
      <p:ext uri="{BB962C8B-B14F-4D97-AF65-F5344CB8AC3E}">
        <p14:creationId xmlns:p14="http://schemas.microsoft.com/office/powerpoint/2010/main" val="14739515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066130"/>
          </a:xfrm>
        </p:spPr>
        <p:txBody>
          <a:bodyPr>
            <a:normAutofit fontScale="90000"/>
          </a:bodyPr>
          <a:lstStyle/>
          <a:p>
            <a:r>
              <a:rPr lang="ru-RU" sz="1800" dirty="0"/>
              <a:t>Показывая </a:t>
            </a:r>
            <a:r>
              <a:rPr lang="ru-RU" sz="1800" dirty="0" err="1"/>
              <a:t>ребенку</a:t>
            </a:r>
            <a:r>
              <a:rPr lang="ru-RU" sz="1800" dirty="0"/>
              <a:t> вещи членов семьи, можно спросить: "Чья это </a:t>
            </a:r>
            <a:r>
              <a:rPr lang="ru-RU" sz="1800" dirty="0" err="1"/>
              <a:t>расческа</a:t>
            </a:r>
            <a:r>
              <a:rPr lang="ru-RU" sz="1800" dirty="0"/>
              <a:t>?", "Чье это полотенце?", "Чьи это брюки?", "Чей шарф?". Ребенок должен ответить полными предложениями, правильно </a:t>
            </a:r>
            <a:r>
              <a:rPr lang="ru-RU" sz="1800" dirty="0" err="1"/>
              <a:t>согласуя</a:t>
            </a:r>
            <a:r>
              <a:rPr lang="ru-RU" sz="1800" dirty="0"/>
              <a:t> слова: "Это Танина </a:t>
            </a:r>
            <a:r>
              <a:rPr lang="ru-RU" sz="1800" dirty="0" err="1"/>
              <a:t>расческа</a:t>
            </a:r>
            <a:r>
              <a:rPr lang="ru-RU" sz="1800" dirty="0"/>
              <a:t>", "Это Петино полотенце" и т.д</a:t>
            </a:r>
            <a:r>
              <a:rPr lang="ru-RU" sz="1800" b="1" dirty="0">
                <a:solidFill>
                  <a:srgbClr val="FF0000"/>
                </a:solidFill>
              </a:rPr>
              <a:t>. Прилагательное обязательно должно стоять перед существительным</a:t>
            </a:r>
            <a:r>
              <a:rPr lang="ru-RU" sz="1800" dirty="0"/>
              <a:t>.</a:t>
            </a:r>
            <a:br>
              <a:rPr lang="ru-RU" sz="1800" dirty="0"/>
            </a:br>
            <a:endParaRPr lang="ru-RU" sz="1800" dirty="0"/>
          </a:p>
        </p:txBody>
      </p:sp>
      <p:pic>
        <p:nvPicPr>
          <p:cNvPr id="11266" name="Picture 2"/>
          <p:cNvPicPr>
            <a:picLocks noGrp="1" noChangeAspect="1" noChangeArrowheads="1"/>
          </p:cNvPicPr>
          <p:nvPr>
            <p:ph idx="1"/>
          </p:nvPr>
        </p:nvPicPr>
        <p:blipFill>
          <a:blip r:embed="rId2">
            <a:extLst>
              <a:ext uri="{BEBA8EAE-BF5A-486C-A8C5-ECC9F3942E4B}">
                <a14:imgProps xmlns:a14="http://schemas.microsoft.com/office/drawing/2010/main">
                  <a14:imgLayer r:embed="rId3">
                    <a14:imgEffect>
                      <a14:sharpenSoften amount="25000"/>
                    </a14:imgEffect>
                    <a14:imgEffect>
                      <a14:colorTemperature colorTemp="7200"/>
                    </a14:imgEffect>
                  </a14:imgLayer>
                </a14:imgProps>
              </a:ext>
              <a:ext uri="{28A0092B-C50C-407E-A947-70E740481C1C}">
                <a14:useLocalDpi xmlns:a14="http://schemas.microsoft.com/office/drawing/2010/main" val="0"/>
              </a:ext>
            </a:extLst>
          </a:blip>
          <a:srcRect/>
          <a:stretch>
            <a:fillRect/>
          </a:stretch>
        </p:blipFill>
        <p:spPr bwMode="auto">
          <a:xfrm>
            <a:off x="683568" y="1412776"/>
            <a:ext cx="7704856" cy="4896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254358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354162"/>
          </a:xfrm>
        </p:spPr>
        <p:txBody>
          <a:bodyPr>
            <a:normAutofit fontScale="90000"/>
          </a:bodyPr>
          <a:lstStyle/>
          <a:p>
            <a:r>
              <a:rPr lang="ru-RU" sz="1800" dirty="0" smtClean="0"/>
              <a:t/>
            </a:r>
            <a:br>
              <a:rPr lang="ru-RU" sz="1800" dirty="0" smtClean="0"/>
            </a:br>
            <a:r>
              <a:rPr lang="ru-RU" sz="1800" dirty="0"/>
              <a:t/>
            </a:r>
            <a:br>
              <a:rPr lang="ru-RU" sz="1800" dirty="0"/>
            </a:br>
            <a:r>
              <a:rPr lang="ru-RU" sz="1800" dirty="0" smtClean="0"/>
              <a:t>Это </a:t>
            </a:r>
            <a:r>
              <a:rPr lang="ru-RU" sz="1800" dirty="0"/>
              <a:t>тема очень трудна для усвоения, так как суффиксы, образующие притяжательные прилагательные, очень разнообразны. Попросите детей образовать притяжательные прилагательные из следующих сочетаний: грива льва - </a:t>
            </a:r>
            <a:r>
              <a:rPr lang="ru-RU" sz="1800" b="1" dirty="0"/>
              <a:t>львиная</a:t>
            </a:r>
            <a:r>
              <a:rPr lang="ru-RU" sz="1800" dirty="0"/>
              <a:t>; лай собак - </a:t>
            </a:r>
            <a:r>
              <a:rPr lang="ru-RU" sz="1800" b="1" dirty="0"/>
              <a:t>собачий</a:t>
            </a:r>
            <a:r>
              <a:rPr lang="ru-RU" sz="1800" dirty="0"/>
              <a:t>; рога оленя - </a:t>
            </a:r>
            <a:r>
              <a:rPr lang="ru-RU" sz="1800" b="1" dirty="0"/>
              <a:t>оленьи</a:t>
            </a:r>
            <a:r>
              <a:rPr lang="ru-RU" sz="1800" dirty="0"/>
              <a:t>; гнездо орла - </a:t>
            </a:r>
            <a:r>
              <a:rPr lang="ru-RU" sz="1800" b="1" dirty="0"/>
              <a:t>орлиное</a:t>
            </a:r>
            <a:r>
              <a:rPr lang="ru-RU" sz="1800" dirty="0"/>
              <a:t>, панцирь черепахи - </a:t>
            </a:r>
            <a:r>
              <a:rPr lang="ru-RU" sz="1800" b="1" dirty="0"/>
              <a:t>черепаший</a:t>
            </a:r>
            <a:r>
              <a:rPr lang="ru-RU" sz="1800" dirty="0"/>
              <a:t>; пасть щуки - </a:t>
            </a:r>
            <a:r>
              <a:rPr lang="ru-RU" sz="1800" b="1" dirty="0"/>
              <a:t>щучья</a:t>
            </a:r>
            <a:r>
              <a:rPr lang="ru-RU" sz="1800" dirty="0"/>
              <a:t>. Обратите внимания. правильно ли ребенок образует новые слова. Поправьте его, если нужно.</a:t>
            </a:r>
            <a:br>
              <a:rPr lang="ru-RU" sz="1800" dirty="0"/>
            </a:br>
            <a:endParaRPr lang="ru-RU" sz="1800" dirty="0"/>
          </a:p>
        </p:txBody>
      </p:sp>
      <p:pic>
        <p:nvPicPr>
          <p:cNvPr id="12290" name="Picture 2"/>
          <p:cNvPicPr>
            <a:picLocks noGrp="1" noChangeAspect="1" noChangeArrowheads="1"/>
          </p:cNvPicPr>
          <p:nvPr>
            <p:ph idx="1"/>
          </p:nvPr>
        </p:nvPicPr>
        <p:blipFill>
          <a:blip r:embed="rId2">
            <a:extLst>
              <a:ext uri="{BEBA8EAE-BF5A-486C-A8C5-ECC9F3942E4B}">
                <a14:imgProps xmlns:a14="http://schemas.microsoft.com/office/drawing/2010/main">
                  <a14:imgLayer r:embed="rId3">
                    <a14:imgEffect>
                      <a14:sharpenSoften amount="25000"/>
                    </a14:imgEffect>
                    <a14:imgEffect>
                      <a14:colorTemperature colorTemp="8800"/>
                    </a14:imgEffect>
                  </a14:imgLayer>
                </a14:imgProps>
              </a:ext>
              <a:ext uri="{28A0092B-C50C-407E-A947-70E740481C1C}">
                <a14:useLocalDpi xmlns:a14="http://schemas.microsoft.com/office/drawing/2010/main" val="0"/>
              </a:ext>
            </a:extLst>
          </a:blip>
          <a:srcRect/>
          <a:stretch>
            <a:fillRect/>
          </a:stretch>
        </p:blipFill>
        <p:spPr bwMode="auto">
          <a:xfrm>
            <a:off x="539552" y="1751440"/>
            <a:ext cx="8116216" cy="4990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9027767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274638"/>
            <a:ext cx="8229600" cy="3874442"/>
          </a:xfrm>
        </p:spPr>
        <p:txBody>
          <a:bodyPr>
            <a:normAutofit/>
          </a:bodyPr>
          <a:lstStyle/>
          <a:p>
            <a:r>
              <a:rPr lang="ru-RU" sz="6000" b="1" dirty="0">
                <a:solidFill>
                  <a:srgbClr val="00B050"/>
                </a:solidFill>
              </a:rPr>
              <a:t>Действие и предмет.</a:t>
            </a:r>
          </a:p>
        </p:txBody>
      </p:sp>
    </p:spTree>
    <p:extLst>
      <p:ext uri="{BB962C8B-B14F-4D97-AF65-F5344CB8AC3E}">
        <p14:creationId xmlns:p14="http://schemas.microsoft.com/office/powerpoint/2010/main" val="117159135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692696"/>
            <a:ext cx="7575558" cy="543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0606694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476672"/>
            <a:ext cx="7103795" cy="597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1631631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548680"/>
            <a:ext cx="8011250" cy="54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7774123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332656"/>
            <a:ext cx="7472989" cy="61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0489384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692696"/>
            <a:ext cx="7251786" cy="54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618924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179512" y="188640"/>
            <a:ext cx="4464496" cy="3240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250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4427984" y="3268876"/>
            <a:ext cx="4587627" cy="34004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423111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513687"/>
            <a:ext cx="7766408" cy="57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2097367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692696"/>
            <a:ext cx="8025600" cy="54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449100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282154"/>
          </a:xfrm>
        </p:spPr>
        <p:txBody>
          <a:bodyPr>
            <a:normAutofit fontScale="90000"/>
          </a:bodyPr>
          <a:lstStyle/>
          <a:p>
            <a:r>
              <a:rPr lang="ru-RU" sz="1800" dirty="0"/>
              <a:t>Этот материал не сложно понять, если хорошо усвоен предыдущий. Спрашивайте </a:t>
            </a:r>
            <a:r>
              <a:rPr lang="ru-RU" sz="1800" dirty="0" err="1"/>
              <a:t>ребена</a:t>
            </a:r>
            <a:r>
              <a:rPr lang="ru-RU" sz="1800" dirty="0"/>
              <a:t> (после того, как </a:t>
            </a:r>
            <a:r>
              <a:rPr lang="ru-RU" sz="1800" dirty="0" err="1"/>
              <a:t>расмотрите</a:t>
            </a:r>
            <a:r>
              <a:rPr lang="ru-RU" sz="1800" dirty="0"/>
              <a:t> пару действий): "Кто </a:t>
            </a:r>
            <a:r>
              <a:rPr lang="ru-RU" sz="1800" dirty="0" err="1"/>
              <a:t>еще</a:t>
            </a:r>
            <a:r>
              <a:rPr lang="ru-RU" sz="1800" dirty="0"/>
              <a:t> может бежать?", "Что </a:t>
            </a:r>
            <a:r>
              <a:rPr lang="ru-RU" sz="1800" dirty="0" err="1"/>
              <a:t>еще</a:t>
            </a:r>
            <a:r>
              <a:rPr lang="ru-RU" sz="1800" dirty="0"/>
              <a:t> может бежать?" (Речка, время). "</a:t>
            </a:r>
            <a:r>
              <a:rPr lang="ru-RU" sz="1800" dirty="0" err="1"/>
              <a:t>Идет</a:t>
            </a:r>
            <a:r>
              <a:rPr lang="ru-RU" sz="1800" dirty="0"/>
              <a:t> что?" (Снег, дождь). "Летит кто?" (Бабочка, муха.) "Летит что?" (</a:t>
            </a:r>
            <a:r>
              <a:rPr lang="ru-RU" sz="1800" dirty="0" err="1"/>
              <a:t>Вертолет</a:t>
            </a:r>
            <a:r>
              <a:rPr lang="ru-RU" sz="1800" dirty="0"/>
              <a:t>, ракета.) "Висит кто?" (Спортсмен на турнике.) "А к кому можно применить слова читает, угощает, вышивает?" Пусть ребенок сам </a:t>
            </a:r>
            <a:r>
              <a:rPr lang="ru-RU" sz="1800" dirty="0" err="1"/>
              <a:t>придет</a:t>
            </a:r>
            <a:r>
              <a:rPr lang="ru-RU" sz="1800" dirty="0"/>
              <a:t> к выводу, что эти действия может делать только человек (в данном случае можно поставить только вопрос "Кто?").</a:t>
            </a:r>
          </a:p>
        </p:txBody>
      </p:sp>
      <p:pic>
        <p:nvPicPr>
          <p:cNvPr id="9219"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35696" y="1844824"/>
            <a:ext cx="5688632" cy="46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5940078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7315545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65125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67050" y="2300288"/>
            <a:ext cx="3009900" cy="2257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04212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378498"/>
          </a:xfrm>
        </p:spPr>
        <p:txBody>
          <a:bodyPr>
            <a:normAutofit/>
          </a:bodyPr>
          <a:lstStyle/>
          <a:p>
            <a:r>
              <a:rPr lang="ru-RU" b="1" dirty="0">
                <a:solidFill>
                  <a:srgbClr val="FF0000"/>
                </a:solidFill>
              </a:rPr>
              <a:t>Образование новых глаголов с помощью приставок</a:t>
            </a:r>
            <a:r>
              <a:rPr lang="ru-RU" sz="2000" b="1" dirty="0">
                <a:solidFill>
                  <a:srgbClr val="FF0000"/>
                </a:solidFill>
              </a:rPr>
              <a:t>.</a:t>
            </a:r>
            <a:br>
              <a:rPr lang="ru-RU" sz="2000" b="1" dirty="0">
                <a:solidFill>
                  <a:srgbClr val="FF0000"/>
                </a:solidFill>
              </a:rPr>
            </a:br>
            <a:endParaRPr lang="ru-RU" sz="2000" dirty="0">
              <a:solidFill>
                <a:srgbClr val="FF0000"/>
              </a:solidFill>
            </a:endParaRPr>
          </a:p>
        </p:txBody>
      </p:sp>
    </p:spTree>
    <p:extLst>
      <p:ext uri="{BB962C8B-B14F-4D97-AF65-F5344CB8AC3E}">
        <p14:creationId xmlns:p14="http://schemas.microsoft.com/office/powerpoint/2010/main" val="11218533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57200" y="274638"/>
            <a:ext cx="8229600" cy="1714202"/>
          </a:xfrm>
        </p:spPr>
        <p:txBody>
          <a:bodyPr>
            <a:normAutofit fontScale="90000"/>
          </a:bodyPr>
          <a:lstStyle/>
          <a:p>
            <a:pPr algn="just"/>
            <a:r>
              <a:rPr lang="ru-RU" sz="1800" dirty="0" smtClean="0"/>
              <a:t/>
            </a:r>
            <a:br>
              <a:rPr lang="ru-RU" sz="1800" dirty="0" smtClean="0"/>
            </a:br>
            <a:r>
              <a:rPr lang="ru-RU" sz="1800" dirty="0"/>
              <a:t/>
            </a:r>
            <a:br>
              <a:rPr lang="ru-RU" sz="1800" dirty="0"/>
            </a:br>
            <a:r>
              <a:rPr lang="ru-RU" sz="1800" dirty="0" smtClean="0"/>
              <a:t>Обратите </a:t>
            </a:r>
            <a:r>
              <a:rPr lang="ru-RU" sz="1800" dirty="0"/>
              <a:t>внимание ребенка на то как изменяется значение слова, если к нему прибавляется приставка. Спросите, например, что нужно сказать, если папа возвращается с работы ("папа </a:t>
            </a:r>
            <a:r>
              <a:rPr lang="ru-RU" sz="1800" dirty="0" err="1"/>
              <a:t>пришел</a:t>
            </a:r>
            <a:r>
              <a:rPr lang="ru-RU" sz="1800" dirty="0"/>
              <a:t>"), когда он уходит из дома на работу ("папа </a:t>
            </a:r>
            <a:r>
              <a:rPr lang="ru-RU" sz="1800" dirty="0" err="1"/>
              <a:t>ушел</a:t>
            </a:r>
            <a:r>
              <a:rPr lang="ru-RU" sz="1800" dirty="0"/>
              <a:t>"). "А что сделал мальчик, на пути которого оказался камень?" ("Он его </a:t>
            </a:r>
            <a:r>
              <a:rPr lang="ru-RU" sz="1800" dirty="0" err="1"/>
              <a:t>обошел</a:t>
            </a:r>
            <a:r>
              <a:rPr lang="ru-RU" sz="1800" dirty="0"/>
              <a:t>"). Попросите ребенка самостоятельно образовать глаголы с приставками. проговорите, что нужно сделать и как сказать, если: оторвалась пуговица - пришить; появилась дырка - зашить; пояс у платья пришит не на месте - перешить; хотим украсить платье - вышить.</a:t>
            </a:r>
          </a:p>
        </p:txBody>
      </p:sp>
      <p:pic>
        <p:nvPicPr>
          <p:cNvPr id="4098" name="Picture 2"/>
          <p:cNvPicPr>
            <a:picLocks noGrp="1" noChangeAspect="1" noChangeArrowheads="1"/>
          </p:cNvPicPr>
          <p:nvPr>
            <p:ph idx="1"/>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1115616" y="3001276"/>
            <a:ext cx="7056784" cy="29480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86551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Effect>
                      <a14:colorTemperature colorTemp="7200"/>
                    </a14:imgEffect>
                  </a14:imgLayer>
                </a14:imgProps>
              </a:ext>
              <a:ext uri="{28A0092B-C50C-407E-A947-70E740481C1C}">
                <a14:useLocalDpi xmlns:a14="http://schemas.microsoft.com/office/drawing/2010/main" val="0"/>
              </a:ext>
            </a:extLst>
          </a:blip>
          <a:srcRect/>
          <a:stretch>
            <a:fillRect/>
          </a:stretch>
        </p:blipFill>
        <p:spPr bwMode="auto">
          <a:xfrm>
            <a:off x="0" y="1700808"/>
            <a:ext cx="9144000" cy="3384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91105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90066"/>
          </a:xfrm>
        </p:spPr>
        <p:txBody>
          <a:bodyPr>
            <a:normAutofit fontScale="90000"/>
          </a:bodyPr>
          <a:lstStyle/>
          <a:p>
            <a:r>
              <a:rPr lang="ru-RU" sz="1800" b="1" dirty="0" smtClean="0">
                <a:solidFill>
                  <a:srgbClr val="FF0000"/>
                </a:solidFill>
              </a:rPr>
              <a:t/>
            </a:r>
            <a:br>
              <a:rPr lang="ru-RU" sz="1800" b="1" dirty="0" smtClean="0">
                <a:solidFill>
                  <a:srgbClr val="FF0000"/>
                </a:solidFill>
              </a:rPr>
            </a:br>
            <a:r>
              <a:rPr lang="ru-RU" sz="1800" b="1" dirty="0">
                <a:solidFill>
                  <a:srgbClr val="FF0000"/>
                </a:solidFill>
              </a:rPr>
              <a:t/>
            </a:r>
            <a:br>
              <a:rPr lang="ru-RU" sz="1800" b="1" dirty="0">
                <a:solidFill>
                  <a:srgbClr val="FF0000"/>
                </a:solidFill>
              </a:rPr>
            </a:br>
            <a:r>
              <a:rPr lang="ru-RU" sz="1800" b="1" dirty="0" smtClean="0">
                <a:solidFill>
                  <a:srgbClr val="FF0000"/>
                </a:solidFill>
              </a:rPr>
              <a:t>Глаголы </a:t>
            </a:r>
            <a:r>
              <a:rPr lang="ru-RU" sz="1800" b="1" dirty="0">
                <a:solidFill>
                  <a:srgbClr val="FF0000"/>
                </a:solidFill>
              </a:rPr>
              <a:t>со значением </a:t>
            </a:r>
            <a:r>
              <a:rPr lang="ru-RU" sz="1800" b="1" dirty="0" smtClean="0">
                <a:solidFill>
                  <a:srgbClr val="FF0000"/>
                </a:solidFill>
              </a:rPr>
              <a:t>передвижения</a:t>
            </a:r>
            <a:br>
              <a:rPr lang="ru-RU" sz="1800" b="1" dirty="0" smtClean="0">
                <a:solidFill>
                  <a:srgbClr val="FF0000"/>
                </a:solidFill>
              </a:rPr>
            </a:br>
            <a:endParaRPr lang="ru-RU" sz="1800" dirty="0">
              <a:solidFill>
                <a:srgbClr val="FF0000"/>
              </a:solidFill>
            </a:endParaRPr>
          </a:p>
        </p:txBody>
      </p:sp>
      <p:pic>
        <p:nvPicPr>
          <p:cNvPr id="4098" name="Picture 2"/>
          <p:cNvPicPr>
            <a:picLocks noGrp="1" noChangeAspect="1" noChangeArrowheads="1"/>
          </p:cNvPicPr>
          <p:nvPr>
            <p:ph idx="1"/>
          </p:nvPr>
        </p:nvPicPr>
        <p:blipFill>
          <a:blip r:embed="rId2">
            <a:extLst>
              <a:ext uri="{BEBA8EAE-BF5A-486C-A8C5-ECC9F3942E4B}">
                <a14:imgProps xmlns:a14="http://schemas.microsoft.com/office/drawing/2010/main">
                  <a14:imgLayer r:embed="rId3">
                    <a14:imgEffect>
                      <a14:sharpenSoften amount="25000"/>
                    </a14:imgEffect>
                    <a14:imgEffect>
                      <a14:colorTemperature colorTemp="7200"/>
                    </a14:imgEffect>
                  </a14:imgLayer>
                </a14:imgProps>
              </a:ext>
              <a:ext uri="{28A0092B-C50C-407E-A947-70E740481C1C}">
                <a14:useLocalDpi xmlns:a14="http://schemas.microsoft.com/office/drawing/2010/main" val="0"/>
              </a:ext>
            </a:extLst>
          </a:blip>
          <a:srcRect/>
          <a:stretch>
            <a:fillRect/>
          </a:stretch>
        </p:blipFill>
        <p:spPr bwMode="auto">
          <a:xfrm>
            <a:off x="1187624" y="1124744"/>
            <a:ext cx="6768752" cy="5057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026234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1400" dirty="0"/>
              <a:t>Поговорите с ребенком о том, как умеют передвигаться другие животные, птицы, насекомые. Например, белый медведь умеет хорошо плавать, ходить, бегать. Страус совсем не умеет летать, зато очень быстро бегает. Пингвин тоже не умеет летать, но прекрасно плавает. Обезьяна прыгает по деревьям. Божья коровка ползает и летает, как многие другие насекомые.</a:t>
            </a:r>
            <a:br>
              <a:rPr lang="ru-RU" sz="1400" dirty="0"/>
            </a:br>
            <a:endParaRPr lang="ru-RU" sz="1400" dirty="0"/>
          </a:p>
        </p:txBody>
      </p:sp>
      <p:pic>
        <p:nvPicPr>
          <p:cNvPr id="5122" name="Picture 2"/>
          <p:cNvPicPr>
            <a:picLocks noGrp="1" noChangeAspect="1" noChangeArrowheads="1"/>
          </p:cNvPicPr>
          <p:nvPr>
            <p:ph idx="1"/>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1187624" y="1412776"/>
            <a:ext cx="7200800" cy="4968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1666459"/>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83</TotalTime>
  <Words>422</Words>
  <Application>Microsoft Office PowerPoint</Application>
  <PresentationFormat>Экран (4:3)</PresentationFormat>
  <Paragraphs>22</Paragraphs>
  <Slides>34</Slides>
  <Notes>0</Notes>
  <HiddenSlides>0</HiddenSlides>
  <MMClips>0</MMClips>
  <ScaleCrop>false</ScaleCrop>
  <HeadingPairs>
    <vt:vector size="6" baseType="variant">
      <vt:variant>
        <vt:lpstr>Использованные шрифты</vt:lpstr>
      </vt:variant>
      <vt:variant>
        <vt:i4>2</vt:i4>
      </vt:variant>
      <vt:variant>
        <vt:lpstr>Тема</vt:lpstr>
      </vt:variant>
      <vt:variant>
        <vt:i4>1</vt:i4>
      </vt:variant>
      <vt:variant>
        <vt:lpstr>Заголовки слайдов</vt:lpstr>
      </vt:variant>
      <vt:variant>
        <vt:i4>34</vt:i4>
      </vt:variant>
    </vt:vector>
  </HeadingPairs>
  <TitlesOfParts>
    <vt:vector size="37" baseType="lpstr">
      <vt:lpstr>Arial</vt:lpstr>
      <vt:lpstr>Calibri</vt:lpstr>
      <vt:lpstr>Тема Office</vt:lpstr>
      <vt:lpstr>Множественное число глаголов </vt:lpstr>
      <vt:lpstr>Что делает? Что делают? Рассмотри картинки и скажи, кто что делает (например, "Девочка бежит", "Девочки бегут").</vt:lpstr>
      <vt:lpstr>Презентация PowerPoint</vt:lpstr>
      <vt:lpstr>Презентация PowerPoint</vt:lpstr>
      <vt:lpstr>Образование новых глаголов с помощью приставок. </vt:lpstr>
      <vt:lpstr>  Обратите внимание ребенка на то как изменяется значение слова, если к нему прибавляется приставка. Спросите, например, что нужно сказать, если папа возвращается с работы ("папа пришел"), когда он уходит из дома на работу ("папа ушел"). "А что сделал мальчик, на пути которого оказался камень?" ("Он его обошел"). Попросите ребенка самостоятельно образовать глаголы с приставками. проговорите, что нужно сделать и как сказать, если: оторвалась пуговица - пришить; появилась дырка - зашить; пояс у платья пришит не на месте - перешить; хотим украсить платье - вышить.</vt:lpstr>
      <vt:lpstr>Презентация PowerPoint</vt:lpstr>
      <vt:lpstr>  Глаголы со значением передвижения </vt:lpstr>
      <vt:lpstr>Поговорите с ребенком о том, как умеют передвигаться другие животные, птицы, насекомые. Например, белый медведь умеет хорошо плавать, ходить, бегать. Страус совсем не умеет летать, зато очень быстро бегает. Пингвин тоже не умеет летать, но прекрасно плавает. Обезьяна прыгает по деревьям. Божья коровка ползает и летает, как многие другие насекомые. </vt:lpstr>
      <vt:lpstr>Возвратные глаголы Названия действий с окончанием –ся  указывают на то, что мальчик (девочка) делает все самостоятельно - для себя.  </vt:lpstr>
      <vt:lpstr>        Совершенный и несовершенный вид глагола </vt:lpstr>
      <vt:lpstr> Попросите ребенка показать, на какой картинке девочка моет куклу, а на какой уже вымыла. То же самое сделайте с другими парами картинок. Ребенок должен понимать, что делается сейчас, а что уже сделано. </vt:lpstr>
      <vt:lpstr>       Слова-действия, близкие по значению. </vt:lpstr>
      <vt:lpstr>  Рассмотрите с ребенком картинки (слева направо) и спросите, что делает мама. Дифференцирует ли он эти действия? Если ребенку все понятно, можно спросить, например: "Из чего можно шить?", "Из чего можно вязать?". "Что можно чистить?" (Рыбу, картошку, ковер, ботинки, платье, кастрюлю, снег.) Попросите придумать предложения со словом чистит, например: "Мама чистит картошку ножом", "Папа чистит ковер пылесосом" и т.д. </vt:lpstr>
      <vt:lpstr>           Понимание форм глаголов мужского и женского рода прошедшего времени единственного числа. </vt:lpstr>
      <vt:lpstr>Девочку и мальчика зовут одинаково. Задайте ребенку вопросы: "Отгадай, о ком я говорю? Почему ты так думаешь?" </vt:lpstr>
      <vt:lpstr>       Признак предмета.</vt:lpstr>
      <vt:lpstr>Попросите ребенка описать предмет, подбирая к существительным прилагательные. Подсказывайте, задавая вопросы: "Какого цвета?", "Какой формы?", "Какой на вкус?, "Какой на ощупь?" (О лимоне.) О лисе можно спросить: "Какая по характеру?", "Какие у нее повадки?". (Ловкая). "Чем питается?" (Хищная.) Любой предмет можно описать (устно) по подобной схеме. Попрактикуйтесь на собственных примерах. </vt:lpstr>
      <vt:lpstr>          Сравнение свойств и качеств предметов. Большой - меньше - самый маленький. Маленький - больше - самый большой   </vt:lpstr>
      <vt:lpstr>Рассмотрите с ребенком рисуни слева направо (каждый ряд отдельно) и спросите, чем различаются изображенные на них предметы. Прочитайте ребенку сказку "Три медведя". Выделите голосом сравнения, приведенные в сказке большой медведь - Михайло Иванович, поменьше - Анастасия Петровна, самый маленький - Мишутка. Сравните предметы, начинаая от меньшего к большему (например, играя с матрешками, указывайте сначала на маленькую матрешку, затем на матрешку побольше и, наконец, на самую большу.) Придумайте собственные примеры. </vt:lpstr>
      <vt:lpstr>        Образование притяжательных прилагательных. </vt:lpstr>
      <vt:lpstr>Показывая ребенку вещи членов семьи, можно спросить: "Чья это расческа?", "Чье это полотенце?", "Чьи это брюки?", "Чей шарф?". Ребенок должен ответить полными предложениями, правильно согласуя слова: "Это Танина расческа", "Это Петино полотенце" и т.д. Прилагательное обязательно должно стоять перед существительным. </vt:lpstr>
      <vt:lpstr>  Это тема очень трудна для усвоения, так как суффиксы, образующие притяжательные прилагательные, очень разнообразны. Попросите детей образовать притяжательные прилагательные из следующих сочетаний: грива льва - львиная; лай собак - собачий; рога оленя - оленьи; гнездо орла - орлиное, панцирь черепахи - черепаший; пасть щуки - щучья. Обратите внимания. правильно ли ребенок образует новые слова. Поправьте его, если нужно. </vt:lpstr>
      <vt:lpstr>Действие и предмет.</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Этот материал не сложно понять, если хорошо усвоен предыдущий. Спрашивайте ребена (после того, как расмотрите пару действий): "Кто еще может бежать?", "Что еще может бежать?" (Речка, время). "Идет что?" (Снег, дождь). "Летит кто?" (Бабочка, муха.) "Летит что?" (Вертолет, ракета.) "Висит кто?" (Спортсмен на турнике.) "А к кому можно применить слова читает, угощает, вышивает?" Пусть ребенок сам придет к выводу, что эти действия может делать только человек (в данном случае можно поставить только вопрос "Кто?").</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Согласование существительных с числительными</dc:title>
  <dc:creator>Пользователь</dc:creator>
  <cp:lastModifiedBy>Пользователь</cp:lastModifiedBy>
  <cp:revision>13</cp:revision>
  <dcterms:created xsi:type="dcterms:W3CDTF">2014-01-09T12:51:29Z</dcterms:created>
  <dcterms:modified xsi:type="dcterms:W3CDTF">2022-01-22T10:31:25Z</dcterms:modified>
</cp:coreProperties>
</file>