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58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83" r:id="rId21"/>
    <p:sldId id="276" r:id="rId22"/>
    <p:sldId id="277" r:id="rId23"/>
    <p:sldId id="282" r:id="rId24"/>
    <p:sldId id="278" r:id="rId25"/>
    <p:sldId id="279" r:id="rId26"/>
    <p:sldId id="288" r:id="rId27"/>
    <p:sldId id="280" r:id="rId28"/>
    <p:sldId id="281" r:id="rId29"/>
    <p:sldId id="284" r:id="rId30"/>
    <p:sldId id="285" r:id="rId31"/>
    <p:sldId id="286" r:id="rId32"/>
    <p:sldId id="287" r:id="rId33"/>
    <p:sldId id="291" r:id="rId34"/>
    <p:sldId id="289" r:id="rId35"/>
    <p:sldId id="290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Ориентация в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39896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ЦВЕТЫ СТОЯТ В ВАЗЕ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> 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4" r="61880"/>
          <a:stretch/>
        </p:blipFill>
        <p:spPr bwMode="auto">
          <a:xfrm>
            <a:off x="1763688" y="1020521"/>
            <a:ext cx="5904656" cy="536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2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ВАЗА СТОИТ НА ПОЛКЕ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>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 r="61463"/>
          <a:stretch/>
        </p:blipFill>
        <p:spPr bwMode="auto">
          <a:xfrm>
            <a:off x="1835696" y="1268760"/>
            <a:ext cx="532859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5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ПЛАТЬЕ ВИСИТ В ШКАФУ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>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9" r="53335" b="5134"/>
          <a:stretch/>
        </p:blipFill>
        <p:spPr bwMode="auto">
          <a:xfrm>
            <a:off x="1403648" y="1196752"/>
            <a:ext cx="56886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8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КУРТКА </a:t>
            </a:r>
            <a:r>
              <a:rPr lang="ru-RU" b="1" dirty="0">
                <a:solidFill>
                  <a:srgbClr val="FF0000"/>
                </a:solidFill>
              </a:rPr>
              <a:t>ВИСИТ НА ВЕШАЛКЕ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3" r="54168" b="7395"/>
          <a:stretch/>
        </p:blipFill>
        <p:spPr bwMode="auto">
          <a:xfrm>
            <a:off x="2051720" y="1268760"/>
            <a:ext cx="439248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4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РЫБКИ </a:t>
            </a:r>
            <a:r>
              <a:rPr lang="ru-RU" b="1" dirty="0">
                <a:solidFill>
                  <a:srgbClr val="FF0000"/>
                </a:solidFill>
              </a:rPr>
              <a:t>ПЛАВАЮТ В АКВАРИУМЕ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2" r="55211" b="5780"/>
          <a:stretch/>
        </p:blipFill>
        <p:spPr bwMode="auto">
          <a:xfrm>
            <a:off x="1691680" y="1628800"/>
            <a:ext cx="57606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0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КНИГА ЛЕЖИТ НА СТОЛЕ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>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8" r="62922"/>
          <a:stretch/>
        </p:blipFill>
        <p:spPr bwMode="auto">
          <a:xfrm>
            <a:off x="2267744" y="1340768"/>
            <a:ext cx="5400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7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88032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Понимание предлогов на - над </a:t>
            </a:r>
          </a:p>
        </p:txBody>
      </p:sp>
    </p:spTree>
    <p:extLst>
      <p:ext uri="{BB962C8B-B14F-4D97-AF65-F5344CB8AC3E}">
        <p14:creationId xmlns:p14="http://schemas.microsoft.com/office/powerpoint/2010/main" val="30178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42"/>
          <a:stretch/>
        </p:blipFill>
        <p:spPr bwMode="auto">
          <a:xfrm>
            <a:off x="3563888" y="3497848"/>
            <a:ext cx="3816424" cy="336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66" b="5283"/>
          <a:stretch/>
        </p:blipFill>
        <p:spPr bwMode="auto">
          <a:xfrm>
            <a:off x="4680511" y="116632"/>
            <a:ext cx="4104456" cy="31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65" b="-2838"/>
          <a:stretch/>
        </p:blipFill>
        <p:spPr bwMode="auto">
          <a:xfrm>
            <a:off x="683568" y="404664"/>
            <a:ext cx="367340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8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35"/>
          <a:stretch/>
        </p:blipFill>
        <p:spPr bwMode="auto">
          <a:xfrm>
            <a:off x="4860032" y="188640"/>
            <a:ext cx="388843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3"/>
          <a:stretch/>
        </p:blipFill>
        <p:spPr bwMode="auto">
          <a:xfrm>
            <a:off x="4860033" y="3392996"/>
            <a:ext cx="3888430" cy="320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02"/>
          <a:stretch/>
        </p:blipFill>
        <p:spPr bwMode="auto">
          <a:xfrm>
            <a:off x="323528" y="188640"/>
            <a:ext cx="3744416" cy="320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02"/>
          <a:stretch/>
        </p:blipFill>
        <p:spPr bwMode="auto">
          <a:xfrm>
            <a:off x="467544" y="3392996"/>
            <a:ext cx="3960440" cy="320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9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Понимание предлогов за - из-за, под - из-под</a:t>
            </a:r>
          </a:p>
        </p:txBody>
      </p:sp>
    </p:spTree>
    <p:extLst>
      <p:ext uri="{BB962C8B-B14F-4D97-AF65-F5344CB8AC3E}">
        <p14:creationId xmlns:p14="http://schemas.microsoft.com/office/powerpoint/2010/main" val="13743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2000" dirty="0"/>
              <a:t>Попросите ребенка указать, где находятся собачка, ваза, дети. Например: "Собачка бежит впереди мальчика", "Собачка бежит за мальчиком (сзади)" и т.д. Если ребенок затрудняется, помогите ему наводящими вопросами. Занимаясь с ребенком, обязательно сядьте рядом так, чтобы ваша правая рука была с той же стороны, что и правая рука ребенка. Затем спросите, кто на рисунке стоит справа от мамы, а кто слева от </a:t>
            </a:r>
            <a:r>
              <a:rPr lang="ru-RU" sz="2000" dirty="0" err="1"/>
              <a:t>нее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Дайте </a:t>
            </a:r>
            <a:r>
              <a:rPr lang="ru-RU" sz="2000" dirty="0"/>
              <a:t>поручение встать впереди другого ребенка или предмета; позади него; встать справа, слева от другого ребенка или предмета; встать посередине комнаты. Попросите ребенка подойти ближе к окну, встать дальше от него и т.д. Рассмотри рисунки. Скажи, кто (или что) находится дальше, ближе, выше, ниже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Обратите </a:t>
            </a:r>
            <a:r>
              <a:rPr lang="ru-RU" sz="2000" dirty="0"/>
              <a:t>внимание на то, как ребенок понимает инструкции, насколько точно их выполняет и как быстро переключается на выполнение других поручений.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417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r>
              <a:rPr lang="ru-RU" sz="2000" dirty="0"/>
              <a:t>Дети часто затрудняются в употреблении предлогов над, из-за, из-под, со, между. (Предлог между употребляется в значении посередине.) Обратите внимание ребенка на согласование слов после употребления этих предлогов. В младшем возрасте дети иногда не употребляют даже предлоги в и на. Потренируйтесь на аналогичных примерах. После предлога со обязательно должно стоять слово со стечением согласных (со стола, со Светой, со Славой, со сковороды). </a:t>
            </a:r>
          </a:p>
        </p:txBody>
      </p:sp>
    </p:spTree>
    <p:extLst>
      <p:ext uri="{BB962C8B-B14F-4D97-AF65-F5344CB8AC3E}">
        <p14:creationId xmlns:p14="http://schemas.microsoft.com/office/powerpoint/2010/main" val="21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26"/>
          <a:stretch/>
        </p:blipFill>
        <p:spPr bwMode="auto">
          <a:xfrm>
            <a:off x="323528" y="404664"/>
            <a:ext cx="266429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49"/>
          <a:stretch/>
        </p:blipFill>
        <p:spPr bwMode="auto">
          <a:xfrm>
            <a:off x="5652120" y="399669"/>
            <a:ext cx="2736304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31"/>
          <a:stretch/>
        </p:blipFill>
        <p:spPr bwMode="auto">
          <a:xfrm>
            <a:off x="344279" y="3432479"/>
            <a:ext cx="3424382" cy="316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90"/>
          <a:stretch/>
        </p:blipFill>
        <p:spPr bwMode="auto">
          <a:xfrm>
            <a:off x="5652120" y="3429000"/>
            <a:ext cx="288032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5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179"/>
            <a:ext cx="309634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6"/>
          <a:stretch/>
        </p:blipFill>
        <p:spPr bwMode="auto">
          <a:xfrm>
            <a:off x="1331640" y="3068960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90"/>
          <a:stretch/>
        </p:blipFill>
        <p:spPr bwMode="auto">
          <a:xfrm>
            <a:off x="5436096" y="1905235"/>
            <a:ext cx="2676058" cy="285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92"/>
          <a:stretch/>
        </p:blipFill>
        <p:spPr bwMode="auto">
          <a:xfrm>
            <a:off x="827584" y="1196752"/>
            <a:ext cx="264852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3"/>
          <a:stretch/>
        </p:blipFill>
        <p:spPr bwMode="auto">
          <a:xfrm>
            <a:off x="4765965" y="1196752"/>
            <a:ext cx="352136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6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444976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Понимание предлогов со, между </a:t>
            </a:r>
          </a:p>
        </p:txBody>
      </p:sp>
    </p:spTree>
    <p:extLst>
      <p:ext uri="{BB962C8B-B14F-4D97-AF65-F5344CB8AC3E}">
        <p14:creationId xmlns:p14="http://schemas.microsoft.com/office/powerpoint/2010/main" val="26030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09"/>
          <a:stretch/>
        </p:blipFill>
        <p:spPr bwMode="auto">
          <a:xfrm>
            <a:off x="323528" y="299243"/>
            <a:ext cx="2787073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6"/>
          <a:stretch/>
        </p:blipFill>
        <p:spPr bwMode="auto">
          <a:xfrm>
            <a:off x="4644008" y="404664"/>
            <a:ext cx="403244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19"/>
          <a:stretch/>
        </p:blipFill>
        <p:spPr bwMode="auto">
          <a:xfrm>
            <a:off x="4644008" y="3428206"/>
            <a:ext cx="4117109" cy="24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0"/>
          <a:stretch/>
        </p:blipFill>
        <p:spPr bwMode="auto">
          <a:xfrm>
            <a:off x="329711" y="3428206"/>
            <a:ext cx="3812309" cy="26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2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Образование уменьшительно-ласкательных форм существительных</a:t>
            </a:r>
          </a:p>
        </p:txBody>
      </p:sp>
    </p:spTree>
    <p:extLst>
      <p:ext uri="{BB962C8B-B14F-4D97-AF65-F5344CB8AC3E}">
        <p14:creationId xmlns:p14="http://schemas.microsoft.com/office/powerpoint/2010/main" val="566838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63284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Указывайте сначала на меньший предмет. Попросите ребенка назвать ласково всех членов семьи, а также знакомых и друзей по именам, употребляя уменьшительно-ласкательную форму (Маша - Машенька, брат - братик, сестра - </a:t>
            </a:r>
            <a:r>
              <a:rPr lang="ru-RU" sz="1800" dirty="0" err="1"/>
              <a:t>сестренка</a:t>
            </a:r>
            <a:r>
              <a:rPr lang="ru-RU" sz="1800" dirty="0"/>
              <a:t> и т.д.).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632848" cy="478539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5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92697"/>
            <a:ext cx="763284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6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Кто это? Что это</a:t>
            </a:r>
            <a:r>
              <a:rPr lang="ru-RU" b="1" dirty="0" smtClean="0">
                <a:solidFill>
                  <a:srgbClr val="00B050"/>
                </a:solidFill>
              </a:rPr>
              <a:t>?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Живое - неживое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5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1400" dirty="0"/>
              <a:t>Рассмотри рисунки. Скажи, кто (или что) находится спереди (впереди), сзади, посередине, справа и слева.</a:t>
            </a:r>
            <a:br>
              <a:rPr lang="ru-RU" sz="1400" dirty="0"/>
            </a:br>
            <a:r>
              <a:rPr lang="ru-RU" sz="1400" dirty="0"/>
              <a:t>ВПЕРЕДИ </a:t>
            </a:r>
            <a:br>
              <a:rPr lang="ru-RU" sz="1400" dirty="0"/>
            </a:br>
            <a:r>
              <a:rPr lang="ru-RU" sz="1400" dirty="0"/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1" r="43331"/>
          <a:stretch/>
        </p:blipFill>
        <p:spPr bwMode="auto">
          <a:xfrm>
            <a:off x="2123728" y="1393364"/>
            <a:ext cx="4896544" cy="426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97839"/>
            <a:ext cx="76123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Объясните </a:t>
            </a:r>
            <a:r>
              <a:rPr lang="ru-RU" sz="2400" dirty="0" err="1"/>
              <a:t>ребенку</a:t>
            </a:r>
            <a:r>
              <a:rPr lang="ru-RU" sz="2400" dirty="0"/>
              <a:t>, что вопрос "Кто это?" ставится в том случае, когда предмет, </a:t>
            </a:r>
            <a:r>
              <a:rPr lang="ru-RU" sz="2400" dirty="0" err="1"/>
              <a:t>оо</a:t>
            </a:r>
            <a:r>
              <a:rPr lang="ru-RU" sz="2400" dirty="0"/>
              <a:t> котором </a:t>
            </a:r>
            <a:r>
              <a:rPr lang="ru-RU" sz="2400" dirty="0" err="1"/>
              <a:t>идет</a:t>
            </a:r>
            <a:r>
              <a:rPr lang="ru-RU" sz="2400" dirty="0"/>
              <a:t> речь, может самостоятельно передвигаться. Спросите ребенка, какой вопрос нужно задавать к словам </a:t>
            </a:r>
            <a:r>
              <a:rPr lang="ru-RU" sz="2400" dirty="0" err="1"/>
              <a:t>самолет</a:t>
            </a:r>
            <a:r>
              <a:rPr lang="ru-RU" sz="2400" dirty="0"/>
              <a:t>, автобус - ведь эти предметы передвигаются, но только в том случае, когда ими управляет человек. Или, например, дерево живое, а мы спрашиваем о нем: "Что это?". Помогите </a:t>
            </a:r>
            <a:r>
              <a:rPr lang="ru-RU" sz="2400" dirty="0" err="1"/>
              <a:t>ребенку</a:t>
            </a:r>
            <a:r>
              <a:rPr lang="ru-RU" sz="2400" dirty="0"/>
              <a:t> наводящими вопросами.</a:t>
            </a:r>
          </a:p>
        </p:txBody>
      </p:sp>
    </p:spTree>
    <p:extLst>
      <p:ext uri="{BB962C8B-B14F-4D97-AF65-F5344CB8AC3E}">
        <p14:creationId xmlns:p14="http://schemas.microsoft.com/office/powerpoint/2010/main" val="2915510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87" y="908720"/>
            <a:ext cx="808205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970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4" y="836712"/>
            <a:ext cx="863150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481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Если </a:t>
            </a:r>
            <a:r>
              <a:rPr lang="ru-RU" sz="2400" dirty="0"/>
              <a:t>у вас есть "Лото на </a:t>
            </a:r>
            <a:r>
              <a:rPr lang="ru-RU" sz="2400" dirty="0" err="1"/>
              <a:t>четырех</a:t>
            </a:r>
            <a:r>
              <a:rPr lang="ru-RU" sz="2400" dirty="0"/>
              <a:t> языках" или подобное ему, предложите </a:t>
            </a:r>
            <a:r>
              <a:rPr lang="ru-RU" sz="2400" dirty="0" err="1"/>
              <a:t>ребенку</a:t>
            </a:r>
            <a:r>
              <a:rPr lang="ru-RU" sz="2400" dirty="0"/>
              <a:t> выложить слева картинки с изображениями предметов, отвечающих на вопрос "Кто это?", а справа - картинки с изображениями предметов, отвечающих на вопрос "Что это?". Получится два столбика рисунков (первую картинку в каждом столбике вы можете положить сами). Повторите эту игру. В зависимости от того, как ребенок понял материал, он сможет без вашей помощи выкладывать рисунки и сам находить свои ошибки. Если он хорошо усвоил материал, предлагайте ему названия предметов, а он сам скажет, как можно спросить о них "Кто?" или "Что?". В эту игру можно играть двум детям под руководством взрослых. Дети проверяют друг друга.</a:t>
            </a:r>
          </a:p>
        </p:txBody>
      </p:sp>
    </p:spTree>
    <p:extLst>
      <p:ext uri="{BB962C8B-B14F-4D97-AF65-F5344CB8AC3E}">
        <p14:creationId xmlns:p14="http://schemas.microsoft.com/office/powerpoint/2010/main" val="465255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3456384"/>
          </a:xfrm>
        </p:spPr>
        <p:txBody>
          <a:bodyPr>
            <a:noAutofit/>
          </a:bodyPr>
          <a:lstStyle/>
          <a:p>
            <a:r>
              <a:rPr lang="ru-RU" sz="8000" b="1" dirty="0">
                <a:solidFill>
                  <a:schemeClr val="accent2">
                    <a:lumMod val="75000"/>
                  </a:schemeClr>
                </a:solidFill>
              </a:rPr>
              <a:t>Определение рода существительных.</a:t>
            </a:r>
          </a:p>
        </p:txBody>
      </p:sp>
    </p:spTree>
    <p:extLst>
      <p:ext uri="{BB962C8B-B14F-4D97-AF65-F5344CB8AC3E}">
        <p14:creationId xmlns:p14="http://schemas.microsoft.com/office/powerpoint/2010/main" val="1927742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r>
              <a:rPr lang="ru-RU" sz="2000" dirty="0"/>
              <a:t>Спросите ребенка: "Как </a:t>
            </a:r>
            <a:r>
              <a:rPr lang="ru-RU" sz="2000" dirty="0" err="1"/>
              <a:t>еще</a:t>
            </a:r>
            <a:r>
              <a:rPr lang="ru-RU" sz="2000" dirty="0"/>
              <a:t> можно сказать про мальчика (он, она или оно?)" В зависимости от ответа предложит заменить слово мальчик на слово он. Дети часто затрудняются в замене существительных местоимениями, указывающими на род предмета. Помогите </a:t>
            </a:r>
            <a:r>
              <a:rPr lang="ru-RU" sz="2000" dirty="0" err="1"/>
              <a:t>ребенку</a:t>
            </a:r>
            <a:r>
              <a:rPr lang="ru-RU" sz="2000" dirty="0"/>
              <a:t> словами мой, моя, </a:t>
            </a:r>
            <a:r>
              <a:rPr lang="ru-RU" sz="2000" dirty="0" err="1"/>
              <a:t>мое</a:t>
            </a:r>
            <a:r>
              <a:rPr lang="ru-RU" sz="2000" dirty="0"/>
              <a:t>, мои. "Чей мальчик?". (Он - мой, она - моя, оно - </a:t>
            </a:r>
            <a:r>
              <a:rPr lang="ru-RU" sz="2000" dirty="0" err="1"/>
              <a:t>мое</a:t>
            </a:r>
            <a:r>
              <a:rPr lang="ru-RU" sz="2000" dirty="0"/>
              <a:t>, они - мои.) Поупражняйтесь в замене существительных местоимениям. Если ребенок будет легко заменять любое названное существительное нужным местоимением, значит, он усвоил материал.</a:t>
            </a:r>
          </a:p>
        </p:txBody>
      </p:sp>
    </p:spTree>
    <p:extLst>
      <p:ext uri="{BB962C8B-B14F-4D97-AF65-F5344CB8AC3E}">
        <p14:creationId xmlns:p14="http://schemas.microsoft.com/office/powerpoint/2010/main" val="4021049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5377"/>
            <a:ext cx="8566771" cy="53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326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Поиграйте с ребенком: ориентируясь на хорошо знакомые ему предметы, попросите придумать слово, про которое можно сказать: он (мой) - мяч, она (моя) - ложка, оно (</a:t>
            </a:r>
            <a:r>
              <a:rPr lang="ru-RU" sz="1800" dirty="0" err="1"/>
              <a:t>мое</a:t>
            </a:r>
            <a:r>
              <a:rPr lang="ru-RU" sz="1800" dirty="0"/>
              <a:t>) - яблоко, они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608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618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61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42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СЗАДИ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256584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7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ПОСЕРЕДИНЕ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0" r="42913"/>
          <a:stretch/>
        </p:blipFill>
        <p:spPr bwMode="auto">
          <a:xfrm>
            <a:off x="2051720" y="1772816"/>
            <a:ext cx="5518229" cy="288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3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СПРАВА И СЛЕВА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>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9" r="42288"/>
          <a:stretch/>
        </p:blipFill>
        <p:spPr bwMode="auto">
          <a:xfrm>
            <a:off x="1763688" y="1484784"/>
            <a:ext cx="583264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2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ДАЛЬШЕ - БЛИЖЕ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4" r="42419" b="3115"/>
          <a:stretch/>
        </p:blipFill>
        <p:spPr bwMode="auto">
          <a:xfrm>
            <a:off x="1547664" y="1417639"/>
            <a:ext cx="6264696" cy="510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2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ВЫШЕ - НИЖЕ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4" r="42817"/>
          <a:stretch/>
        </p:blipFill>
        <p:spPr bwMode="auto">
          <a:xfrm>
            <a:off x="1619672" y="1124743"/>
            <a:ext cx="5976664" cy="559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8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3816424"/>
          </a:xfrm>
        </p:spPr>
        <p:txBody>
          <a:bodyPr>
            <a:norm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Понимание предлогов в, на.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500</Words>
  <Application>Microsoft Office PowerPoint</Application>
  <PresentationFormat>Экран (4:3)</PresentationFormat>
  <Paragraphs>27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Arial</vt:lpstr>
      <vt:lpstr>Calibri</vt:lpstr>
      <vt:lpstr>Тема Office</vt:lpstr>
      <vt:lpstr>Ориентация в пространстве</vt:lpstr>
      <vt:lpstr>Попросите ребенка указать, где находятся собачка, ваза, дети. Например: "Собачка бежит впереди мальчика", "Собачка бежит за мальчиком (сзади)" и т.д. Если ребенок затрудняется, помогите ему наводящими вопросами. Занимаясь с ребенком, обязательно сядьте рядом так, чтобы ваша правая рука была с той же стороны, что и правая рука ребенка. Затем спросите, кто на рисунке стоит справа от мамы, а кто слева от нее.   Дайте поручение встать впереди другого ребенка или предмета; позади него; встать справа, слева от другого ребенка или предмета; встать посередине комнаты. Попросите ребенка подойти ближе к окну, встать дальше от него и т.д. Рассмотри рисунки. Скажи, кто (или что) находится дальше, ближе, выше, ниже.   Обратите внимание на то, как ребенок понимает инструкции, насколько точно их выполняет и как быстро переключается на выполнение других поручений.  </vt:lpstr>
      <vt:lpstr>Рассмотри рисунки. Скажи, кто (или что) находится спереди (впереди), сзади, посередине, справа и слева. ВПЕРЕДИ   </vt:lpstr>
      <vt:lpstr>СЗАДИ</vt:lpstr>
      <vt:lpstr>ПОСЕРЕДИНЕ  </vt:lpstr>
      <vt:lpstr>СПРАВА И СЛЕВА  </vt:lpstr>
      <vt:lpstr>ДАЛЬШЕ - БЛИЖЕ  </vt:lpstr>
      <vt:lpstr>ВЫШЕ - НИЖЕ   </vt:lpstr>
      <vt:lpstr>        Понимание предлогов в, на.  </vt:lpstr>
      <vt:lpstr>ЦВЕТЫ СТОЯТ В ВАЗЕ  </vt:lpstr>
      <vt:lpstr>ВАЗА СТОИТ НА ПОЛКЕ  </vt:lpstr>
      <vt:lpstr>ПЛАТЬЕ ВИСИТ В ШКАФУ  </vt:lpstr>
      <vt:lpstr> КУРТКА ВИСИТ НА ВЕШАЛКЕ    </vt:lpstr>
      <vt:lpstr> РЫБКИ ПЛАВАЮТ В АКВАРИУМЕ   </vt:lpstr>
      <vt:lpstr>КНИГА ЛЕЖИТ НА СТОЛЕ   </vt:lpstr>
      <vt:lpstr>Понимание предлогов на - над </vt:lpstr>
      <vt:lpstr>Презентация PowerPoint</vt:lpstr>
      <vt:lpstr>Презентация PowerPoint</vt:lpstr>
      <vt:lpstr>Понимание предлогов за - из-за, под - из-под</vt:lpstr>
      <vt:lpstr>Дети часто затрудняются в употреблении предлогов над, из-за, из-под, со, между. (Предлог между употребляется в значении посередине.) Обратите внимание ребенка на согласование слов после употребления этих предлогов. В младшем возрасте дети иногда не употребляют даже предлоги в и на. Потренируйтесь на аналогичных примерах. После предлога со обязательно должно стоять слово со стечением согласных (со стола, со Светой, со Славой, со сковороды). </vt:lpstr>
      <vt:lpstr>Презентация PowerPoint</vt:lpstr>
      <vt:lpstr>Презентация PowerPoint</vt:lpstr>
      <vt:lpstr>Презентация PowerPoint</vt:lpstr>
      <vt:lpstr>Понимание предлогов со, между </vt:lpstr>
      <vt:lpstr>Презентация PowerPoint</vt:lpstr>
      <vt:lpstr>Образование уменьшительно-ласкательных форм существительных</vt:lpstr>
      <vt:lpstr>Указывайте сначала на меньший предмет. Попросите ребенка назвать ласково всех членов семьи, а также знакомых и друзей по именам, употребляя уменьшительно-ласкательную форму (Маша - Машенька, брат - братик, сестра - сестренка и т.д.).</vt:lpstr>
      <vt:lpstr>Презентация PowerPoint</vt:lpstr>
      <vt:lpstr>Кто это? Что это? Живое - неживое</vt:lpstr>
      <vt:lpstr>Презентация PowerPoint</vt:lpstr>
      <vt:lpstr>Презентация PowerPoint</vt:lpstr>
      <vt:lpstr>Презентация PowerPoint</vt:lpstr>
      <vt:lpstr>  Если у вас есть "Лото на четырех языках" или подобное ему, предложите ребенку выложить слева картинки с изображениями предметов, отвечающих на вопрос "Кто это?", а справа - картинки с изображениями предметов, отвечающих на вопрос "Что это?". Получится два столбика рисунков (первую картинку в каждом столбике вы можете положить сами). Повторите эту игру. В зависимости от того, как ребенок понял материал, он сможет без вашей помощи выкладывать рисунки и сам находить свои ошибки. Если он хорошо усвоил материал, предлагайте ему названия предметов, а он сам скажет, как можно спросить о них "Кто?" или "Что?". В эту игру можно играть двум детям под руководством взрослых. Дети проверяют друг друга.</vt:lpstr>
      <vt:lpstr>Определение рода существительных.</vt:lpstr>
      <vt:lpstr>Спросите ребенка: "Как еще можно сказать про мальчика (он, она или оно?)" В зависимости от ответа предложит заменить слово мальчик на слово он. Дети часто затрудняются в замене существительных местоимениями, указывающими на род предмета. Помогите ребенку словами мой, моя, мое, мои. "Чей мальчик?". (Он - мой, она - моя, оно - мое, они - мои.) Поупражняйтесь в замене существительных местоимениям. Если ребенок будет легко заменять любое названное существительное нужным местоимением, значит, он усвоил материал.</vt:lpstr>
      <vt:lpstr>Презентация PowerPoint</vt:lpstr>
      <vt:lpstr>Поиграйте с ребенком: ориентируясь на хорошо знакомые ему предметы, попросите придумать слово, про которое можно сказать: он (мой) - мяч, она (моя) - ложка, оно (мое) - яблоко, они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Ориентация в пространстве</dc:title>
  <dc:creator>Пользователь</dc:creator>
  <cp:lastModifiedBy>Пользователь</cp:lastModifiedBy>
  <cp:revision>10</cp:revision>
  <dcterms:created xsi:type="dcterms:W3CDTF">2014-01-15T11:11:55Z</dcterms:created>
  <dcterms:modified xsi:type="dcterms:W3CDTF">2022-01-31T17:08:31Z</dcterms:modified>
</cp:coreProperties>
</file>