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84"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31.01.2022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31.01.2022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31.01.2022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31.01.2022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Образование прилагательных от существительных.</a:t>
            </a:r>
          </a:p>
        </p:txBody>
      </p:sp>
    </p:spTree>
    <p:extLst>
      <p:ext uri="{BB962C8B-B14F-4D97-AF65-F5344CB8AC3E}">
        <p14:creationId xmlns:p14="http://schemas.microsoft.com/office/powerpoint/2010/main" val="736391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6372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sz="2000" b="1" dirty="0">
                <a:solidFill>
                  <a:srgbClr val="FF0000"/>
                </a:solidFill>
              </a:rPr>
              <a:t>Из чего сделан </a:t>
            </a:r>
            <a:r>
              <a:rPr lang="ru-RU" sz="2000" b="1" dirty="0" err="1">
                <a:solidFill>
                  <a:srgbClr val="FF0000"/>
                </a:solidFill>
              </a:rPr>
              <a:t>предмет?Скажи</a:t>
            </a:r>
            <a:r>
              <a:rPr lang="ru-RU" sz="2000" b="1" dirty="0">
                <a:solidFill>
                  <a:srgbClr val="FF0000"/>
                </a:solidFill>
              </a:rPr>
              <a:t>, из чего сделаны все эти предметы.</a:t>
            </a:r>
            <a:r>
              <a:rPr lang="ru-RU" b="1" dirty="0">
                <a:solidFill>
                  <a:srgbClr val="FF0000"/>
                </a:solidFill>
              </a:rPr>
              <a:t> </a:t>
            </a:r>
          </a:p>
        </p:txBody>
      </p:sp>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31529" y="980728"/>
            <a:ext cx="848094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677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080120"/>
          </a:xfrm>
        </p:spPr>
        <p:txBody>
          <a:bodyPr>
            <a:normAutofit fontScale="90000"/>
          </a:bodyPr>
          <a:lstStyle/>
          <a:p>
            <a:pPr algn="l"/>
            <a:r>
              <a:rPr lang="ru-RU" sz="1300" dirty="0"/>
              <a:t>Предложите </a:t>
            </a:r>
            <a:r>
              <a:rPr lang="ru-RU" sz="1300" dirty="0" err="1"/>
              <a:t>ребенку</a:t>
            </a:r>
            <a:r>
              <a:rPr lang="ru-RU" sz="1300" dirty="0"/>
              <a:t> рассмотреть рисунки и ответить одним словом, из чего сделаны </a:t>
            </a:r>
            <a:r>
              <a:rPr lang="ru-RU" sz="1300" dirty="0" err="1"/>
              <a:t>изображнные</a:t>
            </a:r>
            <a:r>
              <a:rPr lang="ru-RU" sz="1300" dirty="0"/>
              <a:t> на них предметы. Например, кастрюля из металла - металлическая, шарик из резины - резиновый, сумка из кожи - кожаная, ручка из пластмассы - пластмассовая, шапка из меха - меховая и т.д. Внимательно следите за тем, как ребенок образует новые слова с помощью суффиксов. Это часто вызывает у детей затруднения</a:t>
            </a:r>
            <a:r>
              <a:rPr lang="ru-RU" sz="1300" dirty="0" smtClean="0"/>
              <a:t>.</a:t>
            </a:r>
            <a:r>
              <a:rPr lang="ru-RU" sz="1300" dirty="0"/>
              <a:t> Спросите ребенка: "Какое варенье варят из яблок?" (Яблочное.) "Какой сок делают из винограда?" (Виноградный.) Если дети затрудняются, надо подсказать правильные ответы и почаще их повторять.</a:t>
            </a:r>
            <a:br>
              <a:rPr lang="ru-RU" sz="1300" dirty="0"/>
            </a:br>
            <a:r>
              <a:rPr lang="ru-RU" sz="1400" dirty="0"/>
              <a:t/>
            </a:r>
            <a:br>
              <a:rPr lang="ru-RU" sz="1400" dirty="0"/>
            </a:br>
            <a:endParaRPr lang="ru-RU" sz="1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6768752"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070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68152"/>
          </a:xfrm>
        </p:spPr>
        <p:txBody>
          <a:bodyPr>
            <a:normAutofit fontScale="90000"/>
          </a:bodyPr>
          <a:lstStyle/>
          <a:p>
            <a:r>
              <a:rPr lang="ru-RU" sz="1800" b="1" dirty="0">
                <a:solidFill>
                  <a:srgbClr val="FF0000"/>
                </a:solidFill>
              </a:rPr>
              <a:t>Винительный падеж</a:t>
            </a:r>
            <a:r>
              <a:rPr lang="ru-RU" sz="1800" b="1" dirty="0" smtClean="0">
                <a:solidFill>
                  <a:srgbClr val="FF0000"/>
                </a:solidFill>
              </a:rPr>
              <a:t>.</a:t>
            </a:r>
            <a:br>
              <a:rPr lang="ru-RU" sz="1800" b="1" dirty="0" smtClean="0">
                <a:solidFill>
                  <a:srgbClr val="FF0000"/>
                </a:solidFill>
              </a:rPr>
            </a:br>
            <a:r>
              <a:rPr lang="ru-RU" sz="1600" dirty="0"/>
              <a:t>Попросите ребенка отвечать на вопросы полными предложениями. Следите за правильным согласованием. собачка увидела белку на дереве. Мальчик </a:t>
            </a:r>
            <a:r>
              <a:rPr lang="ru-RU" sz="1600" dirty="0" err="1"/>
              <a:t>несет</a:t>
            </a:r>
            <a:r>
              <a:rPr lang="ru-RU" sz="1600" dirty="0"/>
              <a:t> грибы. Дети рисуют. Мальчик рисует дом. Девочка рисует </a:t>
            </a:r>
            <a:r>
              <a:rPr lang="ru-RU" sz="1600" dirty="0" err="1"/>
              <a:t>ежика</a:t>
            </a:r>
            <a:r>
              <a:rPr lang="ru-RU" sz="1600" dirty="0"/>
              <a:t>. Спросите ребенка, что он любит. Кого он любит? Нужно придумать два отдельных предложения. Поиграем! На кого я смотрю? На что я смотрю? Сначала угадывает ребенок, потом взрослый.</a:t>
            </a:r>
            <a:br>
              <a:rPr lang="ru-RU" sz="1600" dirty="0"/>
            </a:br>
            <a:endParaRPr lang="ru-RU" sz="1800" dirty="0"/>
          </a:p>
        </p:txBody>
      </p:sp>
      <p:pic>
        <p:nvPicPr>
          <p:cNvPr id="307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87624" y="1556792"/>
            <a:ext cx="66247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48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smtClean="0">
                <a:solidFill>
                  <a:srgbClr val="FF0000"/>
                </a:solidFill>
              </a:rPr>
              <a:t/>
            </a:r>
            <a:br>
              <a:rPr lang="ru-RU" sz="1800" b="1" dirty="0" smtClean="0">
                <a:solidFill>
                  <a:srgbClr val="FF0000"/>
                </a:solidFill>
              </a:rPr>
            </a:br>
            <a:r>
              <a:rPr lang="ru-RU" sz="1800" b="1" dirty="0">
                <a:solidFill>
                  <a:srgbClr val="FF0000"/>
                </a:solidFill>
              </a:rPr>
              <a:t/>
            </a:r>
            <a:br>
              <a:rPr lang="ru-RU" sz="1800" b="1" dirty="0">
                <a:solidFill>
                  <a:srgbClr val="FF0000"/>
                </a:solidFill>
              </a:rPr>
            </a:br>
            <a:r>
              <a:rPr lang="ru-RU" sz="1800" b="1" dirty="0" smtClean="0">
                <a:solidFill>
                  <a:srgbClr val="FF0000"/>
                </a:solidFill>
              </a:rPr>
              <a:t/>
            </a:r>
            <a:br>
              <a:rPr lang="ru-RU" sz="1800" b="1" dirty="0" smtClean="0">
                <a:solidFill>
                  <a:srgbClr val="FF0000"/>
                </a:solidFill>
              </a:rPr>
            </a:br>
            <a:r>
              <a:rPr lang="ru-RU" sz="1800" b="1" dirty="0" smtClean="0">
                <a:solidFill>
                  <a:srgbClr val="FF0000"/>
                </a:solidFill>
              </a:rPr>
              <a:t>Предложный </a:t>
            </a:r>
            <a:r>
              <a:rPr lang="ru-RU" sz="1800" b="1" dirty="0">
                <a:solidFill>
                  <a:srgbClr val="FF0000"/>
                </a:solidFill>
              </a:rPr>
              <a:t>падеж</a:t>
            </a:r>
            <a:r>
              <a:rPr lang="ru-RU" sz="1800" b="1" dirty="0" smtClean="0">
                <a:solidFill>
                  <a:srgbClr val="FF0000"/>
                </a:solidFill>
              </a:rPr>
              <a:t>.</a:t>
            </a:r>
            <a:br>
              <a:rPr lang="ru-RU" sz="1800" b="1" dirty="0" smtClean="0">
                <a:solidFill>
                  <a:srgbClr val="FF0000"/>
                </a:solidFill>
              </a:rPr>
            </a:br>
            <a:r>
              <a:rPr lang="ru-RU" sz="1600" dirty="0"/>
              <a:t>Просите ребенка отвечать на вопросы полными предложениями. Например: "Мама говорит о собачке", "На девочке красивое платье", "Мальчик катается на самокате". Следите за правильным построением предложения.</a:t>
            </a:r>
            <a:br>
              <a:rPr lang="ru-RU" sz="1600" dirty="0"/>
            </a:br>
            <a:r>
              <a:rPr lang="ru-RU" sz="1800" b="1" dirty="0" smtClean="0">
                <a:solidFill>
                  <a:srgbClr val="FF0000"/>
                </a:solidFill>
              </a:rPr>
              <a:t/>
            </a:r>
            <a:br>
              <a:rPr lang="ru-RU" sz="1800" b="1" dirty="0" smtClean="0">
                <a:solidFill>
                  <a:srgbClr val="FF0000"/>
                </a:solidFill>
              </a:rPr>
            </a:br>
            <a:r>
              <a:rPr lang="ru-RU" sz="1800" b="1" dirty="0">
                <a:solidFill>
                  <a:srgbClr val="FF0000"/>
                </a:solidFill>
              </a:rPr>
              <a:t/>
            </a:r>
            <a:br>
              <a:rPr lang="ru-RU" sz="1800" b="1" dirty="0">
                <a:solidFill>
                  <a:srgbClr val="FF0000"/>
                </a:solidFill>
              </a:rPr>
            </a:br>
            <a:endParaRPr lang="ru-RU" sz="1800" dirty="0">
              <a:solidFill>
                <a:srgbClr val="FF0000"/>
              </a:solidFill>
            </a:endParaRPr>
          </a:p>
        </p:txBody>
      </p:sp>
      <p:pic>
        <p:nvPicPr>
          <p:cNvPr id="409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99592" y="1556792"/>
            <a:ext cx="727280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585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smtClean="0">
                <a:solidFill>
                  <a:srgbClr val="FF0000"/>
                </a:solidFill>
              </a:rPr>
              <a:t/>
            </a:r>
            <a:br>
              <a:rPr lang="ru-RU" sz="1800" b="1" dirty="0" smtClean="0">
                <a:solidFill>
                  <a:srgbClr val="FF0000"/>
                </a:solidFill>
              </a:rPr>
            </a:br>
            <a:r>
              <a:rPr lang="ru-RU" sz="1800" b="1" dirty="0">
                <a:solidFill>
                  <a:srgbClr val="FF0000"/>
                </a:solidFill>
              </a:rPr>
              <a:t/>
            </a:r>
            <a:br>
              <a:rPr lang="ru-RU" sz="1800" b="1" dirty="0">
                <a:solidFill>
                  <a:srgbClr val="FF0000"/>
                </a:solidFill>
              </a:rPr>
            </a:br>
            <a:r>
              <a:rPr lang="ru-RU" sz="1800" b="1" dirty="0" smtClean="0">
                <a:solidFill>
                  <a:srgbClr val="FF0000"/>
                </a:solidFill>
              </a:rPr>
              <a:t>Дательный </a:t>
            </a:r>
            <a:r>
              <a:rPr lang="ru-RU" sz="1800" b="1" dirty="0">
                <a:solidFill>
                  <a:srgbClr val="FF0000"/>
                </a:solidFill>
              </a:rPr>
              <a:t>падеж</a:t>
            </a:r>
            <a:r>
              <a:rPr lang="ru-RU" sz="1800" b="1" dirty="0" smtClean="0">
                <a:solidFill>
                  <a:srgbClr val="FF0000"/>
                </a:solidFill>
              </a:rPr>
              <a:t>.</a:t>
            </a:r>
            <a:br>
              <a:rPr lang="ru-RU" sz="1800" b="1" dirty="0" smtClean="0">
                <a:solidFill>
                  <a:srgbClr val="FF0000"/>
                </a:solidFill>
              </a:rPr>
            </a:br>
            <a:r>
              <a:rPr lang="ru-RU" sz="1800" dirty="0"/>
              <a:t>Проверьте, правильно ли ребенок отвечает на вопросы. ("Мальчик наливает молоко кошке", "Мальчику трудно нести чемодан", "Девочка пришивает пуговицу к кофте", "Девочке нельзя есть конфеты", "Кошка мешает вязать бабушке", "Собачка бежит к мальчику".)</a:t>
            </a:r>
            <a:br>
              <a:rPr lang="ru-RU" sz="1800" dirty="0"/>
            </a:br>
            <a:r>
              <a:rPr lang="ru-RU" sz="1800" b="1" dirty="0">
                <a:solidFill>
                  <a:srgbClr val="FF0000"/>
                </a:solidFill>
              </a:rPr>
              <a:t/>
            </a:r>
            <a:br>
              <a:rPr lang="ru-RU" sz="1800" b="1" dirty="0">
                <a:solidFill>
                  <a:srgbClr val="FF0000"/>
                </a:solidFill>
              </a:rPr>
            </a:br>
            <a:endParaRPr lang="ru-RU" sz="1800" dirty="0">
              <a:solidFill>
                <a:srgbClr val="FF0000"/>
              </a:solidFill>
            </a:endParaRPr>
          </a:p>
        </p:txBody>
      </p:sp>
      <p:pic>
        <p:nvPicPr>
          <p:cNvPr id="512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87624" y="1628800"/>
            <a:ext cx="727280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353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pPr algn="l"/>
            <a:r>
              <a:rPr lang="ru-RU" sz="1800" b="1" dirty="0" smtClean="0">
                <a:solidFill>
                  <a:srgbClr val="FF0000"/>
                </a:solidFill>
              </a:rPr>
              <a:t/>
            </a:r>
            <a:br>
              <a:rPr lang="ru-RU" sz="1800" b="1" dirty="0" smtClean="0">
                <a:solidFill>
                  <a:srgbClr val="FF0000"/>
                </a:solidFill>
              </a:rPr>
            </a:br>
            <a:r>
              <a:rPr lang="ru-RU" sz="1800" b="1" dirty="0" smtClean="0">
                <a:solidFill>
                  <a:srgbClr val="FF0000"/>
                </a:solidFill>
              </a:rPr>
              <a:t>Творительный падеж</a:t>
            </a:r>
            <a:br>
              <a:rPr lang="ru-RU" sz="1800" b="1" dirty="0" smtClean="0">
                <a:solidFill>
                  <a:srgbClr val="FF0000"/>
                </a:solidFill>
              </a:rPr>
            </a:br>
            <a:r>
              <a:rPr lang="ru-RU" sz="1800" dirty="0"/>
              <a:t>Следите за тем, чтобы ребенок отвечал на вопросы полными предложениями, например: "Чем копают грядки?" (Грядки копают лопатой.) Ответы на следующие вопросы ребенок дат по предложенной модели самостоятельно: "Чем вытираются после купания?", "Чем забивают гвозди?", "С чем ходят на рыбалку?", "С кем ты любишь играть?". Предлагайте свои вопросы.</a:t>
            </a:r>
            <a:br>
              <a:rPr lang="ru-RU" sz="1800" dirty="0"/>
            </a:br>
            <a:endParaRPr lang="ru-RU" sz="1800" b="1" dirty="0">
              <a:solidFill>
                <a:srgbClr val="FF0000"/>
              </a:solidFill>
            </a:endParaRPr>
          </a:p>
        </p:txBody>
      </p:sp>
      <p:pic>
        <p:nvPicPr>
          <p:cNvPr id="614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55576" y="1772816"/>
            <a:ext cx="7848872"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56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800200"/>
          </a:xfrm>
        </p:spPr>
        <p:txBody>
          <a:bodyPr>
            <a:normAutofit fontScale="90000"/>
          </a:bodyPr>
          <a:lstStyle/>
          <a:p>
            <a:pPr algn="l"/>
            <a:r>
              <a:rPr lang="ru-RU" sz="1600" b="1" dirty="0" smtClean="0">
                <a:solidFill>
                  <a:srgbClr val="FF0000"/>
                </a:solidFill>
              </a:rPr>
              <a:t>Родительный </a:t>
            </a:r>
            <a:r>
              <a:rPr lang="ru-RU" sz="1600" b="1" dirty="0">
                <a:solidFill>
                  <a:srgbClr val="FF0000"/>
                </a:solidFill>
              </a:rPr>
              <a:t>падеж единственного и множественного числа</a:t>
            </a:r>
            <a:r>
              <a:rPr lang="ru-RU" sz="1600" b="1" dirty="0" smtClean="0">
                <a:solidFill>
                  <a:srgbClr val="FF0000"/>
                </a:solidFill>
              </a:rPr>
              <a:t>.</a:t>
            </a:r>
            <a:br>
              <a:rPr lang="ru-RU" sz="1600" b="1" dirty="0" smtClean="0">
                <a:solidFill>
                  <a:srgbClr val="FF0000"/>
                </a:solidFill>
              </a:rPr>
            </a:br>
            <a:r>
              <a:rPr lang="ru-RU" sz="1600" dirty="0"/>
              <a:t>Обратите внимание на ответы, которые даст ваш ребенок. Следите за тем, чтобы он отвечал полными предложениями. Например: "В лесу много деревьев", "В доме много окон", "На дереве много </a:t>
            </a:r>
            <a:r>
              <a:rPr lang="ru-RU" sz="1600" dirty="0" err="1"/>
              <a:t>гнезд</a:t>
            </a:r>
            <a:r>
              <a:rPr lang="ru-RU" sz="1600" dirty="0"/>
              <a:t>". Попросите сказать, чего нет (или мало), например: "У меня нет книги", "В городе мало птиц". В случае затруднения помогайте наводящими вопросами. Родительный падеж множественного числа - один из самых трудных по словообразованию. Здесь даны не только простые формы, но и самые сложные, в образовании которых чаще всего дети ошибаются. Нужно неоднократно повторять и просто заучить: окна - окон, кресла - кресел, ножи - ножей, деревья - деревьев. карандаши - карандашей.</a:t>
            </a:r>
            <a:br>
              <a:rPr lang="ru-RU" sz="1600" dirty="0"/>
            </a:br>
            <a:endParaRPr lang="ru-RU" sz="1600" b="1" dirty="0">
              <a:solidFill>
                <a:srgbClr val="FF0000"/>
              </a:solidFill>
            </a:endParaRPr>
          </a:p>
        </p:txBody>
      </p:sp>
      <p:pic>
        <p:nvPicPr>
          <p:cNvPr id="717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27584" y="2132856"/>
            <a:ext cx="763284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399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dirty="0"/>
              <a:t>Можно предложить </a:t>
            </a:r>
            <a:r>
              <a:rPr lang="ru-RU" sz="1400" dirty="0" err="1"/>
              <a:t>ребенку</a:t>
            </a:r>
            <a:r>
              <a:rPr lang="ru-RU" sz="1400" dirty="0"/>
              <a:t> </a:t>
            </a:r>
            <a:r>
              <a:rPr lang="ru-RU" sz="1400" dirty="0" err="1"/>
              <a:t>пересчить</a:t>
            </a:r>
            <a:r>
              <a:rPr lang="ru-RU" sz="1400" dirty="0"/>
              <a:t> до пяти каждый из предметов: пень, яйцо, сын, дочь, куст, ведро, день, полотенце, блюдце, кольцо, палец, платье. Сначала считайте вместе. Затем попросите назвать предметы с числами 2 и 5, например: "Одно блюдце". Ребенок продолжает: "Два блюдца, пять </a:t>
            </a:r>
            <a:r>
              <a:rPr lang="ru-RU" sz="1400" dirty="0" err="1"/>
              <a:t>блюдцев</a:t>
            </a:r>
            <a:r>
              <a:rPr lang="ru-RU" sz="1400" dirty="0"/>
              <a:t>" и т.д. Таким образом, заучивая правильные формообразования, вы одновременно повторяете согласование существительного с числительным. Такие сложные упражнения делайте в несколько </a:t>
            </a:r>
            <a:r>
              <a:rPr lang="ru-RU" sz="1400" dirty="0" err="1"/>
              <a:t>приемов</a:t>
            </a:r>
            <a:r>
              <a:rPr lang="ru-RU" sz="1400" dirty="0"/>
              <a:t>.</a:t>
            </a:r>
            <a:br>
              <a:rPr lang="ru-RU" sz="1400" dirty="0"/>
            </a:br>
            <a:endParaRPr lang="ru-RU" sz="1400" dirty="0"/>
          </a:p>
        </p:txBody>
      </p:sp>
      <p:pic>
        <p:nvPicPr>
          <p:cNvPr id="819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67544" y="1412777"/>
            <a:ext cx="835292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7946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225</Words>
  <Application>Microsoft Office PowerPoint</Application>
  <PresentationFormat>Экран (4:3)</PresentationFormat>
  <Paragraphs>9</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Calibri</vt:lpstr>
      <vt:lpstr>Тема Office</vt:lpstr>
      <vt:lpstr>Образование прилагательных от существительных.</vt:lpstr>
      <vt:lpstr>Из чего сделан предмет?Скажи, из чего сделаны все эти предметы. </vt:lpstr>
      <vt:lpstr>Предложите ребенку рассмотреть рисунки и ответить одним словом, из чего сделаны изображнные на них предметы. Например, кастрюля из металла - металлическая, шарик из резины - резиновый, сумка из кожи - кожаная, ручка из пластмассы - пластмассовая, шапка из меха - меховая и т.д. Внимательно следите за тем, как ребенок образует новые слова с помощью суффиксов. Это часто вызывает у детей затруднения. Спросите ребенка: "Какое варенье варят из яблок?" (Яблочное.) "Какой сок делают из винограда?" (Виноградный.) Если дети затрудняются, надо подсказать правильные ответы и почаще их повторять.  </vt:lpstr>
      <vt:lpstr>Винительный падеж. Попросите ребенка отвечать на вопросы полными предложениями. Следите за правильным согласованием. собачка увидела белку на дереве. Мальчик несет грибы. Дети рисуют. Мальчик рисует дом. Девочка рисует ежика. Спросите ребенка, что он любит. Кого он любит? Нужно придумать два отдельных предложения. Поиграем! На кого я смотрю? На что я смотрю? Сначала угадывает ребенок, потом взрослый. </vt:lpstr>
      <vt:lpstr>   Предложный падеж. Просите ребенка отвечать на вопросы полными предложениями. Например: "Мама говорит о собачке", "На девочке красивое платье", "Мальчик катается на самокате". Следите за правильным построением предложения.   </vt:lpstr>
      <vt:lpstr>  Дательный падеж. Проверьте, правильно ли ребенок отвечает на вопросы. ("Мальчик наливает молоко кошке", "Мальчику трудно нести чемодан", "Девочка пришивает пуговицу к кофте", "Девочке нельзя есть конфеты", "Кошка мешает вязать бабушке", "Собачка бежит к мальчику".)  </vt:lpstr>
      <vt:lpstr> Творительный падеж Следите за тем, чтобы ребенок отвечал на вопросы полными предложениями, например: "Чем копают грядки?" (Грядки копают лопатой.) Ответы на следующие вопросы ребенок дат по предложенной модели самостоятельно: "Чем вытираются после купания?", "Чем забивают гвозди?", "С чем ходят на рыбалку?", "С кем ты любишь играть?". Предлагайте свои вопросы. </vt:lpstr>
      <vt:lpstr>Родительный падеж единственного и множественного числа. Обратите внимание на ответы, которые даст ваш ребенок. Следите за тем, чтобы он отвечал полными предложениями. Например: "В лесу много деревьев", "В доме много окон", "На дереве много гнезд". Попросите сказать, чего нет (или мало), например: "У меня нет книги", "В городе мало птиц". В случае затруднения помогайте наводящими вопросами. Родительный падеж множественного числа - один из самых трудных по словообразованию. Здесь даны не только простые формы, но и самые сложные, в образовании которых чаще всего дети ошибаются. Нужно неоднократно повторять и просто заучить: окна - окон, кресла - кресел, ножи - ножей, деревья - деревьев. карандаши - карандашей. </vt:lpstr>
      <vt:lpstr>Можно предложить ребенку пересчить до пяти каждый из предметов: пень, яйцо, сын, дочь, куст, ведро, день, полотенце, блюдце, кольцо, палец, платье. Сначала считайте вместе. Затем попросите назвать предметы с числами 2 и 5, например: "Одно блюдце". Ребенок продолжает: "Два блюдца, пять блюдцев" и т.д. Таким образом, заучивая правильные формообразования, вы одновременно повторяете согласование существительного с числительным. Такие сложные упражнения делайте в несколько приемов.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Образование прилагательных от существительных.</dc:title>
  <dc:creator>Пользователь</dc:creator>
  <cp:lastModifiedBy>Пользователь</cp:lastModifiedBy>
  <cp:revision>7</cp:revision>
  <dcterms:created xsi:type="dcterms:W3CDTF">2014-01-09T12:51:24Z</dcterms:created>
  <dcterms:modified xsi:type="dcterms:W3CDTF">2022-01-31T17:02:43Z</dcterms:modified>
</cp:coreProperties>
</file>