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64" r:id="rId3"/>
    <p:sldId id="301" r:id="rId4"/>
    <p:sldId id="293" r:id="rId5"/>
    <p:sldId id="302" r:id="rId6"/>
    <p:sldId id="295" r:id="rId7"/>
    <p:sldId id="294" r:id="rId8"/>
    <p:sldId id="273" r:id="rId9"/>
    <p:sldId id="280" r:id="rId10"/>
    <p:sldId id="274" r:id="rId11"/>
    <p:sldId id="281" r:id="rId12"/>
    <p:sldId id="271" r:id="rId13"/>
    <p:sldId id="291" r:id="rId14"/>
    <p:sldId id="268" r:id="rId15"/>
    <p:sldId id="290" r:id="rId16"/>
    <p:sldId id="292" r:id="rId17"/>
    <p:sldId id="276" r:id="rId18"/>
    <p:sldId id="289" r:id="rId19"/>
    <p:sldId id="277" r:id="rId20"/>
    <p:sldId id="285" r:id="rId21"/>
    <p:sldId id="269" r:id="rId22"/>
    <p:sldId id="297" r:id="rId23"/>
    <p:sldId id="296" r:id="rId24"/>
    <p:sldId id="298" r:id="rId25"/>
    <p:sldId id="299" r:id="rId26"/>
    <p:sldId id="300"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5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C09218-8A0A-43C2-8F9B-74F31D8D9C1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E280346-76EB-4D29-BE9F-01612DE8DD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EEC1863-6B9D-4143-BC90-A79B49B73FE4}"/>
              </a:ext>
            </a:extLst>
          </p:cNvPr>
          <p:cNvSpPr>
            <a:spLocks noGrp="1"/>
          </p:cNvSpPr>
          <p:nvPr>
            <p:ph type="dt" sz="half" idx="10"/>
          </p:nvPr>
        </p:nvSpPr>
        <p:spPr/>
        <p:txBody>
          <a:bodyPr/>
          <a:lstStyle/>
          <a:p>
            <a:fld id="{1742D17B-4C75-4B53-8552-21B0A09CF4CC}" type="datetimeFigureOut">
              <a:rPr lang="ru-RU" smtClean="0"/>
              <a:t>03.04.2021</a:t>
            </a:fld>
            <a:endParaRPr lang="ru-RU"/>
          </a:p>
        </p:txBody>
      </p:sp>
      <p:sp>
        <p:nvSpPr>
          <p:cNvPr id="5" name="Нижний колонтитул 4">
            <a:extLst>
              <a:ext uri="{FF2B5EF4-FFF2-40B4-BE49-F238E27FC236}">
                <a16:creationId xmlns:a16="http://schemas.microsoft.com/office/drawing/2014/main" id="{3B3BDBC4-1249-433F-883D-1797765FAC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F27289D-E809-426B-800A-4347060E1199}"/>
              </a:ext>
            </a:extLst>
          </p:cNvPr>
          <p:cNvSpPr>
            <a:spLocks noGrp="1"/>
          </p:cNvSpPr>
          <p:nvPr>
            <p:ph type="sldNum" sz="quarter" idx="12"/>
          </p:nvPr>
        </p:nvSpPr>
        <p:spPr/>
        <p:txBody>
          <a:bodyPr/>
          <a:lstStyle/>
          <a:p>
            <a:fld id="{9EB69C67-D151-4E8B-A157-788EE1FEBD7B}" type="slidenum">
              <a:rPr lang="ru-RU" smtClean="0"/>
              <a:t>‹#›</a:t>
            </a:fld>
            <a:endParaRPr lang="ru-RU"/>
          </a:p>
        </p:txBody>
      </p:sp>
    </p:spTree>
    <p:extLst>
      <p:ext uri="{BB962C8B-B14F-4D97-AF65-F5344CB8AC3E}">
        <p14:creationId xmlns:p14="http://schemas.microsoft.com/office/powerpoint/2010/main" val="164323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493D08-4FBB-4532-BDAE-61CF97B38A7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CFD9204-FDDF-42AB-9F95-C83D3B5FEB6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4607E2E-0A5E-439F-9803-9ADF1B5CA472}"/>
              </a:ext>
            </a:extLst>
          </p:cNvPr>
          <p:cNvSpPr>
            <a:spLocks noGrp="1"/>
          </p:cNvSpPr>
          <p:nvPr>
            <p:ph type="dt" sz="half" idx="10"/>
          </p:nvPr>
        </p:nvSpPr>
        <p:spPr/>
        <p:txBody>
          <a:bodyPr/>
          <a:lstStyle/>
          <a:p>
            <a:fld id="{1742D17B-4C75-4B53-8552-21B0A09CF4CC}" type="datetimeFigureOut">
              <a:rPr lang="ru-RU" smtClean="0"/>
              <a:t>03.04.2021</a:t>
            </a:fld>
            <a:endParaRPr lang="ru-RU"/>
          </a:p>
        </p:txBody>
      </p:sp>
      <p:sp>
        <p:nvSpPr>
          <p:cNvPr id="5" name="Нижний колонтитул 4">
            <a:extLst>
              <a:ext uri="{FF2B5EF4-FFF2-40B4-BE49-F238E27FC236}">
                <a16:creationId xmlns:a16="http://schemas.microsoft.com/office/drawing/2014/main" id="{A70D82C2-1E52-4212-BC4B-2B12FC112C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EB8643B-F075-499A-BA35-A40CB8378EBE}"/>
              </a:ext>
            </a:extLst>
          </p:cNvPr>
          <p:cNvSpPr>
            <a:spLocks noGrp="1"/>
          </p:cNvSpPr>
          <p:nvPr>
            <p:ph type="sldNum" sz="quarter" idx="12"/>
          </p:nvPr>
        </p:nvSpPr>
        <p:spPr/>
        <p:txBody>
          <a:bodyPr/>
          <a:lstStyle/>
          <a:p>
            <a:fld id="{9EB69C67-D151-4E8B-A157-788EE1FEBD7B}" type="slidenum">
              <a:rPr lang="ru-RU" smtClean="0"/>
              <a:t>‹#›</a:t>
            </a:fld>
            <a:endParaRPr lang="ru-RU"/>
          </a:p>
        </p:txBody>
      </p:sp>
    </p:spTree>
    <p:extLst>
      <p:ext uri="{BB962C8B-B14F-4D97-AF65-F5344CB8AC3E}">
        <p14:creationId xmlns:p14="http://schemas.microsoft.com/office/powerpoint/2010/main" val="247815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B583EC5-C644-4E86-B04B-B4B40434C23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A826699-4421-4628-A0D4-6E9DEB083C3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E5048AE-C3C3-421C-AD90-9FE4ACDA5AC7}"/>
              </a:ext>
            </a:extLst>
          </p:cNvPr>
          <p:cNvSpPr>
            <a:spLocks noGrp="1"/>
          </p:cNvSpPr>
          <p:nvPr>
            <p:ph type="dt" sz="half" idx="10"/>
          </p:nvPr>
        </p:nvSpPr>
        <p:spPr/>
        <p:txBody>
          <a:bodyPr/>
          <a:lstStyle/>
          <a:p>
            <a:fld id="{1742D17B-4C75-4B53-8552-21B0A09CF4CC}" type="datetimeFigureOut">
              <a:rPr lang="ru-RU" smtClean="0"/>
              <a:t>03.04.2021</a:t>
            </a:fld>
            <a:endParaRPr lang="ru-RU"/>
          </a:p>
        </p:txBody>
      </p:sp>
      <p:sp>
        <p:nvSpPr>
          <p:cNvPr id="5" name="Нижний колонтитул 4">
            <a:extLst>
              <a:ext uri="{FF2B5EF4-FFF2-40B4-BE49-F238E27FC236}">
                <a16:creationId xmlns:a16="http://schemas.microsoft.com/office/drawing/2014/main" id="{67046FE0-7B02-4569-8E1C-014F50EB20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FA004DC-76C6-40C8-B9E8-661F807D605B}"/>
              </a:ext>
            </a:extLst>
          </p:cNvPr>
          <p:cNvSpPr>
            <a:spLocks noGrp="1"/>
          </p:cNvSpPr>
          <p:nvPr>
            <p:ph type="sldNum" sz="quarter" idx="12"/>
          </p:nvPr>
        </p:nvSpPr>
        <p:spPr/>
        <p:txBody>
          <a:bodyPr/>
          <a:lstStyle/>
          <a:p>
            <a:fld id="{9EB69C67-D151-4E8B-A157-788EE1FEBD7B}" type="slidenum">
              <a:rPr lang="ru-RU" smtClean="0"/>
              <a:t>‹#›</a:t>
            </a:fld>
            <a:endParaRPr lang="ru-RU"/>
          </a:p>
        </p:txBody>
      </p:sp>
    </p:spTree>
    <p:extLst>
      <p:ext uri="{BB962C8B-B14F-4D97-AF65-F5344CB8AC3E}">
        <p14:creationId xmlns:p14="http://schemas.microsoft.com/office/powerpoint/2010/main" val="86983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6D8A5E-0655-4323-988B-415432782DA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0932BFD-FB6B-4B27-A382-4521F9B8400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9C7E2B5-5DAC-4A5C-8012-A17A76D41A63}"/>
              </a:ext>
            </a:extLst>
          </p:cNvPr>
          <p:cNvSpPr>
            <a:spLocks noGrp="1"/>
          </p:cNvSpPr>
          <p:nvPr>
            <p:ph type="dt" sz="half" idx="10"/>
          </p:nvPr>
        </p:nvSpPr>
        <p:spPr/>
        <p:txBody>
          <a:bodyPr/>
          <a:lstStyle/>
          <a:p>
            <a:fld id="{1742D17B-4C75-4B53-8552-21B0A09CF4CC}" type="datetimeFigureOut">
              <a:rPr lang="ru-RU" smtClean="0"/>
              <a:t>03.04.2021</a:t>
            </a:fld>
            <a:endParaRPr lang="ru-RU"/>
          </a:p>
        </p:txBody>
      </p:sp>
      <p:sp>
        <p:nvSpPr>
          <p:cNvPr id="5" name="Нижний колонтитул 4">
            <a:extLst>
              <a:ext uri="{FF2B5EF4-FFF2-40B4-BE49-F238E27FC236}">
                <a16:creationId xmlns:a16="http://schemas.microsoft.com/office/drawing/2014/main" id="{051C4A4D-18E0-4E98-B8D5-E4247709C9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B848F86-6DB9-4895-B97C-BBC81BBF6F66}"/>
              </a:ext>
            </a:extLst>
          </p:cNvPr>
          <p:cNvSpPr>
            <a:spLocks noGrp="1"/>
          </p:cNvSpPr>
          <p:nvPr>
            <p:ph type="sldNum" sz="quarter" idx="12"/>
          </p:nvPr>
        </p:nvSpPr>
        <p:spPr/>
        <p:txBody>
          <a:bodyPr/>
          <a:lstStyle/>
          <a:p>
            <a:fld id="{9EB69C67-D151-4E8B-A157-788EE1FEBD7B}" type="slidenum">
              <a:rPr lang="ru-RU" smtClean="0"/>
              <a:t>‹#›</a:t>
            </a:fld>
            <a:endParaRPr lang="ru-RU"/>
          </a:p>
        </p:txBody>
      </p:sp>
    </p:spTree>
    <p:extLst>
      <p:ext uri="{BB962C8B-B14F-4D97-AF65-F5344CB8AC3E}">
        <p14:creationId xmlns:p14="http://schemas.microsoft.com/office/powerpoint/2010/main" val="300135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4C6F50-3D31-4D94-AE5C-A3F06EC4F19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216C397-A037-4792-AC20-4DF2F1B14B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9DCD60D-3218-44A9-BE2D-5E0F02E72932}"/>
              </a:ext>
            </a:extLst>
          </p:cNvPr>
          <p:cNvSpPr>
            <a:spLocks noGrp="1"/>
          </p:cNvSpPr>
          <p:nvPr>
            <p:ph type="dt" sz="half" idx="10"/>
          </p:nvPr>
        </p:nvSpPr>
        <p:spPr/>
        <p:txBody>
          <a:bodyPr/>
          <a:lstStyle/>
          <a:p>
            <a:fld id="{1742D17B-4C75-4B53-8552-21B0A09CF4CC}" type="datetimeFigureOut">
              <a:rPr lang="ru-RU" smtClean="0"/>
              <a:t>03.04.2021</a:t>
            </a:fld>
            <a:endParaRPr lang="ru-RU"/>
          </a:p>
        </p:txBody>
      </p:sp>
      <p:sp>
        <p:nvSpPr>
          <p:cNvPr id="5" name="Нижний колонтитул 4">
            <a:extLst>
              <a:ext uri="{FF2B5EF4-FFF2-40B4-BE49-F238E27FC236}">
                <a16:creationId xmlns:a16="http://schemas.microsoft.com/office/drawing/2014/main" id="{8C055216-7161-49BC-8BDC-E5741B12A79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4DC7A2-24C1-463C-9E0A-925F6CCFE80E}"/>
              </a:ext>
            </a:extLst>
          </p:cNvPr>
          <p:cNvSpPr>
            <a:spLocks noGrp="1"/>
          </p:cNvSpPr>
          <p:nvPr>
            <p:ph type="sldNum" sz="quarter" idx="12"/>
          </p:nvPr>
        </p:nvSpPr>
        <p:spPr/>
        <p:txBody>
          <a:bodyPr/>
          <a:lstStyle/>
          <a:p>
            <a:fld id="{9EB69C67-D151-4E8B-A157-788EE1FEBD7B}" type="slidenum">
              <a:rPr lang="ru-RU" smtClean="0"/>
              <a:t>‹#›</a:t>
            </a:fld>
            <a:endParaRPr lang="ru-RU"/>
          </a:p>
        </p:txBody>
      </p:sp>
    </p:spTree>
    <p:extLst>
      <p:ext uri="{BB962C8B-B14F-4D97-AF65-F5344CB8AC3E}">
        <p14:creationId xmlns:p14="http://schemas.microsoft.com/office/powerpoint/2010/main" val="41586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9C4549-1F99-4A2D-B2D9-7E8D295FBFD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10785DE-C361-4B93-BAF5-62B8EE01D33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220AD21-C7C8-4C62-8DE8-2879D13CD35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42E8885-C31F-4EEC-9AFE-36F3556285E7}"/>
              </a:ext>
            </a:extLst>
          </p:cNvPr>
          <p:cNvSpPr>
            <a:spLocks noGrp="1"/>
          </p:cNvSpPr>
          <p:nvPr>
            <p:ph type="dt" sz="half" idx="10"/>
          </p:nvPr>
        </p:nvSpPr>
        <p:spPr/>
        <p:txBody>
          <a:bodyPr/>
          <a:lstStyle/>
          <a:p>
            <a:fld id="{1742D17B-4C75-4B53-8552-21B0A09CF4CC}" type="datetimeFigureOut">
              <a:rPr lang="ru-RU" smtClean="0"/>
              <a:t>03.04.2021</a:t>
            </a:fld>
            <a:endParaRPr lang="ru-RU"/>
          </a:p>
        </p:txBody>
      </p:sp>
      <p:sp>
        <p:nvSpPr>
          <p:cNvPr id="6" name="Нижний колонтитул 5">
            <a:extLst>
              <a:ext uri="{FF2B5EF4-FFF2-40B4-BE49-F238E27FC236}">
                <a16:creationId xmlns:a16="http://schemas.microsoft.com/office/drawing/2014/main" id="{10A46A96-EB7E-426D-8296-A1FD19BD78A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FA50910-6B39-45E5-8EF3-5734E2EECB58}"/>
              </a:ext>
            </a:extLst>
          </p:cNvPr>
          <p:cNvSpPr>
            <a:spLocks noGrp="1"/>
          </p:cNvSpPr>
          <p:nvPr>
            <p:ph type="sldNum" sz="quarter" idx="12"/>
          </p:nvPr>
        </p:nvSpPr>
        <p:spPr/>
        <p:txBody>
          <a:bodyPr/>
          <a:lstStyle/>
          <a:p>
            <a:fld id="{9EB69C67-D151-4E8B-A157-788EE1FEBD7B}" type="slidenum">
              <a:rPr lang="ru-RU" smtClean="0"/>
              <a:t>‹#›</a:t>
            </a:fld>
            <a:endParaRPr lang="ru-RU"/>
          </a:p>
        </p:txBody>
      </p:sp>
    </p:spTree>
    <p:extLst>
      <p:ext uri="{BB962C8B-B14F-4D97-AF65-F5344CB8AC3E}">
        <p14:creationId xmlns:p14="http://schemas.microsoft.com/office/powerpoint/2010/main" val="29533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C94E6E-249B-4BE7-91F0-85F8E0305B9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EB1ACE4-E248-418D-AA45-2EF7FA28C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BBD1C58-FB28-4023-870B-08F4F507E22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71F03E6-4FA4-455E-A5D8-C6592386DA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874521-450C-4350-A6CF-80E4D8FFE2C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21D75A8-1532-4973-8822-C89DCDD25337}"/>
              </a:ext>
            </a:extLst>
          </p:cNvPr>
          <p:cNvSpPr>
            <a:spLocks noGrp="1"/>
          </p:cNvSpPr>
          <p:nvPr>
            <p:ph type="dt" sz="half" idx="10"/>
          </p:nvPr>
        </p:nvSpPr>
        <p:spPr/>
        <p:txBody>
          <a:bodyPr/>
          <a:lstStyle/>
          <a:p>
            <a:fld id="{1742D17B-4C75-4B53-8552-21B0A09CF4CC}" type="datetimeFigureOut">
              <a:rPr lang="ru-RU" smtClean="0"/>
              <a:t>03.04.2021</a:t>
            </a:fld>
            <a:endParaRPr lang="ru-RU"/>
          </a:p>
        </p:txBody>
      </p:sp>
      <p:sp>
        <p:nvSpPr>
          <p:cNvPr id="8" name="Нижний колонтитул 7">
            <a:extLst>
              <a:ext uri="{FF2B5EF4-FFF2-40B4-BE49-F238E27FC236}">
                <a16:creationId xmlns:a16="http://schemas.microsoft.com/office/drawing/2014/main" id="{617D89B3-3D77-4A00-8230-0D2906BD4A0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14B1117-BFC3-4080-8773-3284083E9594}"/>
              </a:ext>
            </a:extLst>
          </p:cNvPr>
          <p:cNvSpPr>
            <a:spLocks noGrp="1"/>
          </p:cNvSpPr>
          <p:nvPr>
            <p:ph type="sldNum" sz="quarter" idx="12"/>
          </p:nvPr>
        </p:nvSpPr>
        <p:spPr/>
        <p:txBody>
          <a:bodyPr/>
          <a:lstStyle/>
          <a:p>
            <a:fld id="{9EB69C67-D151-4E8B-A157-788EE1FEBD7B}" type="slidenum">
              <a:rPr lang="ru-RU" smtClean="0"/>
              <a:t>‹#›</a:t>
            </a:fld>
            <a:endParaRPr lang="ru-RU"/>
          </a:p>
        </p:txBody>
      </p:sp>
    </p:spTree>
    <p:extLst>
      <p:ext uri="{BB962C8B-B14F-4D97-AF65-F5344CB8AC3E}">
        <p14:creationId xmlns:p14="http://schemas.microsoft.com/office/powerpoint/2010/main" val="399612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4E3A6D-FBC6-480B-85A6-C9C28B646FC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DD5340F-78E7-4B23-97D6-8BA10B94808F}"/>
              </a:ext>
            </a:extLst>
          </p:cNvPr>
          <p:cNvSpPr>
            <a:spLocks noGrp="1"/>
          </p:cNvSpPr>
          <p:nvPr>
            <p:ph type="dt" sz="half" idx="10"/>
          </p:nvPr>
        </p:nvSpPr>
        <p:spPr/>
        <p:txBody>
          <a:bodyPr/>
          <a:lstStyle/>
          <a:p>
            <a:fld id="{1742D17B-4C75-4B53-8552-21B0A09CF4CC}" type="datetimeFigureOut">
              <a:rPr lang="ru-RU" smtClean="0"/>
              <a:t>03.04.2021</a:t>
            </a:fld>
            <a:endParaRPr lang="ru-RU"/>
          </a:p>
        </p:txBody>
      </p:sp>
      <p:sp>
        <p:nvSpPr>
          <p:cNvPr id="4" name="Нижний колонтитул 3">
            <a:extLst>
              <a:ext uri="{FF2B5EF4-FFF2-40B4-BE49-F238E27FC236}">
                <a16:creationId xmlns:a16="http://schemas.microsoft.com/office/drawing/2014/main" id="{92EAC29E-375E-4FAC-8E7C-A02D5D265C2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E560632-FCA0-474A-B5E9-1EC303B75B5F}"/>
              </a:ext>
            </a:extLst>
          </p:cNvPr>
          <p:cNvSpPr>
            <a:spLocks noGrp="1"/>
          </p:cNvSpPr>
          <p:nvPr>
            <p:ph type="sldNum" sz="quarter" idx="12"/>
          </p:nvPr>
        </p:nvSpPr>
        <p:spPr/>
        <p:txBody>
          <a:bodyPr/>
          <a:lstStyle/>
          <a:p>
            <a:fld id="{9EB69C67-D151-4E8B-A157-788EE1FEBD7B}" type="slidenum">
              <a:rPr lang="ru-RU" smtClean="0"/>
              <a:t>‹#›</a:t>
            </a:fld>
            <a:endParaRPr lang="ru-RU"/>
          </a:p>
        </p:txBody>
      </p:sp>
    </p:spTree>
    <p:extLst>
      <p:ext uri="{BB962C8B-B14F-4D97-AF65-F5344CB8AC3E}">
        <p14:creationId xmlns:p14="http://schemas.microsoft.com/office/powerpoint/2010/main" val="142357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0E03E95-3BC3-49BD-AFD0-9BB6873C76DE}"/>
              </a:ext>
            </a:extLst>
          </p:cNvPr>
          <p:cNvSpPr>
            <a:spLocks noGrp="1"/>
          </p:cNvSpPr>
          <p:nvPr>
            <p:ph type="dt" sz="half" idx="10"/>
          </p:nvPr>
        </p:nvSpPr>
        <p:spPr/>
        <p:txBody>
          <a:bodyPr/>
          <a:lstStyle/>
          <a:p>
            <a:fld id="{1742D17B-4C75-4B53-8552-21B0A09CF4CC}" type="datetimeFigureOut">
              <a:rPr lang="ru-RU" smtClean="0"/>
              <a:t>03.04.2021</a:t>
            </a:fld>
            <a:endParaRPr lang="ru-RU"/>
          </a:p>
        </p:txBody>
      </p:sp>
      <p:sp>
        <p:nvSpPr>
          <p:cNvPr id="3" name="Нижний колонтитул 2">
            <a:extLst>
              <a:ext uri="{FF2B5EF4-FFF2-40B4-BE49-F238E27FC236}">
                <a16:creationId xmlns:a16="http://schemas.microsoft.com/office/drawing/2014/main" id="{A2C05E01-B778-4A24-8AFA-6B12C22CEF0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8D3C055-D50C-44B5-AD20-50A043471A53}"/>
              </a:ext>
            </a:extLst>
          </p:cNvPr>
          <p:cNvSpPr>
            <a:spLocks noGrp="1"/>
          </p:cNvSpPr>
          <p:nvPr>
            <p:ph type="sldNum" sz="quarter" idx="12"/>
          </p:nvPr>
        </p:nvSpPr>
        <p:spPr/>
        <p:txBody>
          <a:bodyPr/>
          <a:lstStyle/>
          <a:p>
            <a:fld id="{9EB69C67-D151-4E8B-A157-788EE1FEBD7B}" type="slidenum">
              <a:rPr lang="ru-RU" smtClean="0"/>
              <a:t>‹#›</a:t>
            </a:fld>
            <a:endParaRPr lang="ru-RU"/>
          </a:p>
        </p:txBody>
      </p:sp>
    </p:spTree>
    <p:extLst>
      <p:ext uri="{BB962C8B-B14F-4D97-AF65-F5344CB8AC3E}">
        <p14:creationId xmlns:p14="http://schemas.microsoft.com/office/powerpoint/2010/main" val="49989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05450F-31B9-4E76-8AFF-CE958AB2EE6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F0C5EC8-8F40-419B-9CCA-78310201E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03100A9-B8AD-4EA2-9FD0-21EE43901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B5D0083-AAF9-4705-95B3-6B1D3BC17A70}"/>
              </a:ext>
            </a:extLst>
          </p:cNvPr>
          <p:cNvSpPr>
            <a:spLocks noGrp="1"/>
          </p:cNvSpPr>
          <p:nvPr>
            <p:ph type="dt" sz="half" idx="10"/>
          </p:nvPr>
        </p:nvSpPr>
        <p:spPr/>
        <p:txBody>
          <a:bodyPr/>
          <a:lstStyle/>
          <a:p>
            <a:fld id="{1742D17B-4C75-4B53-8552-21B0A09CF4CC}" type="datetimeFigureOut">
              <a:rPr lang="ru-RU" smtClean="0"/>
              <a:t>03.04.2021</a:t>
            </a:fld>
            <a:endParaRPr lang="ru-RU"/>
          </a:p>
        </p:txBody>
      </p:sp>
      <p:sp>
        <p:nvSpPr>
          <p:cNvPr id="6" name="Нижний колонтитул 5">
            <a:extLst>
              <a:ext uri="{FF2B5EF4-FFF2-40B4-BE49-F238E27FC236}">
                <a16:creationId xmlns:a16="http://schemas.microsoft.com/office/drawing/2014/main" id="{6A39DFA0-AD26-4657-A6BF-12C21BED776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EB866DB-9369-40D3-ACBC-CD77D44EB34B}"/>
              </a:ext>
            </a:extLst>
          </p:cNvPr>
          <p:cNvSpPr>
            <a:spLocks noGrp="1"/>
          </p:cNvSpPr>
          <p:nvPr>
            <p:ph type="sldNum" sz="quarter" idx="12"/>
          </p:nvPr>
        </p:nvSpPr>
        <p:spPr/>
        <p:txBody>
          <a:bodyPr/>
          <a:lstStyle/>
          <a:p>
            <a:fld id="{9EB69C67-D151-4E8B-A157-788EE1FEBD7B}" type="slidenum">
              <a:rPr lang="ru-RU" smtClean="0"/>
              <a:t>‹#›</a:t>
            </a:fld>
            <a:endParaRPr lang="ru-RU"/>
          </a:p>
        </p:txBody>
      </p:sp>
    </p:spTree>
    <p:extLst>
      <p:ext uri="{BB962C8B-B14F-4D97-AF65-F5344CB8AC3E}">
        <p14:creationId xmlns:p14="http://schemas.microsoft.com/office/powerpoint/2010/main" val="308022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0B5D4B-92AB-484D-BEDF-1D3D50587D2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F412A43-1F21-429C-A379-7FB4005F8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A22F273-A498-43C0-BEE7-D0634FBE1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D75D44E-86CF-4528-9623-9961319D921A}"/>
              </a:ext>
            </a:extLst>
          </p:cNvPr>
          <p:cNvSpPr>
            <a:spLocks noGrp="1"/>
          </p:cNvSpPr>
          <p:nvPr>
            <p:ph type="dt" sz="half" idx="10"/>
          </p:nvPr>
        </p:nvSpPr>
        <p:spPr/>
        <p:txBody>
          <a:bodyPr/>
          <a:lstStyle/>
          <a:p>
            <a:fld id="{1742D17B-4C75-4B53-8552-21B0A09CF4CC}" type="datetimeFigureOut">
              <a:rPr lang="ru-RU" smtClean="0"/>
              <a:t>03.04.2021</a:t>
            </a:fld>
            <a:endParaRPr lang="ru-RU"/>
          </a:p>
        </p:txBody>
      </p:sp>
      <p:sp>
        <p:nvSpPr>
          <p:cNvPr id="6" name="Нижний колонтитул 5">
            <a:extLst>
              <a:ext uri="{FF2B5EF4-FFF2-40B4-BE49-F238E27FC236}">
                <a16:creationId xmlns:a16="http://schemas.microsoft.com/office/drawing/2014/main" id="{D4C1E2EC-0791-4A81-B640-3C5897D53BC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CF52445-15AC-4CF9-94C6-7A2F91FA8826}"/>
              </a:ext>
            </a:extLst>
          </p:cNvPr>
          <p:cNvSpPr>
            <a:spLocks noGrp="1"/>
          </p:cNvSpPr>
          <p:nvPr>
            <p:ph type="sldNum" sz="quarter" idx="12"/>
          </p:nvPr>
        </p:nvSpPr>
        <p:spPr/>
        <p:txBody>
          <a:bodyPr/>
          <a:lstStyle/>
          <a:p>
            <a:fld id="{9EB69C67-D151-4E8B-A157-788EE1FEBD7B}" type="slidenum">
              <a:rPr lang="ru-RU" smtClean="0"/>
              <a:t>‹#›</a:t>
            </a:fld>
            <a:endParaRPr lang="ru-RU"/>
          </a:p>
        </p:txBody>
      </p:sp>
    </p:spTree>
    <p:extLst>
      <p:ext uri="{BB962C8B-B14F-4D97-AF65-F5344CB8AC3E}">
        <p14:creationId xmlns:p14="http://schemas.microsoft.com/office/powerpoint/2010/main" val="246765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C68F5E-EEA5-4888-98B1-510D92A39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BBD7F89-4B93-4E89-B6AD-4408F21209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1635E77-5B5C-4F2E-A705-9259C01D5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2D17B-4C75-4B53-8552-21B0A09CF4CC}" type="datetimeFigureOut">
              <a:rPr lang="ru-RU" smtClean="0"/>
              <a:t>03.04.2021</a:t>
            </a:fld>
            <a:endParaRPr lang="ru-RU"/>
          </a:p>
        </p:txBody>
      </p:sp>
      <p:sp>
        <p:nvSpPr>
          <p:cNvPr id="5" name="Нижний колонтитул 4">
            <a:extLst>
              <a:ext uri="{FF2B5EF4-FFF2-40B4-BE49-F238E27FC236}">
                <a16:creationId xmlns:a16="http://schemas.microsoft.com/office/drawing/2014/main" id="{E757D783-FC29-4684-BA2E-AA45FCC6A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B3FCCB2-C21A-4549-AF04-7DD90EAA5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9C67-D151-4E8B-A157-788EE1FEBD7B}" type="slidenum">
              <a:rPr lang="ru-RU" smtClean="0"/>
              <a:t>‹#›</a:t>
            </a:fld>
            <a:endParaRPr lang="ru-RU"/>
          </a:p>
        </p:txBody>
      </p:sp>
    </p:spTree>
    <p:extLst>
      <p:ext uri="{BB962C8B-B14F-4D97-AF65-F5344CB8AC3E}">
        <p14:creationId xmlns:p14="http://schemas.microsoft.com/office/powerpoint/2010/main" val="275314964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u24.edumonch.ru/"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slide" Target="slide1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hyperlink" Target="https://nsportal.ru/tatyana-mihaylovna-berezhnaya"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olenenok.ucoz.net/" TargetMode="Externa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21.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hyperlink" Target="https://www.youtube.com/watch?v=_EOiYnQnCgs" TargetMode="External"/><Relationship Id="rId5" Type="http://schemas.openxmlformats.org/officeDocument/2006/relationships/hyperlink" Target="../Downloads/Video_prezentatsia_Den_kosmonavtiki_Yuriy_Gagari.mp4" TargetMode="Externa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65FBA18-631B-4A2E-9759-87A0C1D83E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01737" y="0"/>
            <a:ext cx="17693737" cy="7077023"/>
          </a:xfrm>
          <a:prstGeom prst="rect">
            <a:avLst/>
          </a:prstGeom>
        </p:spPr>
      </p:pic>
      <p:sp>
        <p:nvSpPr>
          <p:cNvPr id="6" name="TextBox 5">
            <a:extLst>
              <a:ext uri="{FF2B5EF4-FFF2-40B4-BE49-F238E27FC236}">
                <a16:creationId xmlns:a16="http://schemas.microsoft.com/office/drawing/2014/main" id="{E2B7281A-3CCA-4548-9B53-247AEEDDECC1}"/>
              </a:ext>
            </a:extLst>
          </p:cNvPr>
          <p:cNvSpPr txBox="1"/>
          <p:nvPr/>
        </p:nvSpPr>
        <p:spPr>
          <a:xfrm>
            <a:off x="1221259" y="3014916"/>
            <a:ext cx="9749481" cy="1015663"/>
          </a:xfrm>
          <a:prstGeom prst="rect">
            <a:avLst/>
          </a:prstGeom>
          <a:noFill/>
        </p:spPr>
        <p:txBody>
          <a:bodyPr wrap="square" rtlCol="0">
            <a:spAutoFit/>
          </a:bodyPr>
          <a:lstStyle/>
          <a:p>
            <a:pPr algn="ctr"/>
            <a:r>
              <a:rPr lang="ru-RU" sz="6000" dirty="0">
                <a:solidFill>
                  <a:schemeClr val="bg1"/>
                </a:solidFill>
              </a:rPr>
              <a:t>«МИР ВОКРУГ НАС»</a:t>
            </a:r>
          </a:p>
        </p:txBody>
      </p:sp>
      <p:sp>
        <p:nvSpPr>
          <p:cNvPr id="11" name="TextBox 10">
            <a:extLst>
              <a:ext uri="{FF2B5EF4-FFF2-40B4-BE49-F238E27FC236}">
                <a16:creationId xmlns:a16="http://schemas.microsoft.com/office/drawing/2014/main" id="{7E2AC62D-29A2-49E8-849E-543165B0D26A}"/>
              </a:ext>
            </a:extLst>
          </p:cNvPr>
          <p:cNvSpPr txBox="1"/>
          <p:nvPr/>
        </p:nvSpPr>
        <p:spPr>
          <a:xfrm>
            <a:off x="10280822" y="5832389"/>
            <a:ext cx="1816443" cy="369332"/>
          </a:xfrm>
          <a:prstGeom prst="rect">
            <a:avLst/>
          </a:prstGeom>
          <a:noFill/>
        </p:spPr>
        <p:txBody>
          <a:bodyPr wrap="square" rtlCol="0">
            <a:spAutoFit/>
          </a:bodyPr>
          <a:lstStyle/>
          <a:p>
            <a:r>
              <a:rPr lang="ru-RU" dirty="0">
                <a:hlinkClick r:id="rId3"/>
              </a:rPr>
              <a:t>МАДОУ №24</a:t>
            </a:r>
            <a:endParaRPr lang="ru-RU" dirty="0"/>
          </a:p>
        </p:txBody>
      </p:sp>
    </p:spTree>
    <p:extLst>
      <p:ext uri="{BB962C8B-B14F-4D97-AF65-F5344CB8AC3E}">
        <p14:creationId xmlns:p14="http://schemas.microsoft.com/office/powerpoint/2010/main" val="383554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5980411-C226-4270-AFC6-6551000F4D12}"/>
              </a:ext>
            </a:extLst>
          </p:cNvPr>
          <p:cNvPicPr>
            <a:picLocks noChangeAspect="1"/>
          </p:cNvPicPr>
          <p:nvPr/>
        </p:nvPicPr>
        <p:blipFill>
          <a:blip r:embed="rId2"/>
          <a:stretch>
            <a:fillRect/>
          </a:stretch>
        </p:blipFill>
        <p:spPr>
          <a:xfrm>
            <a:off x="1325033" y="393896"/>
            <a:ext cx="9541933" cy="5653595"/>
          </a:xfrm>
          <a:prstGeom prst="rect">
            <a:avLst/>
          </a:prstGeom>
        </p:spPr>
      </p:pic>
      <p:sp>
        <p:nvSpPr>
          <p:cNvPr id="3" name="TextBox 2">
            <a:hlinkClick r:id="rId3" action="ppaction://hlinksldjump"/>
            <a:extLst>
              <a:ext uri="{FF2B5EF4-FFF2-40B4-BE49-F238E27FC236}">
                <a16:creationId xmlns:a16="http://schemas.microsoft.com/office/drawing/2014/main" id="{33C5ED0B-DEB2-4825-ACB9-E77DFAF1ADB5}"/>
              </a:ext>
            </a:extLst>
          </p:cNvPr>
          <p:cNvSpPr txBox="1"/>
          <p:nvPr/>
        </p:nvSpPr>
        <p:spPr>
          <a:xfrm>
            <a:off x="5914783" y="6020484"/>
            <a:ext cx="681789" cy="461665"/>
          </a:xfrm>
          <a:prstGeom prst="rect">
            <a:avLst/>
          </a:prstGeom>
          <a:noFill/>
        </p:spPr>
        <p:txBody>
          <a:bodyPr wrap="square" rtlCol="0">
            <a:spAutoFit/>
          </a:bodyPr>
          <a:lstStyle/>
          <a:p>
            <a:r>
              <a:rPr lang="ru-RU" sz="2400" dirty="0"/>
              <a:t>5</a:t>
            </a:r>
          </a:p>
        </p:txBody>
      </p:sp>
    </p:spTree>
    <p:extLst>
      <p:ext uri="{BB962C8B-B14F-4D97-AF65-F5344CB8AC3E}">
        <p14:creationId xmlns:p14="http://schemas.microsoft.com/office/powerpoint/2010/main" val="37272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E40C2-A280-4FFC-9920-F5168E30A140}"/>
              </a:ext>
            </a:extLst>
          </p:cNvPr>
          <p:cNvSpPr txBox="1"/>
          <p:nvPr/>
        </p:nvSpPr>
        <p:spPr>
          <a:xfrm>
            <a:off x="1569155" y="379604"/>
            <a:ext cx="9200445" cy="5866350"/>
          </a:xfrm>
          <a:prstGeom prst="rect">
            <a:avLst/>
          </a:prstGeom>
          <a:noFill/>
        </p:spPr>
        <p:txBody>
          <a:bodyPr wrap="square">
            <a:spAutoFit/>
          </a:bodyPr>
          <a:lstStyle/>
          <a:p>
            <a:pPr indent="457200" algn="just">
              <a:lnSpc>
                <a:spcPct val="150000"/>
              </a:lnSpc>
            </a:pPr>
            <a:r>
              <a:rPr lang="ru-RU" dirty="0"/>
              <a:t>Космонавт — это человек, который испытывает космическую технику и работает в космосе. Сейчас космонавты есть во многих странах.</a:t>
            </a:r>
          </a:p>
          <a:p>
            <a:pPr indent="457200" algn="just">
              <a:lnSpc>
                <a:spcPct val="150000"/>
              </a:lnSpc>
            </a:pPr>
            <a:r>
              <a:rPr lang="ru-RU" dirty="0"/>
              <a:t>Первым космонавтом был Юрий Алексеевич Гагарин. 12 апреля 1961 года он совершил полет в космос на корабле «Восток-1» и облетел Землю за 108 минут. </a:t>
            </a:r>
          </a:p>
          <a:p>
            <a:pPr indent="457200" algn="just">
              <a:lnSpc>
                <a:spcPct val="150000"/>
              </a:lnSpc>
            </a:pPr>
            <a:r>
              <a:rPr lang="ru-RU" dirty="0"/>
              <a:t>Пока он летел, весь мир с нетерпением ждал его возвращения. Не только наш народ, но и люди всей земли волновались за него: ведь никто еще не летал в космос и не знал, какие опасности могут там подстерегать человека. Поэтому, когда Юрий Гагарин приземлился, все в мире были очень рады. А в нашей стране, во всех городах, люди вышли на улицы и поздравляли друг друга с тем, что наш русский человек стал первым в мире космонавтом и вернулся на землю живым и здоровым.</a:t>
            </a:r>
          </a:p>
          <a:p>
            <a:pPr indent="457200" algn="just">
              <a:lnSpc>
                <a:spcPct val="150000"/>
              </a:lnSpc>
            </a:pPr>
            <a:r>
              <a:rPr lang="ru-RU" dirty="0"/>
              <a:t>Юрий Алексеевич Гагарин был первым человеком, который собственными глазами увидел, что наша планета Земля действительно круглая, действительно большей частью покрыта водой и действительно великолепна. Ему были присвоены звания «Герой Советского Союза» и «Летчик-космонавт СССР».</a:t>
            </a:r>
          </a:p>
        </p:txBody>
      </p:sp>
      <p:sp>
        <p:nvSpPr>
          <p:cNvPr id="2" name="Стрелка: вниз 1">
            <a:hlinkClick r:id="rId2" action="ppaction://hlinksldjump"/>
            <a:extLst>
              <a:ext uri="{FF2B5EF4-FFF2-40B4-BE49-F238E27FC236}">
                <a16:creationId xmlns:a16="http://schemas.microsoft.com/office/drawing/2014/main" id="{15386F60-52CE-49C5-82DF-46641E053334}"/>
              </a:ext>
            </a:extLst>
          </p:cNvPr>
          <p:cNvSpPr/>
          <p:nvPr/>
        </p:nvSpPr>
        <p:spPr>
          <a:xfrm rot="5400000">
            <a:off x="228600" y="6412832"/>
            <a:ext cx="395177" cy="445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724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000BDDB-0DBD-4A54-85DC-5B431C06A66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427" y="-1830887"/>
            <a:ext cx="12290854" cy="10348680"/>
          </a:xfrm>
          <a:prstGeom prst="rect">
            <a:avLst/>
          </a:prstGeom>
        </p:spPr>
      </p:pic>
      <p:sp>
        <p:nvSpPr>
          <p:cNvPr id="4" name="TextBox 3">
            <a:extLst>
              <a:ext uri="{FF2B5EF4-FFF2-40B4-BE49-F238E27FC236}">
                <a16:creationId xmlns:a16="http://schemas.microsoft.com/office/drawing/2014/main" id="{4F793CB0-A21A-446B-8472-E8A866D19907}"/>
              </a:ext>
            </a:extLst>
          </p:cNvPr>
          <p:cNvSpPr txBox="1"/>
          <p:nvPr/>
        </p:nvSpPr>
        <p:spPr>
          <a:xfrm>
            <a:off x="6408820" y="6458725"/>
            <a:ext cx="368969" cy="461665"/>
          </a:xfrm>
          <a:prstGeom prst="rect">
            <a:avLst/>
          </a:prstGeom>
          <a:noFill/>
        </p:spPr>
        <p:txBody>
          <a:bodyPr wrap="square" rtlCol="0">
            <a:spAutoFit/>
          </a:bodyPr>
          <a:lstStyle/>
          <a:p>
            <a:r>
              <a:rPr lang="ru-RU" sz="2400" dirty="0">
                <a:hlinkClick r:id="rId3" action="ppaction://hlinksldjump"/>
              </a:rPr>
              <a:t>7</a:t>
            </a:r>
            <a:endParaRPr lang="ru-RU" sz="2400" dirty="0"/>
          </a:p>
        </p:txBody>
      </p:sp>
    </p:spTree>
    <p:extLst>
      <p:ext uri="{BB962C8B-B14F-4D97-AF65-F5344CB8AC3E}">
        <p14:creationId xmlns:p14="http://schemas.microsoft.com/office/powerpoint/2010/main" val="211374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39357E-D128-4E82-9D6A-456B4AE9D74F}"/>
              </a:ext>
            </a:extLst>
          </p:cNvPr>
          <p:cNvSpPr txBox="1"/>
          <p:nvPr/>
        </p:nvSpPr>
        <p:spPr>
          <a:xfrm>
            <a:off x="764005" y="282222"/>
            <a:ext cx="10551694" cy="1891287"/>
          </a:xfrm>
          <a:prstGeom prst="rect">
            <a:avLst/>
          </a:prstGeom>
          <a:noFill/>
        </p:spPr>
        <p:txBody>
          <a:bodyPr wrap="square">
            <a:spAutoFit/>
          </a:bodyPr>
          <a:lstStyle/>
          <a:p>
            <a:pPr indent="457200" algn="just">
              <a:lnSpc>
                <a:spcPct val="150000"/>
              </a:lnSpc>
            </a:pPr>
            <a:r>
              <a:rPr lang="ru-RU" sz="2000" dirty="0"/>
              <a:t>Солнце – яркая звезда, находящаяся в центре солнечной системы. Это огромный раскаленный газовый шар, который выделяет огромное количество света и тепла, и, раздает тепло своим ближайшим планетам. Не все звезды такие по размеру, как Солнце. Бывают и маленькие звездочки, и огромные – больше Солнца.</a:t>
            </a:r>
          </a:p>
        </p:txBody>
      </p:sp>
      <p:pic>
        <p:nvPicPr>
          <p:cNvPr id="2" name="Рисунок 1">
            <a:extLst>
              <a:ext uri="{FF2B5EF4-FFF2-40B4-BE49-F238E27FC236}">
                <a16:creationId xmlns:a16="http://schemas.microsoft.com/office/drawing/2014/main" id="{69D2D29D-6A4D-4A5C-82F2-3803FB130A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7875" y="2398044"/>
            <a:ext cx="7194884" cy="4047122"/>
          </a:xfrm>
          <a:prstGeom prst="rect">
            <a:avLst/>
          </a:prstGeom>
        </p:spPr>
      </p:pic>
      <p:sp>
        <p:nvSpPr>
          <p:cNvPr id="4" name="Стрелка: вниз 3">
            <a:hlinkClick r:id="rId3" action="ppaction://hlinksldjump"/>
            <a:extLst>
              <a:ext uri="{FF2B5EF4-FFF2-40B4-BE49-F238E27FC236}">
                <a16:creationId xmlns:a16="http://schemas.microsoft.com/office/drawing/2014/main" id="{5074C925-46B8-4733-9D20-BFF47C7DDD1D}"/>
              </a:ext>
            </a:extLst>
          </p:cNvPr>
          <p:cNvSpPr/>
          <p:nvPr/>
        </p:nvSpPr>
        <p:spPr>
          <a:xfrm rot="5400000">
            <a:off x="529389" y="6268452"/>
            <a:ext cx="469232" cy="541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3889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BB43CE1-BA26-4D61-BC95-B560F396E0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79"/>
            <a:ext cx="12192000" cy="6858000"/>
          </a:xfrm>
          <a:prstGeom prst="rect">
            <a:avLst/>
          </a:prstGeom>
        </p:spPr>
      </p:pic>
      <p:sp>
        <p:nvSpPr>
          <p:cNvPr id="4" name="TextBox 3">
            <a:extLst>
              <a:ext uri="{FF2B5EF4-FFF2-40B4-BE49-F238E27FC236}">
                <a16:creationId xmlns:a16="http://schemas.microsoft.com/office/drawing/2014/main" id="{02C069D8-7AD7-4E61-A008-D4DC6E993DC7}"/>
              </a:ext>
            </a:extLst>
          </p:cNvPr>
          <p:cNvSpPr txBox="1"/>
          <p:nvPr/>
        </p:nvSpPr>
        <p:spPr>
          <a:xfrm>
            <a:off x="2911642" y="1383632"/>
            <a:ext cx="324853" cy="369332"/>
          </a:xfrm>
          <a:prstGeom prst="rect">
            <a:avLst/>
          </a:prstGeom>
          <a:noFill/>
        </p:spPr>
        <p:txBody>
          <a:bodyPr wrap="square" rtlCol="0">
            <a:spAutoFit/>
          </a:bodyPr>
          <a:lstStyle/>
          <a:p>
            <a:r>
              <a:rPr lang="ru-RU" dirty="0">
                <a:solidFill>
                  <a:schemeClr val="bg1"/>
                </a:solidFill>
                <a:hlinkClick r:id="rId3" action="ppaction://hlinksldjump"/>
              </a:rPr>
              <a:t>7</a:t>
            </a:r>
            <a:endParaRPr lang="ru-RU" dirty="0">
              <a:solidFill>
                <a:schemeClr val="bg1"/>
              </a:solidFill>
            </a:endParaRPr>
          </a:p>
        </p:txBody>
      </p:sp>
      <p:sp>
        <p:nvSpPr>
          <p:cNvPr id="5" name="TextBox 4">
            <a:hlinkClick r:id="rId3" action="ppaction://hlinksldjump"/>
            <a:extLst>
              <a:ext uri="{FF2B5EF4-FFF2-40B4-BE49-F238E27FC236}">
                <a16:creationId xmlns:a16="http://schemas.microsoft.com/office/drawing/2014/main" id="{F4789673-F6F0-4E1D-8C25-6CD7AE1C5B66}"/>
              </a:ext>
            </a:extLst>
          </p:cNvPr>
          <p:cNvSpPr txBox="1"/>
          <p:nvPr/>
        </p:nvSpPr>
        <p:spPr>
          <a:xfrm>
            <a:off x="4776537" y="2261937"/>
            <a:ext cx="300789" cy="369332"/>
          </a:xfrm>
          <a:prstGeom prst="rect">
            <a:avLst/>
          </a:prstGeom>
          <a:noFill/>
        </p:spPr>
        <p:txBody>
          <a:bodyPr wrap="square" rtlCol="0">
            <a:spAutoFit/>
          </a:bodyPr>
          <a:lstStyle/>
          <a:p>
            <a:r>
              <a:rPr lang="ru-RU" dirty="0">
                <a:solidFill>
                  <a:schemeClr val="bg1"/>
                </a:solidFill>
              </a:rPr>
              <a:t>6</a:t>
            </a:r>
          </a:p>
        </p:txBody>
      </p:sp>
      <p:sp>
        <p:nvSpPr>
          <p:cNvPr id="6" name="TextBox 5">
            <a:hlinkClick r:id="rId3" action="ppaction://hlinksldjump"/>
            <a:extLst>
              <a:ext uri="{FF2B5EF4-FFF2-40B4-BE49-F238E27FC236}">
                <a16:creationId xmlns:a16="http://schemas.microsoft.com/office/drawing/2014/main" id="{F6534FF6-401D-447F-AA1A-EBDD07EE7665}"/>
              </a:ext>
            </a:extLst>
          </p:cNvPr>
          <p:cNvSpPr txBox="1"/>
          <p:nvPr/>
        </p:nvSpPr>
        <p:spPr>
          <a:xfrm>
            <a:off x="7206915" y="3043989"/>
            <a:ext cx="409073" cy="369332"/>
          </a:xfrm>
          <a:prstGeom prst="rect">
            <a:avLst/>
          </a:prstGeom>
          <a:noFill/>
        </p:spPr>
        <p:txBody>
          <a:bodyPr wrap="square" rtlCol="0">
            <a:spAutoFit/>
          </a:bodyPr>
          <a:lstStyle/>
          <a:p>
            <a:r>
              <a:rPr lang="ru-RU" dirty="0">
                <a:solidFill>
                  <a:schemeClr val="bg1"/>
                </a:solidFill>
                <a:hlinkClick r:id="rId3" action="ppaction://hlinksldjump"/>
              </a:rPr>
              <a:t>5</a:t>
            </a:r>
            <a:endParaRPr lang="ru-RU" dirty="0">
              <a:solidFill>
                <a:schemeClr val="bg1"/>
              </a:solidFill>
            </a:endParaRPr>
          </a:p>
        </p:txBody>
      </p:sp>
      <p:sp>
        <p:nvSpPr>
          <p:cNvPr id="7" name="TextBox 6">
            <a:extLst>
              <a:ext uri="{FF2B5EF4-FFF2-40B4-BE49-F238E27FC236}">
                <a16:creationId xmlns:a16="http://schemas.microsoft.com/office/drawing/2014/main" id="{B4927973-DE90-49CD-B501-D27178FAC66E}"/>
              </a:ext>
            </a:extLst>
          </p:cNvPr>
          <p:cNvSpPr txBox="1"/>
          <p:nvPr/>
        </p:nvSpPr>
        <p:spPr>
          <a:xfrm>
            <a:off x="9705469" y="4162926"/>
            <a:ext cx="240631" cy="369332"/>
          </a:xfrm>
          <a:prstGeom prst="rect">
            <a:avLst/>
          </a:prstGeom>
          <a:noFill/>
        </p:spPr>
        <p:txBody>
          <a:bodyPr wrap="square" rtlCol="0">
            <a:spAutoFit/>
          </a:bodyPr>
          <a:lstStyle/>
          <a:p>
            <a:r>
              <a:rPr lang="ru-RU" dirty="0">
                <a:solidFill>
                  <a:schemeClr val="bg1"/>
                </a:solidFill>
                <a:hlinkClick r:id="rId4" action="ppaction://hlinksldjump"/>
              </a:rPr>
              <a:t>4</a:t>
            </a:r>
            <a:endParaRPr lang="ru-RU" dirty="0">
              <a:solidFill>
                <a:schemeClr val="bg1"/>
              </a:solidFill>
            </a:endParaRPr>
          </a:p>
        </p:txBody>
      </p:sp>
      <p:sp>
        <p:nvSpPr>
          <p:cNvPr id="8" name="TextBox 7">
            <a:extLst>
              <a:ext uri="{FF2B5EF4-FFF2-40B4-BE49-F238E27FC236}">
                <a16:creationId xmlns:a16="http://schemas.microsoft.com/office/drawing/2014/main" id="{CF66C117-60FB-4D73-9EFD-9D4D0497DC18}"/>
              </a:ext>
            </a:extLst>
          </p:cNvPr>
          <p:cNvSpPr txBox="1"/>
          <p:nvPr/>
        </p:nvSpPr>
        <p:spPr>
          <a:xfrm>
            <a:off x="10286999" y="4347592"/>
            <a:ext cx="240631" cy="369332"/>
          </a:xfrm>
          <a:prstGeom prst="rect">
            <a:avLst/>
          </a:prstGeom>
          <a:noFill/>
        </p:spPr>
        <p:txBody>
          <a:bodyPr wrap="square" rtlCol="0">
            <a:spAutoFit/>
          </a:bodyPr>
          <a:lstStyle/>
          <a:p>
            <a:r>
              <a:rPr lang="ru-RU" dirty="0">
                <a:solidFill>
                  <a:schemeClr val="bg1"/>
                </a:solidFill>
                <a:hlinkClick r:id="rId5" action="ppaction://hlinksldjump"/>
              </a:rPr>
              <a:t>3</a:t>
            </a:r>
            <a:endParaRPr lang="ru-RU" dirty="0">
              <a:solidFill>
                <a:schemeClr val="bg1"/>
              </a:solidFill>
            </a:endParaRPr>
          </a:p>
        </p:txBody>
      </p:sp>
      <p:sp>
        <p:nvSpPr>
          <p:cNvPr id="9" name="TextBox 8">
            <a:extLst>
              <a:ext uri="{FF2B5EF4-FFF2-40B4-BE49-F238E27FC236}">
                <a16:creationId xmlns:a16="http://schemas.microsoft.com/office/drawing/2014/main" id="{DF737831-D596-43D3-84AB-47A2F195FF49}"/>
              </a:ext>
            </a:extLst>
          </p:cNvPr>
          <p:cNvSpPr txBox="1"/>
          <p:nvPr/>
        </p:nvSpPr>
        <p:spPr>
          <a:xfrm>
            <a:off x="10840450" y="4532258"/>
            <a:ext cx="240631" cy="369332"/>
          </a:xfrm>
          <a:prstGeom prst="rect">
            <a:avLst/>
          </a:prstGeom>
          <a:noFill/>
        </p:spPr>
        <p:txBody>
          <a:bodyPr wrap="square" rtlCol="0">
            <a:spAutoFit/>
          </a:bodyPr>
          <a:lstStyle/>
          <a:p>
            <a:r>
              <a:rPr lang="ru-RU" dirty="0">
                <a:solidFill>
                  <a:srgbClr val="002060"/>
                </a:solidFill>
                <a:hlinkClick r:id="rId4" action="ppaction://hlinksldjump"/>
              </a:rPr>
              <a:t>2</a:t>
            </a:r>
            <a:endParaRPr lang="ru-RU" dirty="0">
              <a:solidFill>
                <a:srgbClr val="002060"/>
              </a:solidFill>
            </a:endParaRPr>
          </a:p>
        </p:txBody>
      </p:sp>
      <p:sp>
        <p:nvSpPr>
          <p:cNvPr id="11" name="TextBox 10">
            <a:extLst>
              <a:ext uri="{FF2B5EF4-FFF2-40B4-BE49-F238E27FC236}">
                <a16:creationId xmlns:a16="http://schemas.microsoft.com/office/drawing/2014/main" id="{5F0E94AE-7960-499C-9EBB-A77CA1E18169}"/>
              </a:ext>
            </a:extLst>
          </p:cNvPr>
          <p:cNvSpPr txBox="1"/>
          <p:nvPr/>
        </p:nvSpPr>
        <p:spPr>
          <a:xfrm>
            <a:off x="1479884" y="854242"/>
            <a:ext cx="180474" cy="369332"/>
          </a:xfrm>
          <a:prstGeom prst="rect">
            <a:avLst/>
          </a:prstGeom>
          <a:noFill/>
        </p:spPr>
        <p:txBody>
          <a:bodyPr wrap="square" rtlCol="0">
            <a:spAutoFit/>
          </a:bodyPr>
          <a:lstStyle/>
          <a:p>
            <a:r>
              <a:rPr lang="ru-RU" dirty="0">
                <a:hlinkClick r:id="rId3" action="ppaction://hlinksldjump"/>
              </a:rPr>
              <a:t>8</a:t>
            </a:r>
            <a:endParaRPr lang="ru-RU" dirty="0"/>
          </a:p>
        </p:txBody>
      </p:sp>
      <p:sp>
        <p:nvSpPr>
          <p:cNvPr id="12" name="TextBox 11">
            <a:extLst>
              <a:ext uri="{FF2B5EF4-FFF2-40B4-BE49-F238E27FC236}">
                <a16:creationId xmlns:a16="http://schemas.microsoft.com/office/drawing/2014/main" id="{9A42A6B6-B7DD-4EC0-9F07-2B263F328AB5}"/>
              </a:ext>
            </a:extLst>
          </p:cNvPr>
          <p:cNvSpPr txBox="1"/>
          <p:nvPr/>
        </p:nvSpPr>
        <p:spPr>
          <a:xfrm>
            <a:off x="11249526" y="4716924"/>
            <a:ext cx="240631" cy="369332"/>
          </a:xfrm>
          <a:prstGeom prst="rect">
            <a:avLst/>
          </a:prstGeom>
          <a:noFill/>
        </p:spPr>
        <p:txBody>
          <a:bodyPr wrap="square" rtlCol="0">
            <a:spAutoFit/>
          </a:bodyPr>
          <a:lstStyle/>
          <a:p>
            <a:r>
              <a:rPr lang="ru-RU" dirty="0">
                <a:hlinkClick r:id="rId4" action="ppaction://hlinksldjump"/>
              </a:rPr>
              <a:t>1</a:t>
            </a:r>
            <a:endParaRPr lang="ru-RU" dirty="0"/>
          </a:p>
        </p:txBody>
      </p:sp>
      <p:sp>
        <p:nvSpPr>
          <p:cNvPr id="2" name="TextBox 1">
            <a:extLst>
              <a:ext uri="{FF2B5EF4-FFF2-40B4-BE49-F238E27FC236}">
                <a16:creationId xmlns:a16="http://schemas.microsoft.com/office/drawing/2014/main" id="{3291276C-23D8-4794-8C74-5D1660F36635}"/>
              </a:ext>
            </a:extLst>
          </p:cNvPr>
          <p:cNvSpPr txBox="1"/>
          <p:nvPr/>
        </p:nvSpPr>
        <p:spPr>
          <a:xfrm>
            <a:off x="6096000" y="6263996"/>
            <a:ext cx="413084" cy="369332"/>
          </a:xfrm>
          <a:prstGeom prst="rect">
            <a:avLst/>
          </a:prstGeom>
          <a:noFill/>
        </p:spPr>
        <p:txBody>
          <a:bodyPr wrap="square" rtlCol="0">
            <a:spAutoFit/>
          </a:bodyPr>
          <a:lstStyle/>
          <a:p>
            <a:r>
              <a:rPr lang="ru-RU" dirty="0">
                <a:solidFill>
                  <a:schemeClr val="bg1"/>
                </a:solidFill>
                <a:hlinkClick r:id="rId4" action="ppaction://hlinksldjump"/>
              </a:rPr>
              <a:t>8</a:t>
            </a:r>
            <a:endParaRPr lang="ru-RU" dirty="0">
              <a:solidFill>
                <a:schemeClr val="bg1"/>
              </a:solidFill>
            </a:endParaRPr>
          </a:p>
        </p:txBody>
      </p:sp>
    </p:spTree>
    <p:extLst>
      <p:ext uri="{BB962C8B-B14F-4D97-AF65-F5344CB8AC3E}">
        <p14:creationId xmlns:p14="http://schemas.microsoft.com/office/powerpoint/2010/main" val="293680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89DB1F-696B-4CB6-B005-D89B759A6331}"/>
              </a:ext>
            </a:extLst>
          </p:cNvPr>
          <p:cNvSpPr txBox="1"/>
          <p:nvPr/>
        </p:nvSpPr>
        <p:spPr>
          <a:xfrm>
            <a:off x="872289" y="-312821"/>
            <a:ext cx="10479505" cy="1169551"/>
          </a:xfrm>
          <a:prstGeom prst="rect">
            <a:avLst/>
          </a:prstGeom>
          <a:noFill/>
        </p:spPr>
        <p:txBody>
          <a:bodyPr wrap="square">
            <a:spAutoFit/>
          </a:bodyPr>
          <a:lstStyle/>
          <a:p>
            <a:pPr indent="457200" algn="just">
              <a:lnSpc>
                <a:spcPct val="150000"/>
              </a:lnSpc>
            </a:pPr>
            <a:endParaRPr lang="ru-RU" sz="2000" dirty="0"/>
          </a:p>
          <a:p>
            <a:pPr indent="457200" algn="just"/>
            <a:r>
              <a:rPr lang="ru-RU" sz="2000" dirty="0"/>
              <a:t>Кроме Земли в солнечной системе есть еще 8 планет, у каждой планеты свой путь, который называется орбитой.</a:t>
            </a:r>
          </a:p>
        </p:txBody>
      </p:sp>
      <p:graphicFrame>
        <p:nvGraphicFramePr>
          <p:cNvPr id="4" name="Таблица 4">
            <a:extLst>
              <a:ext uri="{FF2B5EF4-FFF2-40B4-BE49-F238E27FC236}">
                <a16:creationId xmlns:a16="http://schemas.microsoft.com/office/drawing/2014/main" id="{9A2CBC7B-9C5E-4F77-9382-81E6EBF3246F}"/>
              </a:ext>
            </a:extLst>
          </p:cNvPr>
          <p:cNvGraphicFramePr>
            <a:graphicFrameLocks noGrp="1"/>
          </p:cNvGraphicFramePr>
          <p:nvPr>
            <p:extLst>
              <p:ext uri="{D42A27DB-BD31-4B8C-83A1-F6EECF244321}">
                <p14:modId xmlns:p14="http://schemas.microsoft.com/office/powerpoint/2010/main" val="153024649"/>
              </p:ext>
            </p:extLst>
          </p:nvPr>
        </p:nvGraphicFramePr>
        <p:xfrm>
          <a:off x="146383" y="999506"/>
          <a:ext cx="11931316" cy="5161225"/>
        </p:xfrm>
        <a:graphic>
          <a:graphicData uri="http://schemas.openxmlformats.org/drawingml/2006/table">
            <a:tbl>
              <a:tblPr firstRow="1" bandRow="1">
                <a:tableStyleId>{5C22544A-7EE6-4342-B048-85BDC9FD1C3A}</a:tableStyleId>
              </a:tblPr>
              <a:tblGrid>
                <a:gridCol w="490846">
                  <a:extLst>
                    <a:ext uri="{9D8B030D-6E8A-4147-A177-3AD203B41FA5}">
                      <a16:colId xmlns:a16="http://schemas.microsoft.com/office/drawing/2014/main" val="3013827256"/>
                    </a:ext>
                  </a:extLst>
                </a:gridCol>
                <a:gridCol w="2059849">
                  <a:extLst>
                    <a:ext uri="{9D8B030D-6E8A-4147-A177-3AD203B41FA5}">
                      <a16:colId xmlns:a16="http://schemas.microsoft.com/office/drawing/2014/main" val="3357275748"/>
                    </a:ext>
                  </a:extLst>
                </a:gridCol>
                <a:gridCol w="9380621">
                  <a:extLst>
                    <a:ext uri="{9D8B030D-6E8A-4147-A177-3AD203B41FA5}">
                      <a16:colId xmlns:a16="http://schemas.microsoft.com/office/drawing/2014/main" val="1351425061"/>
                    </a:ext>
                  </a:extLst>
                </a:gridCol>
              </a:tblGrid>
              <a:tr h="406345">
                <a:tc>
                  <a:txBody>
                    <a:bodyPr/>
                    <a:lstStyle/>
                    <a:p>
                      <a:pPr algn="ctr"/>
                      <a:r>
                        <a:rPr lang="ru-RU" dirty="0"/>
                        <a:t>№</a:t>
                      </a:r>
                    </a:p>
                  </a:txBody>
                  <a:tcPr/>
                </a:tc>
                <a:tc>
                  <a:txBody>
                    <a:bodyPr/>
                    <a:lstStyle/>
                    <a:p>
                      <a:pPr algn="ctr"/>
                      <a:r>
                        <a:rPr lang="ru-RU" dirty="0"/>
                        <a:t>Название планеты</a:t>
                      </a:r>
                    </a:p>
                  </a:txBody>
                  <a:tcPr/>
                </a:tc>
                <a:tc>
                  <a:txBody>
                    <a:bodyPr/>
                    <a:lstStyle/>
                    <a:p>
                      <a:pPr algn="ctr"/>
                      <a:r>
                        <a:rPr lang="ru-RU" dirty="0"/>
                        <a:t>Характеристика </a:t>
                      </a:r>
                    </a:p>
                  </a:txBody>
                  <a:tcPr/>
                </a:tc>
                <a:extLst>
                  <a:ext uri="{0D108BD9-81ED-4DB2-BD59-A6C34878D82A}">
                    <a16:rowId xmlns:a16="http://schemas.microsoft.com/office/drawing/2014/main" val="3822447221"/>
                  </a:ext>
                </a:extLst>
              </a:tr>
              <a:tr h="406345">
                <a:tc>
                  <a:txBody>
                    <a:bodyPr/>
                    <a:lstStyle/>
                    <a:p>
                      <a:r>
                        <a:rPr lang="ru-RU" dirty="0"/>
                        <a:t>1.</a:t>
                      </a:r>
                    </a:p>
                  </a:txBody>
                  <a:tcPr/>
                </a:tc>
                <a:tc>
                  <a:txBody>
                    <a:bodyPr/>
                    <a:lstStyle/>
                    <a:p>
                      <a:pPr algn="ctr"/>
                      <a:r>
                        <a:rPr lang="ru-RU" dirty="0"/>
                        <a:t>Меркурий </a:t>
                      </a:r>
                    </a:p>
                  </a:txBody>
                  <a:tcPr/>
                </a:tc>
                <a:tc>
                  <a:txBody>
                    <a:bodyPr/>
                    <a:lstStyle/>
                    <a:p>
                      <a:pPr algn="just"/>
                      <a:r>
                        <a:rPr lang="ru-RU" dirty="0"/>
                        <a:t>Самая маленькая планета находится ближе всего к Солнцу. При этом почти все время поворачивается к Солнцу одной стороной, поэтому на одной стороне Меркурия очень жарко, а на другой очень холодно.</a:t>
                      </a:r>
                    </a:p>
                  </a:txBody>
                  <a:tcPr/>
                </a:tc>
                <a:extLst>
                  <a:ext uri="{0D108BD9-81ED-4DB2-BD59-A6C34878D82A}">
                    <a16:rowId xmlns:a16="http://schemas.microsoft.com/office/drawing/2014/main" val="3688128582"/>
                  </a:ext>
                </a:extLst>
              </a:tr>
              <a:tr h="406345">
                <a:tc>
                  <a:txBody>
                    <a:bodyPr/>
                    <a:lstStyle/>
                    <a:p>
                      <a:r>
                        <a:rPr lang="ru-RU" dirty="0"/>
                        <a:t>2.</a:t>
                      </a:r>
                    </a:p>
                  </a:txBody>
                  <a:tcPr/>
                </a:tc>
                <a:tc>
                  <a:txBody>
                    <a:bodyPr/>
                    <a:lstStyle/>
                    <a:p>
                      <a:pPr algn="ctr"/>
                      <a:r>
                        <a:rPr lang="ru-RU" dirty="0"/>
                        <a:t>Венера </a:t>
                      </a:r>
                    </a:p>
                  </a:txBody>
                  <a:tcPr/>
                </a:tc>
                <a:tc>
                  <a:txBody>
                    <a:bodyPr/>
                    <a:lstStyle/>
                    <a:p>
                      <a:pPr algn="just"/>
                      <a:r>
                        <a:rPr lang="ru-RU" dirty="0"/>
                        <a:t>Вторая планета от Солнца. На ней, как и на Земле есть атмосфера, это такая воздушная оболочка. Только в отличие от нашей земной, состоит не из кислорода, а по большей части из углекислого газа. Поэтому дышать на Венере невозможно, да и на её поверхности очень-очень жарко. Вот и нет там ни растений, ни животных, ни бактерий.</a:t>
                      </a:r>
                    </a:p>
                  </a:txBody>
                  <a:tcPr/>
                </a:tc>
                <a:extLst>
                  <a:ext uri="{0D108BD9-81ED-4DB2-BD59-A6C34878D82A}">
                    <a16:rowId xmlns:a16="http://schemas.microsoft.com/office/drawing/2014/main" val="730722447"/>
                  </a:ext>
                </a:extLst>
              </a:tr>
              <a:tr h="406345">
                <a:tc>
                  <a:txBody>
                    <a:bodyPr/>
                    <a:lstStyle/>
                    <a:p>
                      <a:r>
                        <a:rPr lang="ru-RU" dirty="0"/>
                        <a:t>3.</a:t>
                      </a:r>
                    </a:p>
                  </a:txBody>
                  <a:tcPr/>
                </a:tc>
                <a:tc>
                  <a:txBody>
                    <a:bodyPr/>
                    <a:lstStyle/>
                    <a:p>
                      <a:pPr algn="ctr"/>
                      <a:r>
                        <a:rPr lang="ru-RU" dirty="0"/>
                        <a:t>Земля </a:t>
                      </a:r>
                    </a:p>
                  </a:txBody>
                  <a:tcPr/>
                </a:tc>
                <a:tc>
                  <a:txBody>
                    <a:bodyPr/>
                    <a:lstStyle/>
                    <a:p>
                      <a:pPr algn="just"/>
                      <a:r>
                        <a:rPr lang="ru-RU" dirty="0"/>
                        <a:t>Земля - эта голубая планета, третья по счету от Солнца. Здесь мы живём, животные, люди, рыбы, птицы – все под одной крышей. А крыша у планеты Земля состоит из атмосферы, в которой огромное количество кислорода, необходимого для жизни. Здесь мы строим наш мир, пишем историю и отсюда мы наблюдаем за другими планетами и звёздами. И ещё у планеты Земля есть маленькая подружка - Луна, которая является спутником Земли.</a:t>
                      </a:r>
                    </a:p>
                  </a:txBody>
                  <a:tcPr/>
                </a:tc>
                <a:extLst>
                  <a:ext uri="{0D108BD9-81ED-4DB2-BD59-A6C34878D82A}">
                    <a16:rowId xmlns:a16="http://schemas.microsoft.com/office/drawing/2014/main" val="964978734"/>
                  </a:ext>
                </a:extLst>
              </a:tr>
              <a:tr h="406345">
                <a:tc>
                  <a:txBody>
                    <a:bodyPr/>
                    <a:lstStyle/>
                    <a:p>
                      <a:r>
                        <a:rPr lang="ru-RU" dirty="0"/>
                        <a:t>4.</a:t>
                      </a:r>
                    </a:p>
                  </a:txBody>
                  <a:tcPr/>
                </a:tc>
                <a:tc>
                  <a:txBody>
                    <a:bodyPr/>
                    <a:lstStyle/>
                    <a:p>
                      <a:pPr algn="ctr"/>
                      <a:r>
                        <a:rPr lang="ru-RU" dirty="0"/>
                        <a:t>Марс </a:t>
                      </a:r>
                    </a:p>
                  </a:txBody>
                  <a:tcPr/>
                </a:tc>
                <a:tc>
                  <a:txBody>
                    <a:bodyPr/>
                    <a:lstStyle/>
                    <a:p>
                      <a:pPr algn="just"/>
                      <a:r>
                        <a:rPr lang="ru-RU" dirty="0"/>
                        <a:t>Красная маленькая планета, четвертая по счету. На ней кислорода почти нет. Также почти нет воды, хотя учёные её все время ищут, ведь когда-то её, возможно, было на Марсе очень много. Тогда много-много лет назад на планете могли быть реки, моря и океаны, но потом что-то случилось, и вода исчезла. Эту тайну ещё предстоит разгадать.</a:t>
                      </a:r>
                    </a:p>
                  </a:txBody>
                  <a:tcPr/>
                </a:tc>
                <a:extLst>
                  <a:ext uri="{0D108BD9-81ED-4DB2-BD59-A6C34878D82A}">
                    <a16:rowId xmlns:a16="http://schemas.microsoft.com/office/drawing/2014/main" val="1372850493"/>
                  </a:ext>
                </a:extLst>
              </a:tr>
            </a:tbl>
          </a:graphicData>
        </a:graphic>
      </p:graphicFrame>
      <p:sp>
        <p:nvSpPr>
          <p:cNvPr id="5" name="Стрелка: вниз 4">
            <a:hlinkClick r:id="rId2" action="ppaction://hlinksldjump"/>
            <a:extLst>
              <a:ext uri="{FF2B5EF4-FFF2-40B4-BE49-F238E27FC236}">
                <a16:creationId xmlns:a16="http://schemas.microsoft.com/office/drawing/2014/main" id="{86328313-4B44-4CFA-8977-B7297C80395C}"/>
              </a:ext>
            </a:extLst>
          </p:cNvPr>
          <p:cNvSpPr/>
          <p:nvPr/>
        </p:nvSpPr>
        <p:spPr>
          <a:xfrm rot="5400000">
            <a:off x="643689" y="6196263"/>
            <a:ext cx="457200" cy="565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8665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F2F2AF5A-1391-42E5-9C0D-71B253575C5A}"/>
              </a:ext>
            </a:extLst>
          </p:cNvPr>
          <p:cNvGraphicFramePr>
            <a:graphicFrameLocks noGrp="1"/>
          </p:cNvGraphicFramePr>
          <p:nvPr>
            <p:extLst>
              <p:ext uri="{D42A27DB-BD31-4B8C-83A1-F6EECF244321}">
                <p14:modId xmlns:p14="http://schemas.microsoft.com/office/powerpoint/2010/main" val="3970655173"/>
              </p:ext>
            </p:extLst>
          </p:nvPr>
        </p:nvGraphicFramePr>
        <p:xfrm>
          <a:off x="235016" y="121075"/>
          <a:ext cx="11721968" cy="6431218"/>
        </p:xfrm>
        <a:graphic>
          <a:graphicData uri="http://schemas.openxmlformats.org/drawingml/2006/table">
            <a:tbl>
              <a:tblPr firstRow="1" bandRow="1">
                <a:tableStyleId>{5C22544A-7EE6-4342-B048-85BDC9FD1C3A}</a:tableStyleId>
              </a:tblPr>
              <a:tblGrid>
                <a:gridCol w="613511">
                  <a:extLst>
                    <a:ext uri="{9D8B030D-6E8A-4147-A177-3AD203B41FA5}">
                      <a16:colId xmlns:a16="http://schemas.microsoft.com/office/drawing/2014/main" val="1556182143"/>
                    </a:ext>
                  </a:extLst>
                </a:gridCol>
                <a:gridCol w="2767324">
                  <a:extLst>
                    <a:ext uri="{9D8B030D-6E8A-4147-A177-3AD203B41FA5}">
                      <a16:colId xmlns:a16="http://schemas.microsoft.com/office/drawing/2014/main" val="2443243991"/>
                    </a:ext>
                  </a:extLst>
                </a:gridCol>
                <a:gridCol w="8341133">
                  <a:extLst>
                    <a:ext uri="{9D8B030D-6E8A-4147-A177-3AD203B41FA5}">
                      <a16:colId xmlns:a16="http://schemas.microsoft.com/office/drawing/2014/main" val="2672602061"/>
                    </a:ext>
                  </a:extLst>
                </a:gridCol>
              </a:tblGrid>
              <a:tr h="397237">
                <a:tc>
                  <a:txBody>
                    <a:bodyPr/>
                    <a:lstStyle/>
                    <a:p>
                      <a:pPr algn="ctr"/>
                      <a:r>
                        <a:rPr lang="ru-RU" dirty="0"/>
                        <a:t>№</a:t>
                      </a:r>
                    </a:p>
                  </a:txBody>
                  <a:tcPr/>
                </a:tc>
                <a:tc>
                  <a:txBody>
                    <a:bodyPr/>
                    <a:lstStyle/>
                    <a:p>
                      <a:pPr algn="ctr"/>
                      <a:r>
                        <a:rPr lang="ru-RU" dirty="0"/>
                        <a:t>Название планеты</a:t>
                      </a:r>
                    </a:p>
                  </a:txBody>
                  <a:tcPr/>
                </a:tc>
                <a:tc>
                  <a:txBody>
                    <a:bodyPr/>
                    <a:lstStyle/>
                    <a:p>
                      <a:pPr algn="ctr"/>
                      <a:r>
                        <a:rPr lang="ru-RU" dirty="0"/>
                        <a:t>Характеристика </a:t>
                      </a:r>
                    </a:p>
                  </a:txBody>
                  <a:tcPr/>
                </a:tc>
                <a:extLst>
                  <a:ext uri="{0D108BD9-81ED-4DB2-BD59-A6C34878D82A}">
                    <a16:rowId xmlns:a16="http://schemas.microsoft.com/office/drawing/2014/main" val="186824828"/>
                  </a:ext>
                </a:extLst>
              </a:tr>
              <a:tr h="1171022">
                <a:tc>
                  <a:txBody>
                    <a:bodyPr/>
                    <a:lstStyle/>
                    <a:p>
                      <a:r>
                        <a:rPr lang="ru-RU" dirty="0"/>
                        <a:t>5.</a:t>
                      </a:r>
                    </a:p>
                  </a:txBody>
                  <a:tcPr/>
                </a:tc>
                <a:tc>
                  <a:txBody>
                    <a:bodyPr/>
                    <a:lstStyle/>
                    <a:p>
                      <a:pPr algn="ctr"/>
                      <a:r>
                        <a:rPr lang="ru-RU" dirty="0"/>
                        <a:t>Юпитер </a:t>
                      </a:r>
                    </a:p>
                  </a:txBody>
                  <a:tcPr/>
                </a:tc>
                <a:tc>
                  <a:txBody>
                    <a:bodyPr/>
                    <a:lstStyle/>
                    <a:p>
                      <a:pPr algn="just"/>
                      <a:r>
                        <a:rPr lang="ru-RU" dirty="0"/>
                        <a:t>Самая большая, пятая планета Солнечной системы. Юпитер состоит из газа, его и называют газовый гигант. На его поверхности постоянно происходят бури и вихри ветров, а сама планета, несмотря на размеры, очень быстро вращается вокруг своей оси, как волчок</a:t>
                      </a:r>
                    </a:p>
                  </a:txBody>
                  <a:tcPr/>
                </a:tc>
                <a:extLst>
                  <a:ext uri="{0D108BD9-81ED-4DB2-BD59-A6C34878D82A}">
                    <a16:rowId xmlns:a16="http://schemas.microsoft.com/office/drawing/2014/main" val="2030069335"/>
                  </a:ext>
                </a:extLst>
              </a:tr>
              <a:tr h="1179702">
                <a:tc>
                  <a:txBody>
                    <a:bodyPr/>
                    <a:lstStyle/>
                    <a:p>
                      <a:r>
                        <a:rPr lang="ru-RU" dirty="0"/>
                        <a:t>6.</a:t>
                      </a:r>
                    </a:p>
                  </a:txBody>
                  <a:tcPr/>
                </a:tc>
                <a:tc>
                  <a:txBody>
                    <a:bodyPr/>
                    <a:lstStyle/>
                    <a:p>
                      <a:pPr algn="ctr"/>
                      <a:r>
                        <a:rPr lang="ru-RU" dirty="0"/>
                        <a:t>Сатурн </a:t>
                      </a:r>
                    </a:p>
                  </a:txBody>
                  <a:tcPr/>
                </a:tc>
                <a:tc>
                  <a:txBody>
                    <a:bodyPr/>
                    <a:lstStyle/>
                    <a:p>
                      <a:pPr algn="just"/>
                      <a:r>
                        <a:rPr lang="ru-RU" dirty="0"/>
                        <a:t>Красивая и необычная планета, шестая от Солнца. Её удивительная особенность, которую можно увидеть с Земли в телескоп – это кольцо вокруг планеты. Выглядит кольцо, как диск, только на самом деле это не сплошной диск, а тысячи-тысячи мелких камней, осколков астероидов и пыли.</a:t>
                      </a:r>
                    </a:p>
                  </a:txBody>
                  <a:tcPr/>
                </a:tc>
                <a:extLst>
                  <a:ext uri="{0D108BD9-81ED-4DB2-BD59-A6C34878D82A}">
                    <a16:rowId xmlns:a16="http://schemas.microsoft.com/office/drawing/2014/main" val="3724279816"/>
                  </a:ext>
                </a:extLst>
              </a:tr>
              <a:tr h="920167">
                <a:tc>
                  <a:txBody>
                    <a:bodyPr/>
                    <a:lstStyle/>
                    <a:p>
                      <a:r>
                        <a:rPr lang="ru-RU" dirty="0"/>
                        <a:t>7.</a:t>
                      </a:r>
                    </a:p>
                  </a:txBody>
                  <a:tcPr/>
                </a:tc>
                <a:tc>
                  <a:txBody>
                    <a:bodyPr/>
                    <a:lstStyle/>
                    <a:p>
                      <a:pPr algn="ctr"/>
                      <a:r>
                        <a:rPr lang="ru-RU" dirty="0"/>
                        <a:t>Уран </a:t>
                      </a:r>
                    </a:p>
                  </a:txBody>
                  <a:tcPr/>
                </a:tc>
                <a:tc>
                  <a:txBody>
                    <a:bodyPr/>
                    <a:lstStyle/>
                    <a:p>
                      <a:pPr algn="just"/>
                      <a:r>
                        <a:rPr lang="ru-RU" dirty="0"/>
                        <a:t>Таинственная планета, седьмая по счету, которая по непонятным причинам лежит на боку и вращается совсем не так, как другие планеты. У Урана необычный синий цвет и он выглядит, как круглый с ровной поверхностью мячик.</a:t>
                      </a:r>
                    </a:p>
                  </a:txBody>
                  <a:tcPr/>
                </a:tc>
                <a:extLst>
                  <a:ext uri="{0D108BD9-81ED-4DB2-BD59-A6C34878D82A}">
                    <a16:rowId xmlns:a16="http://schemas.microsoft.com/office/drawing/2014/main" val="177839018"/>
                  </a:ext>
                </a:extLst>
              </a:tr>
              <a:tr h="1434517">
                <a:tc>
                  <a:txBody>
                    <a:bodyPr/>
                    <a:lstStyle/>
                    <a:p>
                      <a:r>
                        <a:rPr lang="ru-RU" dirty="0"/>
                        <a:t>8.</a:t>
                      </a:r>
                    </a:p>
                  </a:txBody>
                  <a:tcPr/>
                </a:tc>
                <a:tc>
                  <a:txBody>
                    <a:bodyPr/>
                    <a:lstStyle/>
                    <a:p>
                      <a:pPr algn="ctr"/>
                      <a:r>
                        <a:rPr lang="ru-RU" dirty="0"/>
                        <a:t>Нептун </a:t>
                      </a:r>
                    </a:p>
                  </a:txBody>
                  <a:tcPr/>
                </a:tc>
                <a:tc>
                  <a:txBody>
                    <a:bodyPr/>
                    <a:lstStyle/>
                    <a:p>
                      <a:pPr algn="just"/>
                      <a:r>
                        <a:rPr lang="ru-RU" dirty="0"/>
                        <a:t>Ледяная очень холодная планета, восьмая по счету, находится очень далеко от Солнца, поэтому солнечные лучи почти не достигают поверхности этой синей планеты. На Нептуне дуют сильнейшие ветра и поэтому погода на ней не просто зимняя, а по космическим меркам, совсем холодная, так, что все на ней, даже газ превращается в лёд.</a:t>
                      </a:r>
                    </a:p>
                  </a:txBody>
                  <a:tcPr/>
                </a:tc>
                <a:extLst>
                  <a:ext uri="{0D108BD9-81ED-4DB2-BD59-A6C34878D82A}">
                    <a16:rowId xmlns:a16="http://schemas.microsoft.com/office/drawing/2014/main" val="1692546529"/>
                  </a:ext>
                </a:extLst>
              </a:tr>
              <a:tr h="1273334">
                <a:tc>
                  <a:txBody>
                    <a:bodyPr/>
                    <a:lstStyle/>
                    <a:p>
                      <a:r>
                        <a:rPr lang="ru-RU" dirty="0"/>
                        <a:t>9.</a:t>
                      </a:r>
                    </a:p>
                  </a:txBody>
                  <a:tcPr/>
                </a:tc>
                <a:tc>
                  <a:txBody>
                    <a:bodyPr/>
                    <a:lstStyle/>
                    <a:p>
                      <a:pPr algn="ctr"/>
                      <a:r>
                        <a:rPr lang="ru-RU" dirty="0"/>
                        <a:t>Плутон </a:t>
                      </a:r>
                    </a:p>
                  </a:txBody>
                  <a:tcPr/>
                </a:tc>
                <a:tc>
                  <a:txBody>
                    <a:bodyPr/>
                    <a:lstStyle/>
                    <a:p>
                      <a:pPr algn="just"/>
                      <a:r>
                        <a:rPr lang="ru-RU" dirty="0"/>
                        <a:t>Когда-то эта планета была девятой по счету и входила в Солнечную систему, но оказалось, что она слишком мала для звания планеты и её теперь называют карликовой планетой и ко взрослым планетам с названия не пускают. Может Плутон ещё совсем младенец и ему просто надо подрасти.</a:t>
                      </a:r>
                    </a:p>
                  </a:txBody>
                  <a:tcPr/>
                </a:tc>
                <a:extLst>
                  <a:ext uri="{0D108BD9-81ED-4DB2-BD59-A6C34878D82A}">
                    <a16:rowId xmlns:a16="http://schemas.microsoft.com/office/drawing/2014/main" val="3093882221"/>
                  </a:ext>
                </a:extLst>
              </a:tr>
            </a:tbl>
          </a:graphicData>
        </a:graphic>
      </p:graphicFrame>
      <p:sp>
        <p:nvSpPr>
          <p:cNvPr id="5" name="Стрелка: вниз 4">
            <a:hlinkClick r:id="rId2" action="ppaction://hlinksldjump"/>
            <a:extLst>
              <a:ext uri="{FF2B5EF4-FFF2-40B4-BE49-F238E27FC236}">
                <a16:creationId xmlns:a16="http://schemas.microsoft.com/office/drawing/2014/main" id="{4DDA4F11-7BC1-42FA-B168-104CFA140FFF}"/>
              </a:ext>
            </a:extLst>
          </p:cNvPr>
          <p:cNvSpPr/>
          <p:nvPr/>
        </p:nvSpPr>
        <p:spPr>
          <a:xfrm rot="5400000">
            <a:off x="272916" y="6437286"/>
            <a:ext cx="342899" cy="418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3478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0351746-60EC-408F-A1E9-44E83B67255C}"/>
              </a:ext>
            </a:extLst>
          </p:cNvPr>
          <p:cNvPicPr>
            <a:picLocks noChangeAspect="1"/>
          </p:cNvPicPr>
          <p:nvPr/>
        </p:nvPicPr>
        <p:blipFill>
          <a:blip r:embed="rId2"/>
          <a:stretch>
            <a:fillRect/>
          </a:stretch>
        </p:blipFill>
        <p:spPr>
          <a:xfrm>
            <a:off x="719848" y="263646"/>
            <a:ext cx="10752304" cy="5940778"/>
          </a:xfrm>
          <a:prstGeom prst="rect">
            <a:avLst/>
          </a:prstGeom>
        </p:spPr>
      </p:pic>
      <p:sp>
        <p:nvSpPr>
          <p:cNvPr id="3" name="TextBox 2">
            <a:hlinkClick r:id="rId3" action="ppaction://hlinksldjump"/>
            <a:extLst>
              <a:ext uri="{FF2B5EF4-FFF2-40B4-BE49-F238E27FC236}">
                <a16:creationId xmlns:a16="http://schemas.microsoft.com/office/drawing/2014/main" id="{F35776F0-1F87-4E23-8CF4-BDEC06F23C33}"/>
              </a:ext>
            </a:extLst>
          </p:cNvPr>
          <p:cNvSpPr txBox="1"/>
          <p:nvPr/>
        </p:nvSpPr>
        <p:spPr>
          <a:xfrm>
            <a:off x="5909510" y="6156910"/>
            <a:ext cx="372979" cy="461665"/>
          </a:xfrm>
          <a:prstGeom prst="rect">
            <a:avLst/>
          </a:prstGeom>
          <a:noFill/>
        </p:spPr>
        <p:txBody>
          <a:bodyPr wrap="square" rtlCol="0">
            <a:spAutoFit/>
          </a:bodyPr>
          <a:lstStyle/>
          <a:p>
            <a:r>
              <a:rPr lang="ru-RU" sz="2400" dirty="0">
                <a:solidFill>
                  <a:schemeClr val="bg1"/>
                </a:solidFill>
                <a:hlinkClick r:id="rId3" action="ppaction://hlinksldjump"/>
              </a:rPr>
              <a:t>6</a:t>
            </a:r>
            <a:endParaRPr lang="ru-RU" sz="2400" dirty="0">
              <a:solidFill>
                <a:schemeClr val="bg1"/>
              </a:solidFill>
            </a:endParaRPr>
          </a:p>
        </p:txBody>
      </p:sp>
    </p:spTree>
    <p:extLst>
      <p:ext uri="{BB962C8B-B14F-4D97-AF65-F5344CB8AC3E}">
        <p14:creationId xmlns:p14="http://schemas.microsoft.com/office/powerpoint/2010/main" val="3800976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FFEBD-3ADC-475D-A663-587E528EB1D8}"/>
              </a:ext>
            </a:extLst>
          </p:cNvPr>
          <p:cNvSpPr txBox="1"/>
          <p:nvPr/>
        </p:nvSpPr>
        <p:spPr>
          <a:xfrm>
            <a:off x="1205023" y="867529"/>
            <a:ext cx="9781954" cy="5122941"/>
          </a:xfrm>
          <a:prstGeom prst="rect">
            <a:avLst/>
          </a:prstGeom>
          <a:noFill/>
        </p:spPr>
        <p:txBody>
          <a:bodyPr wrap="square">
            <a:spAutoFit/>
          </a:bodyPr>
          <a:lstStyle/>
          <a:p>
            <a:pPr indent="457200" algn="just">
              <a:lnSpc>
                <a:spcPct val="150000"/>
              </a:lnSpc>
            </a:pPr>
            <a:r>
              <a:rPr lang="ru-RU" sz="2000" dirty="0"/>
              <a:t>«Облетев землю в корабле-спутнике, я увидел, как прекрасна наша планета. Люди, будем хранить, и преумножать эту красоту, а не разрушать её» Юрий Гагарин</a:t>
            </a:r>
          </a:p>
          <a:p>
            <a:pPr indent="457200" algn="just">
              <a:lnSpc>
                <a:spcPct val="150000"/>
              </a:lnSpc>
            </a:pPr>
            <a:r>
              <a:rPr lang="ru-RU" sz="2000" dirty="0"/>
              <a:t>Вокруг Солнца вращаются планеты, которые составляют Солнечную систему. Самая красивая и интересная из планет – это наша Земля. Вот так выглядит Земля из космоса – недаром её называют «голубой планетой». Земля – единственная планета с Солнечной системе, на которой существует жизнь. Она образовалась одновременно с другими планетами около 4,5 миллиардов лет назад. Жизнь на Земле возможна потому, что у нашей планеты есть плотная атмосфера, в которой присутствует кислород. Если бы на Земле не было бы атмосферы, температура в разных точках планеты колебалась от  +160 до -100 градусов. Ни одно живое существо не выдержало бы такие перепады.</a:t>
            </a:r>
          </a:p>
        </p:txBody>
      </p:sp>
      <p:sp>
        <p:nvSpPr>
          <p:cNvPr id="2" name="Стрелка: вниз 1">
            <a:hlinkClick r:id="rId2" action="ppaction://hlinksldjump"/>
            <a:extLst>
              <a:ext uri="{FF2B5EF4-FFF2-40B4-BE49-F238E27FC236}">
                <a16:creationId xmlns:a16="http://schemas.microsoft.com/office/drawing/2014/main" id="{04A3A51F-1DAD-4F72-9D1A-966936BAA283}"/>
              </a:ext>
            </a:extLst>
          </p:cNvPr>
          <p:cNvSpPr/>
          <p:nvPr/>
        </p:nvSpPr>
        <p:spPr>
          <a:xfrm rot="5400000">
            <a:off x="457200" y="6232358"/>
            <a:ext cx="505326" cy="529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6681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53025E3-48BE-494A-82E2-1D0D5A8669ED}"/>
              </a:ext>
            </a:extLst>
          </p:cNvPr>
          <p:cNvPicPr>
            <a:picLocks noChangeAspect="1"/>
          </p:cNvPicPr>
          <p:nvPr/>
        </p:nvPicPr>
        <p:blipFill>
          <a:blip r:embed="rId2"/>
          <a:stretch>
            <a:fillRect/>
          </a:stretch>
        </p:blipFill>
        <p:spPr>
          <a:xfrm>
            <a:off x="510969" y="-824089"/>
            <a:ext cx="11077074" cy="8307806"/>
          </a:xfrm>
          <a:prstGeom prst="rect">
            <a:avLst/>
          </a:prstGeom>
        </p:spPr>
      </p:pic>
      <p:sp>
        <p:nvSpPr>
          <p:cNvPr id="2" name="TextBox 1">
            <a:hlinkClick r:id="rId3" action="ppaction://hlinksldjump"/>
            <a:extLst>
              <a:ext uri="{FF2B5EF4-FFF2-40B4-BE49-F238E27FC236}">
                <a16:creationId xmlns:a16="http://schemas.microsoft.com/office/drawing/2014/main" id="{88A8777D-B208-4AE9-A462-97FDD7917B3E}"/>
              </a:ext>
            </a:extLst>
          </p:cNvPr>
          <p:cNvSpPr txBox="1"/>
          <p:nvPr/>
        </p:nvSpPr>
        <p:spPr>
          <a:xfrm>
            <a:off x="5915526" y="6166565"/>
            <a:ext cx="360948" cy="461665"/>
          </a:xfrm>
          <a:prstGeom prst="rect">
            <a:avLst/>
          </a:prstGeom>
          <a:noFill/>
        </p:spPr>
        <p:txBody>
          <a:bodyPr wrap="square" rtlCol="0">
            <a:spAutoFit/>
          </a:bodyPr>
          <a:lstStyle/>
          <a:p>
            <a:r>
              <a:rPr lang="ru-RU" sz="2400" dirty="0">
                <a:solidFill>
                  <a:schemeClr val="bg1"/>
                </a:solidFill>
              </a:rPr>
              <a:t>9</a:t>
            </a:r>
          </a:p>
        </p:txBody>
      </p:sp>
      <p:sp>
        <p:nvSpPr>
          <p:cNvPr id="4" name="Стрелка: вниз 3">
            <a:hlinkClick r:id="rId4" action="ppaction://hlinksldjump"/>
            <a:extLst>
              <a:ext uri="{FF2B5EF4-FFF2-40B4-BE49-F238E27FC236}">
                <a16:creationId xmlns:a16="http://schemas.microsoft.com/office/drawing/2014/main" id="{C236DC60-B050-4CED-9167-046714CD875E}"/>
              </a:ext>
            </a:extLst>
          </p:cNvPr>
          <p:cNvSpPr/>
          <p:nvPr/>
        </p:nvSpPr>
        <p:spPr>
          <a:xfrm rot="5586897">
            <a:off x="658122" y="6347625"/>
            <a:ext cx="270934" cy="275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4927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7451DE4-D3C5-4A45-B9CD-23D6BA96E291}"/>
              </a:ext>
            </a:extLst>
          </p:cNvPr>
          <p:cNvPicPr>
            <a:picLocks noChangeAspect="1"/>
          </p:cNvPicPr>
          <p:nvPr/>
        </p:nvPicPr>
        <p:blipFill>
          <a:blip r:embed="rId2"/>
          <a:stretch>
            <a:fillRect/>
          </a:stretch>
        </p:blipFill>
        <p:spPr>
          <a:xfrm>
            <a:off x="2958404" y="145836"/>
            <a:ext cx="6275191" cy="4627954"/>
          </a:xfrm>
          <a:prstGeom prst="rect">
            <a:avLst/>
          </a:prstGeom>
        </p:spPr>
      </p:pic>
      <p:sp>
        <p:nvSpPr>
          <p:cNvPr id="3" name="TextBox 2">
            <a:extLst>
              <a:ext uri="{FF2B5EF4-FFF2-40B4-BE49-F238E27FC236}">
                <a16:creationId xmlns:a16="http://schemas.microsoft.com/office/drawing/2014/main" id="{55633174-FDAC-4751-8949-29D86C2D8EA0}"/>
              </a:ext>
            </a:extLst>
          </p:cNvPr>
          <p:cNvSpPr txBox="1"/>
          <p:nvPr/>
        </p:nvSpPr>
        <p:spPr>
          <a:xfrm>
            <a:off x="766119" y="4773790"/>
            <a:ext cx="10738022" cy="1569660"/>
          </a:xfrm>
          <a:prstGeom prst="rect">
            <a:avLst/>
          </a:prstGeom>
          <a:noFill/>
        </p:spPr>
        <p:txBody>
          <a:bodyPr wrap="square" rtlCol="0">
            <a:spAutoFit/>
          </a:bodyPr>
          <a:lstStyle/>
          <a:p>
            <a:pPr algn="ctr"/>
            <a:r>
              <a:rPr lang="ru-RU" sz="2400" dirty="0">
                <a:solidFill>
                  <a:schemeClr val="tx2"/>
                </a:solidFill>
              </a:rPr>
              <a:t>Презентацию подготовила: </a:t>
            </a:r>
            <a:r>
              <a:rPr lang="ru-RU" sz="2400" dirty="0">
                <a:solidFill>
                  <a:schemeClr val="tx2"/>
                </a:solidFill>
                <a:hlinkClick r:id="rId3">
                  <a:extLst>
                    <a:ext uri="{A12FA001-AC4F-418D-AE19-62706E023703}">
                      <ahyp:hlinkClr xmlns:ahyp="http://schemas.microsoft.com/office/drawing/2018/hyperlinkcolor" val="tx"/>
                    </a:ext>
                  </a:extLst>
                </a:hlinkClick>
              </a:rPr>
              <a:t>Бережная Татьяна Михайловна</a:t>
            </a:r>
            <a:endParaRPr lang="ru-RU" sz="2400" dirty="0">
              <a:solidFill>
                <a:schemeClr val="tx2"/>
              </a:solidFill>
            </a:endParaRPr>
          </a:p>
          <a:p>
            <a:pPr algn="ctr"/>
            <a:r>
              <a:rPr lang="ru-RU" sz="2400" dirty="0">
                <a:solidFill>
                  <a:schemeClr val="tx2"/>
                </a:solidFill>
              </a:rPr>
              <a:t>воспитатель </a:t>
            </a:r>
            <a:r>
              <a:rPr lang="ru-RU" sz="2400" dirty="0">
                <a:solidFill>
                  <a:schemeClr val="tx2"/>
                </a:solidFill>
                <a:hlinkClick r:id="rId4">
                  <a:extLst>
                    <a:ext uri="{A12FA001-AC4F-418D-AE19-62706E023703}">
                      <ahyp:hlinkClr xmlns:ahyp="http://schemas.microsoft.com/office/drawing/2018/hyperlinkcolor" val="tx"/>
                    </a:ext>
                  </a:extLst>
                </a:hlinkClick>
              </a:rPr>
              <a:t>муниципального автономного дошкольного образовательного учреждения «Детский сад №24 комбинированного вида»</a:t>
            </a:r>
            <a:endParaRPr lang="ru-RU" sz="2400" dirty="0">
              <a:solidFill>
                <a:schemeClr val="tx2"/>
              </a:solidFill>
            </a:endParaRPr>
          </a:p>
          <a:p>
            <a:pPr algn="ctr"/>
            <a:r>
              <a:rPr lang="ru-RU" sz="2400" dirty="0">
                <a:solidFill>
                  <a:schemeClr val="tx2"/>
                </a:solidFill>
              </a:rPr>
              <a:t>г. Мончегорск, Мурманская область</a:t>
            </a:r>
          </a:p>
        </p:txBody>
      </p:sp>
    </p:spTree>
    <p:extLst>
      <p:ext uri="{BB962C8B-B14F-4D97-AF65-F5344CB8AC3E}">
        <p14:creationId xmlns:p14="http://schemas.microsoft.com/office/powerpoint/2010/main" val="204967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CC426-A5FB-42C8-8331-7ABA02B20B73}"/>
              </a:ext>
            </a:extLst>
          </p:cNvPr>
          <p:cNvSpPr txBox="1"/>
          <p:nvPr/>
        </p:nvSpPr>
        <p:spPr>
          <a:xfrm>
            <a:off x="1239253" y="505923"/>
            <a:ext cx="9697452" cy="4154984"/>
          </a:xfrm>
          <a:prstGeom prst="rect">
            <a:avLst/>
          </a:prstGeom>
          <a:noFill/>
        </p:spPr>
        <p:txBody>
          <a:bodyPr wrap="square">
            <a:spAutoFit/>
          </a:bodyPr>
          <a:lstStyle/>
          <a:p>
            <a:pPr indent="457200" algn="ctr">
              <a:lnSpc>
                <a:spcPct val="150000"/>
              </a:lnSpc>
            </a:pPr>
            <a:r>
              <a:rPr lang="ru-RU" sz="2400" b="1" dirty="0"/>
              <a:t>Луна </a:t>
            </a:r>
          </a:p>
          <a:p>
            <a:pPr indent="457200" algn="just">
              <a:lnSpc>
                <a:spcPct val="150000"/>
              </a:lnSpc>
            </a:pPr>
            <a:r>
              <a:rPr lang="ru-RU" sz="2000" dirty="0"/>
              <a:t>Луна – это спутник нашей планеты, она ярко сияет на ночном небе. Её можно наблюдать даже невооруженном взглядом. Луна двигается вокруг Земли против часовой стрелки. На луне нет ни воды, ни воздуха. Днем температура достигает +120 градусов, ночью – мороз до – 170 градусов.</a:t>
            </a:r>
          </a:p>
          <a:p>
            <a:pPr indent="457200" algn="just">
              <a:lnSpc>
                <a:spcPct val="150000"/>
              </a:lnSpc>
            </a:pPr>
            <a:r>
              <a:rPr lang="ru-RU" sz="2000" dirty="0"/>
              <a:t>Луна светит потому, что её освещает Солнце. С Земли мы видим её то круглой. В виде серпа, иногда её совсем не видно. Мы видим только ту часть, на которую падают солнечные лучи.</a:t>
            </a:r>
          </a:p>
          <a:p>
            <a:endParaRPr lang="ru-RU" dirty="0"/>
          </a:p>
        </p:txBody>
      </p:sp>
      <p:sp>
        <p:nvSpPr>
          <p:cNvPr id="2" name="Стрелка: вниз 1">
            <a:hlinkClick r:id="rId2" action="ppaction://hlinksldjump"/>
            <a:extLst>
              <a:ext uri="{FF2B5EF4-FFF2-40B4-BE49-F238E27FC236}">
                <a16:creationId xmlns:a16="http://schemas.microsoft.com/office/drawing/2014/main" id="{77A20249-4E9D-4DEA-B42C-B3BA7B2D88B1}"/>
              </a:ext>
            </a:extLst>
          </p:cNvPr>
          <p:cNvSpPr/>
          <p:nvPr/>
        </p:nvSpPr>
        <p:spPr>
          <a:xfrm rot="5400000">
            <a:off x="348914" y="6069930"/>
            <a:ext cx="493295" cy="589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230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E40D279-0DD7-40BA-A6A0-7AC22C93B81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5294" cy="7622059"/>
          </a:xfrm>
          <a:prstGeom prst="rect">
            <a:avLst/>
          </a:prstGeom>
        </p:spPr>
      </p:pic>
      <p:sp>
        <p:nvSpPr>
          <p:cNvPr id="2" name="TextBox 1">
            <a:extLst>
              <a:ext uri="{FF2B5EF4-FFF2-40B4-BE49-F238E27FC236}">
                <a16:creationId xmlns:a16="http://schemas.microsoft.com/office/drawing/2014/main" id="{5F26BB10-9655-4451-AE7A-2C52E236F152}"/>
              </a:ext>
            </a:extLst>
          </p:cNvPr>
          <p:cNvSpPr txBox="1"/>
          <p:nvPr/>
        </p:nvSpPr>
        <p:spPr>
          <a:xfrm>
            <a:off x="1738489" y="2921168"/>
            <a:ext cx="8715022" cy="1015663"/>
          </a:xfrm>
          <a:prstGeom prst="rect">
            <a:avLst/>
          </a:prstGeom>
          <a:noFill/>
        </p:spPr>
        <p:txBody>
          <a:bodyPr wrap="square" rtlCol="0">
            <a:spAutoFit/>
          </a:bodyPr>
          <a:lstStyle/>
          <a:p>
            <a:pPr algn="ctr"/>
            <a:r>
              <a:rPr lang="ru-RU" sz="6000" dirty="0">
                <a:solidFill>
                  <a:schemeClr val="bg1"/>
                </a:solidFill>
              </a:rPr>
              <a:t>СПАСИБО ЗА ВНИМАНИЕ!</a:t>
            </a:r>
          </a:p>
        </p:txBody>
      </p:sp>
      <p:sp>
        <p:nvSpPr>
          <p:cNvPr id="4" name="TextBox 3">
            <a:extLst>
              <a:ext uri="{FF2B5EF4-FFF2-40B4-BE49-F238E27FC236}">
                <a16:creationId xmlns:a16="http://schemas.microsoft.com/office/drawing/2014/main" id="{A494BD92-ECFB-4D23-B8B0-A0B59CCC8AC8}"/>
              </a:ext>
            </a:extLst>
          </p:cNvPr>
          <p:cNvSpPr txBox="1"/>
          <p:nvPr/>
        </p:nvSpPr>
        <p:spPr>
          <a:xfrm>
            <a:off x="3104444" y="316089"/>
            <a:ext cx="6107289" cy="646331"/>
          </a:xfrm>
          <a:prstGeom prst="rect">
            <a:avLst/>
          </a:prstGeom>
          <a:noFill/>
        </p:spPr>
        <p:txBody>
          <a:bodyPr wrap="square" rtlCol="0">
            <a:spAutoFit/>
          </a:bodyPr>
          <a:lstStyle/>
          <a:p>
            <a:pPr algn="ctr"/>
            <a:r>
              <a:rPr lang="ru-RU" dirty="0">
                <a:solidFill>
                  <a:schemeClr val="bg1"/>
                </a:solidFill>
              </a:rPr>
              <a:t>Покорение космоса – одна из тех страниц истории нашей страны, которыми мы безоговорочно можем гордиться.</a:t>
            </a:r>
          </a:p>
        </p:txBody>
      </p:sp>
    </p:spTree>
    <p:extLst>
      <p:ext uri="{BB962C8B-B14F-4D97-AF65-F5344CB8AC3E}">
        <p14:creationId xmlns:p14="http://schemas.microsoft.com/office/powerpoint/2010/main" val="379526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86875BCD-3D08-4B29-A1C7-BACB69CC660B}"/>
              </a:ext>
            </a:extLst>
          </p:cNvPr>
          <p:cNvGraphicFramePr>
            <a:graphicFrameLocks noGrp="1"/>
          </p:cNvGraphicFramePr>
          <p:nvPr>
            <p:extLst>
              <p:ext uri="{D42A27DB-BD31-4B8C-83A1-F6EECF244321}">
                <p14:modId xmlns:p14="http://schemas.microsoft.com/office/powerpoint/2010/main" val="2463034238"/>
              </p:ext>
            </p:extLst>
          </p:nvPr>
        </p:nvGraphicFramePr>
        <p:xfrm>
          <a:off x="507999" y="316088"/>
          <a:ext cx="11256880" cy="5862321"/>
        </p:xfrm>
        <a:graphic>
          <a:graphicData uri="http://schemas.openxmlformats.org/drawingml/2006/table">
            <a:tbl>
              <a:tblPr firstRow="1" bandRow="1">
                <a:tableStyleId>{5C22544A-7EE6-4342-B048-85BDC9FD1C3A}</a:tableStyleId>
              </a:tblPr>
              <a:tblGrid>
                <a:gridCol w="578479">
                  <a:extLst>
                    <a:ext uri="{9D8B030D-6E8A-4147-A177-3AD203B41FA5}">
                      <a16:colId xmlns:a16="http://schemas.microsoft.com/office/drawing/2014/main" val="3976620104"/>
                    </a:ext>
                  </a:extLst>
                </a:gridCol>
                <a:gridCol w="3629822">
                  <a:extLst>
                    <a:ext uri="{9D8B030D-6E8A-4147-A177-3AD203B41FA5}">
                      <a16:colId xmlns:a16="http://schemas.microsoft.com/office/drawing/2014/main" val="584927540"/>
                    </a:ext>
                  </a:extLst>
                </a:gridCol>
                <a:gridCol w="7048579">
                  <a:extLst>
                    <a:ext uri="{9D8B030D-6E8A-4147-A177-3AD203B41FA5}">
                      <a16:colId xmlns:a16="http://schemas.microsoft.com/office/drawing/2014/main" val="3688821240"/>
                    </a:ext>
                  </a:extLst>
                </a:gridCol>
              </a:tblGrid>
              <a:tr h="520272">
                <a:tc gridSpan="3">
                  <a:txBody>
                    <a:bodyPr/>
                    <a:lstStyle/>
                    <a:p>
                      <a:pPr algn="ctr">
                        <a:lnSpc>
                          <a:spcPct val="150000"/>
                        </a:lnSpc>
                      </a:pPr>
                      <a:r>
                        <a:rPr lang="ru-RU" sz="2400" dirty="0"/>
                        <a:t>Методический материал для детей дошкольного возраста</a:t>
                      </a:r>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289468120"/>
                  </a:ext>
                </a:extLst>
              </a:tr>
              <a:tr h="520272">
                <a:tc>
                  <a:txBody>
                    <a:bodyPr/>
                    <a:lstStyle/>
                    <a:p>
                      <a:pPr>
                        <a:lnSpc>
                          <a:spcPct val="150000"/>
                        </a:lnSpc>
                      </a:pPr>
                      <a:r>
                        <a:rPr lang="ru-RU" sz="2000" dirty="0"/>
                        <a:t>№</a:t>
                      </a:r>
                    </a:p>
                  </a:txBody>
                  <a:tcPr/>
                </a:tc>
                <a:tc>
                  <a:txBody>
                    <a:bodyPr/>
                    <a:lstStyle/>
                    <a:p>
                      <a:pPr algn="ctr">
                        <a:lnSpc>
                          <a:spcPct val="150000"/>
                        </a:lnSpc>
                      </a:pPr>
                      <a:r>
                        <a:rPr lang="ru-RU" sz="2000" dirty="0"/>
                        <a:t>Название </a:t>
                      </a:r>
                    </a:p>
                  </a:txBody>
                  <a:tcPr/>
                </a:tc>
                <a:tc>
                  <a:txBody>
                    <a:bodyPr/>
                    <a:lstStyle/>
                    <a:p>
                      <a:pPr algn="ctr">
                        <a:lnSpc>
                          <a:spcPct val="150000"/>
                        </a:lnSpc>
                      </a:pPr>
                      <a:r>
                        <a:rPr lang="ru-RU" sz="2000" dirty="0"/>
                        <a:t>Цель</a:t>
                      </a:r>
                    </a:p>
                  </a:txBody>
                  <a:tcPr/>
                </a:tc>
                <a:extLst>
                  <a:ext uri="{0D108BD9-81ED-4DB2-BD59-A6C34878D82A}">
                    <a16:rowId xmlns:a16="http://schemas.microsoft.com/office/drawing/2014/main" val="2871175788"/>
                  </a:ext>
                </a:extLst>
              </a:tr>
              <a:tr h="950932">
                <a:tc>
                  <a:txBody>
                    <a:bodyPr/>
                    <a:lstStyle/>
                    <a:p>
                      <a:pPr>
                        <a:lnSpc>
                          <a:spcPct val="100000"/>
                        </a:lnSpc>
                      </a:pPr>
                      <a:r>
                        <a:rPr lang="ru-RU" sz="2000" dirty="0"/>
                        <a:t>1.</a:t>
                      </a:r>
                    </a:p>
                  </a:txBody>
                  <a:tcPr/>
                </a:tc>
                <a:tc>
                  <a:txBody>
                    <a:bodyPr/>
                    <a:lstStyle/>
                    <a:p>
                      <a:pPr algn="just">
                        <a:lnSpc>
                          <a:spcPct val="100000"/>
                        </a:lnSpc>
                      </a:pPr>
                      <a:r>
                        <a:rPr lang="ru-RU" sz="2000" dirty="0">
                          <a:hlinkClick r:id="rId2" action="ppaction://hlinksldjump"/>
                        </a:rPr>
                        <a:t>Беседа «Знакомство с космосом».</a:t>
                      </a:r>
                      <a:endParaRPr lang="ru-RU" sz="2000" dirty="0"/>
                    </a:p>
                    <a:p>
                      <a:pPr algn="just">
                        <a:lnSpc>
                          <a:spcPct val="100000"/>
                        </a:lnSpc>
                      </a:pPr>
                      <a:endParaRPr lang="ru-RU" sz="2000" dirty="0"/>
                    </a:p>
                  </a:txBody>
                  <a:tcPr/>
                </a:tc>
                <a:tc>
                  <a:txBody>
                    <a:bodyPr/>
                    <a:lstStyle/>
                    <a:p>
                      <a:pPr algn="just">
                        <a:lnSpc>
                          <a:spcPct val="100000"/>
                        </a:lnSpc>
                      </a:pPr>
                      <a:r>
                        <a:rPr lang="ru-RU" sz="2000" dirty="0"/>
                        <a:t>Продолжать формировать представления о Космосе, Солнечной системе; расширять представления об окружающем мире.</a:t>
                      </a:r>
                    </a:p>
                  </a:txBody>
                  <a:tcPr/>
                </a:tc>
                <a:extLst>
                  <a:ext uri="{0D108BD9-81ED-4DB2-BD59-A6C34878D82A}">
                    <a16:rowId xmlns:a16="http://schemas.microsoft.com/office/drawing/2014/main" val="217119615"/>
                  </a:ext>
                </a:extLst>
              </a:tr>
              <a:tr h="735314">
                <a:tc>
                  <a:txBody>
                    <a:bodyPr/>
                    <a:lstStyle/>
                    <a:p>
                      <a:pPr>
                        <a:lnSpc>
                          <a:spcPct val="100000"/>
                        </a:lnSpc>
                      </a:pPr>
                      <a:r>
                        <a:rPr lang="ru-RU" sz="2000" dirty="0"/>
                        <a:t>2.</a:t>
                      </a:r>
                    </a:p>
                  </a:txBody>
                  <a:tcPr/>
                </a:tc>
                <a:tc>
                  <a:txBody>
                    <a:bodyPr/>
                    <a:lstStyle/>
                    <a:p>
                      <a:pPr algn="just">
                        <a:lnSpc>
                          <a:spcPct val="100000"/>
                        </a:lnSpc>
                      </a:pPr>
                      <a:r>
                        <a:rPr lang="ru-RU" sz="2000" dirty="0">
                          <a:hlinkClick r:id="rId3" action="ppaction://hlinksldjump"/>
                        </a:rPr>
                        <a:t>Беседа «Почему Луна превращается в месяц?».</a:t>
                      </a:r>
                      <a:endParaRPr lang="ru-RU" sz="2000" dirty="0"/>
                    </a:p>
                  </a:txBody>
                  <a:tcPr/>
                </a:tc>
                <a:tc>
                  <a:txBody>
                    <a:bodyPr/>
                    <a:lstStyle/>
                    <a:p>
                      <a:pPr algn="just">
                        <a:lnSpc>
                          <a:spcPct val="100000"/>
                        </a:lnSpc>
                      </a:pPr>
                      <a:r>
                        <a:rPr lang="ru-RU" sz="2000" dirty="0"/>
                        <a:t>Продолжать расширять представления об окружающем мире.</a:t>
                      </a:r>
                    </a:p>
                  </a:txBody>
                  <a:tcPr/>
                </a:tc>
                <a:extLst>
                  <a:ext uri="{0D108BD9-81ED-4DB2-BD59-A6C34878D82A}">
                    <a16:rowId xmlns:a16="http://schemas.microsoft.com/office/drawing/2014/main" val="146389763"/>
                  </a:ext>
                </a:extLst>
              </a:tr>
              <a:tr h="688622">
                <a:tc>
                  <a:txBody>
                    <a:bodyPr/>
                    <a:lstStyle/>
                    <a:p>
                      <a:pPr>
                        <a:lnSpc>
                          <a:spcPct val="100000"/>
                        </a:lnSpc>
                      </a:pPr>
                      <a:r>
                        <a:rPr lang="ru-RU" sz="2000" dirty="0"/>
                        <a:t>3.</a:t>
                      </a:r>
                    </a:p>
                  </a:txBody>
                  <a:tcPr/>
                </a:tc>
                <a:tc>
                  <a:txBody>
                    <a:bodyPr/>
                    <a:lstStyle/>
                    <a:p>
                      <a:pPr algn="just">
                        <a:lnSpc>
                          <a:spcPct val="100000"/>
                        </a:lnSpc>
                      </a:pPr>
                      <a:r>
                        <a:rPr lang="ru-RU" sz="2000" dirty="0">
                          <a:hlinkClick r:id="rId4" action="ppaction://hlinksldjump"/>
                        </a:rPr>
                        <a:t>Беседа «Планеты и звезды».</a:t>
                      </a:r>
                      <a:endParaRPr lang="ru-RU" sz="2000" dirty="0"/>
                    </a:p>
                  </a:txBody>
                  <a:tcPr/>
                </a:tc>
                <a:tc>
                  <a:txBody>
                    <a:bodyPr/>
                    <a:lstStyle/>
                    <a:p>
                      <a:pPr algn="just">
                        <a:lnSpc>
                          <a:spcPct val="100000"/>
                        </a:lnSpc>
                      </a:pPr>
                      <a:r>
                        <a:rPr lang="ru-RU" sz="2000" dirty="0"/>
                        <a:t>Развитие познавательной активности детей. Продолжать дополнять знание детей о космосе.</a:t>
                      </a:r>
                    </a:p>
                  </a:txBody>
                  <a:tcPr/>
                </a:tc>
                <a:extLst>
                  <a:ext uri="{0D108BD9-81ED-4DB2-BD59-A6C34878D82A}">
                    <a16:rowId xmlns:a16="http://schemas.microsoft.com/office/drawing/2014/main" val="3920334069"/>
                  </a:ext>
                </a:extLst>
              </a:tr>
              <a:tr h="898002">
                <a:tc>
                  <a:txBody>
                    <a:bodyPr/>
                    <a:lstStyle/>
                    <a:p>
                      <a:pPr>
                        <a:lnSpc>
                          <a:spcPct val="100000"/>
                        </a:lnSpc>
                      </a:pPr>
                      <a:r>
                        <a:rPr lang="ru-RU" sz="2000" dirty="0"/>
                        <a:t>4.</a:t>
                      </a:r>
                    </a:p>
                  </a:txBody>
                  <a:tcPr/>
                </a:tc>
                <a:tc>
                  <a:txBody>
                    <a:bodyPr/>
                    <a:lstStyle/>
                    <a:p>
                      <a:pPr algn="just">
                        <a:lnSpc>
                          <a:spcPct val="100000"/>
                        </a:lnSpc>
                      </a:pPr>
                      <a:r>
                        <a:rPr lang="ru-RU" sz="2000" dirty="0"/>
                        <a:t>Видеофильм «День Космонавтики Юрий Гагарин»</a:t>
                      </a:r>
                    </a:p>
                    <a:p>
                      <a:pPr algn="just">
                        <a:lnSpc>
                          <a:spcPct val="100000"/>
                        </a:lnSpc>
                      </a:pPr>
                      <a:r>
                        <a:rPr lang="en-US" sz="2000" dirty="0">
                          <a:hlinkClick r:id="rId5" action="ppaction://hlinkfile"/>
                        </a:rPr>
                        <a:t>https://www.youtube.com/watch?v=pSVQBhlzUlU</a:t>
                      </a:r>
                      <a:endParaRPr lang="ru-RU" sz="2000" dirty="0"/>
                    </a:p>
                  </a:txBody>
                  <a:tcPr/>
                </a:tc>
                <a:tc>
                  <a:txBody>
                    <a:bodyPr/>
                    <a:lstStyle/>
                    <a:p>
                      <a:pPr algn="just">
                        <a:lnSpc>
                          <a:spcPct val="100000"/>
                        </a:lnSpc>
                      </a:pPr>
                      <a:r>
                        <a:rPr lang="ru-RU" sz="2000" dirty="0"/>
                        <a:t>Познакомить с первым советским космонавтом Юрием Гагариным. Воспитывать патриотические чувства, </a:t>
                      </a:r>
                    </a:p>
                    <a:p>
                      <a:pPr algn="just">
                        <a:lnSpc>
                          <a:spcPct val="100000"/>
                        </a:lnSpc>
                      </a:pPr>
                      <a:r>
                        <a:rPr lang="ru-RU" sz="2000" dirty="0"/>
                        <a:t>прививать чувство гордости и уважения к российской космонавтике.</a:t>
                      </a:r>
                    </a:p>
                  </a:txBody>
                  <a:tcPr/>
                </a:tc>
                <a:extLst>
                  <a:ext uri="{0D108BD9-81ED-4DB2-BD59-A6C34878D82A}">
                    <a16:rowId xmlns:a16="http://schemas.microsoft.com/office/drawing/2014/main" val="3054060996"/>
                  </a:ext>
                </a:extLst>
              </a:tr>
              <a:tr h="898002">
                <a:tc>
                  <a:txBody>
                    <a:bodyPr/>
                    <a:lstStyle/>
                    <a:p>
                      <a:pPr>
                        <a:lnSpc>
                          <a:spcPct val="100000"/>
                        </a:lnSpc>
                      </a:pPr>
                      <a:r>
                        <a:rPr lang="ru-RU" sz="2000" dirty="0"/>
                        <a:t>5.</a:t>
                      </a:r>
                    </a:p>
                  </a:txBody>
                  <a:tcPr/>
                </a:tc>
                <a:tc>
                  <a:txBody>
                    <a:bodyPr/>
                    <a:lstStyle/>
                    <a:p>
                      <a:pPr algn="just">
                        <a:lnSpc>
                          <a:spcPct val="100000"/>
                        </a:lnSpc>
                      </a:pPr>
                      <a:r>
                        <a:rPr lang="ru-RU" sz="2000" dirty="0" err="1"/>
                        <a:t>Физминутка</a:t>
                      </a:r>
                      <a:r>
                        <a:rPr lang="ru-RU" sz="2000" dirty="0"/>
                        <a:t> «Я – ракета»</a:t>
                      </a:r>
                    </a:p>
                    <a:p>
                      <a:pPr algn="just">
                        <a:lnSpc>
                          <a:spcPct val="100000"/>
                        </a:lnSpc>
                      </a:pPr>
                      <a:r>
                        <a:rPr lang="en-US" sz="2000" dirty="0">
                          <a:hlinkClick r:id="rId6"/>
                        </a:rPr>
                        <a:t>https://www.youtube.com/watch?v=_EOiYnQnCgs</a:t>
                      </a:r>
                      <a:endParaRPr lang="ru-RU" sz="2000" dirty="0"/>
                    </a:p>
                  </a:txBody>
                  <a:tcPr/>
                </a:tc>
                <a:tc>
                  <a:txBody>
                    <a:bodyPr/>
                    <a:lstStyle/>
                    <a:p>
                      <a:pPr algn="just">
                        <a:lnSpc>
                          <a:spcPct val="100000"/>
                        </a:lnSpc>
                      </a:pPr>
                      <a:r>
                        <a:rPr lang="ru-RU" sz="2000" dirty="0"/>
                        <a:t>Активно изменить деятельность детей и взрослых, и этим ослабить наступающее утомление, а затем снова переключить ребенка и себя на продолжение занятий.</a:t>
                      </a:r>
                    </a:p>
                  </a:txBody>
                  <a:tcPr/>
                </a:tc>
                <a:extLst>
                  <a:ext uri="{0D108BD9-81ED-4DB2-BD59-A6C34878D82A}">
                    <a16:rowId xmlns:a16="http://schemas.microsoft.com/office/drawing/2014/main" val="48309397"/>
                  </a:ext>
                </a:extLst>
              </a:tr>
            </a:tbl>
          </a:graphicData>
        </a:graphic>
      </p:graphicFrame>
      <p:sp>
        <p:nvSpPr>
          <p:cNvPr id="3" name="Стрелка: вниз 2">
            <a:hlinkClick r:id="rId7" action="ppaction://hlinksldjump"/>
            <a:extLst>
              <a:ext uri="{FF2B5EF4-FFF2-40B4-BE49-F238E27FC236}">
                <a16:creationId xmlns:a16="http://schemas.microsoft.com/office/drawing/2014/main" id="{B20443A3-C807-4288-A36A-D65729492A7D}"/>
              </a:ext>
            </a:extLst>
          </p:cNvPr>
          <p:cNvSpPr/>
          <p:nvPr/>
        </p:nvSpPr>
        <p:spPr>
          <a:xfrm rot="5400000">
            <a:off x="481262" y="6112043"/>
            <a:ext cx="505326" cy="613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75423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9DA7BB-1206-4F9C-AB0A-B35A6160375F}"/>
              </a:ext>
            </a:extLst>
          </p:cNvPr>
          <p:cNvSpPr txBox="1"/>
          <p:nvPr/>
        </p:nvSpPr>
        <p:spPr>
          <a:xfrm>
            <a:off x="902369" y="209625"/>
            <a:ext cx="10323094" cy="6558847"/>
          </a:xfrm>
          <a:prstGeom prst="rect">
            <a:avLst/>
          </a:prstGeom>
          <a:noFill/>
        </p:spPr>
        <p:txBody>
          <a:bodyPr wrap="square">
            <a:spAutoFit/>
          </a:bodyPr>
          <a:lstStyle/>
          <a:p>
            <a:pPr algn="ctr"/>
            <a:r>
              <a:rPr lang="ru-RU" dirty="0"/>
              <a:t>	Беседа «Знакомство с космосом»</a:t>
            </a:r>
          </a:p>
          <a:p>
            <a:pPr algn="just">
              <a:lnSpc>
                <a:spcPct val="150000"/>
              </a:lnSpc>
            </a:pPr>
            <a:r>
              <a:rPr lang="ru-RU" dirty="0"/>
              <a:t>Цель: продолжать формировать представления о Космосе, Солнечной системе; расширять представления об окружающем мире.</a:t>
            </a:r>
          </a:p>
          <a:p>
            <a:pPr algn="just">
              <a:lnSpc>
                <a:spcPct val="150000"/>
              </a:lnSpc>
            </a:pPr>
            <a:r>
              <a:rPr lang="ru-RU" dirty="0"/>
              <a:t>Космос — это огромное пространство без конца и края, которое окружает нашу планету. В этом пространстве движутся звезды, вокруг них кружатся планеты, летают кометы и метеоры. Земля — это планета, на которой мы живем. Из космоса она выглядит как прекрасный голубой шар (рассмотреть с детьми глобус или иллюстрации с изображением планет). Большая часть Земли покрыта голубой водой огромных океанов. Белые пятна — это облака, снег и лед. Суша — это огромные пространства зелено-коричневого цвета, пространства, покрытые камнем и почвой. Земля — это единственная известная нам обитаемая планета. Люди, растения и животные могут жить на Земле потому, что она не слишком горячая и не слишком холодная. На Земле есть вода для питья и воздух для дыхания. Они необходимы всем живым организмам. Планета Земля наряду с другими планетами, кометами, астероидами, метеоритным веществом входит в состав Солнечной системы, которая в свою очередь является частью громадной звездной системы – Галактики. Солнечную систему образуют девять больших планет со спутниками и единственная звезда - Солнце, около которой обращаются все тела системы. </a:t>
            </a:r>
          </a:p>
        </p:txBody>
      </p:sp>
      <p:sp>
        <p:nvSpPr>
          <p:cNvPr id="4" name="Стрелка: вниз 3">
            <a:hlinkClick r:id="rId2" action="ppaction://hlinksldjump"/>
            <a:extLst>
              <a:ext uri="{FF2B5EF4-FFF2-40B4-BE49-F238E27FC236}">
                <a16:creationId xmlns:a16="http://schemas.microsoft.com/office/drawing/2014/main" id="{9970129C-92CE-477C-AECF-0D5A20675CA8}"/>
              </a:ext>
            </a:extLst>
          </p:cNvPr>
          <p:cNvSpPr/>
          <p:nvPr/>
        </p:nvSpPr>
        <p:spPr>
          <a:xfrm rot="5400000">
            <a:off x="228597" y="6215018"/>
            <a:ext cx="493295" cy="613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0573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76D1D2-B47F-49B7-A582-64E4BC4FBD7A}"/>
              </a:ext>
            </a:extLst>
          </p:cNvPr>
          <p:cNvSpPr txBox="1"/>
          <p:nvPr/>
        </p:nvSpPr>
        <p:spPr>
          <a:xfrm>
            <a:off x="338667" y="312722"/>
            <a:ext cx="11277600" cy="6463308"/>
          </a:xfrm>
          <a:prstGeom prst="rect">
            <a:avLst/>
          </a:prstGeom>
          <a:noFill/>
        </p:spPr>
        <p:txBody>
          <a:bodyPr wrap="square">
            <a:spAutoFit/>
          </a:bodyPr>
          <a:lstStyle/>
          <a:p>
            <a:pPr algn="ctr"/>
            <a:r>
              <a:rPr lang="ru-RU" dirty="0"/>
              <a:t>Беседа «Почему Луна превращается в месяц?»</a:t>
            </a:r>
          </a:p>
          <a:p>
            <a:pPr algn="just">
              <a:lnSpc>
                <a:spcPct val="150000"/>
              </a:lnSpc>
            </a:pPr>
            <a:r>
              <a:rPr lang="ru-RU" dirty="0"/>
              <a:t>  Цель: продолжать формировать представления о Космосе, Солнечной системе; расширять представления об окружающем мире.</a:t>
            </a:r>
          </a:p>
          <a:p>
            <a:pPr algn="just">
              <a:lnSpc>
                <a:spcPct val="150000"/>
              </a:lnSpc>
            </a:pPr>
            <a:r>
              <a:rPr lang="ru-RU" dirty="0"/>
              <a:t> Вид Луны меняется каждый день. Сначала она похожа на узенький серп, затем полнеет и через несколько дней становится круглой. Еще через несколько дней полная Луна постепенно становится все меньше и меньше и снова делается похожей на серп. Серп Луны часто называют месяцем. Если серп Луны повернут влево, как буква «С», то говорят, что луна «стареет», и вскоре исчезает совсем. Такую фазу Луны называют «новолунием». Потом постепенно Луна из узкого серпа, повернутого вправо превращается снова в полную. Перед тем, как превратиться в полную, она «растет». Для объяснения того, что Луна такая разная и постепенно меняется от едва заметного «серпика» до круглой яркой красавицы, можно обратиться к модели с глобусом. Для этого понадобится глобус, какой-нибудь источник света, например, свеча и маленький мячик – «Луна». Покажите детям, как Луна вращается вокруг Земли и что происходит с освещением, как оно влияет на вид Луны. Обращаясь вокруг Земли, Луна поворачивается к ней то полностью освещенной поверхностью, то частично освещенной, то темной. Вот поэтому в течение месяца непрерывно меняется вид Луны (рассматривание иллюстраций с изображением луны, месяца). </a:t>
            </a:r>
          </a:p>
          <a:p>
            <a:endParaRPr lang="ru-RU" dirty="0"/>
          </a:p>
        </p:txBody>
      </p:sp>
      <p:sp>
        <p:nvSpPr>
          <p:cNvPr id="4" name="Стрелка: вниз 3">
            <a:hlinkClick r:id="rId2" action="ppaction://hlinksldjump"/>
            <a:extLst>
              <a:ext uri="{FF2B5EF4-FFF2-40B4-BE49-F238E27FC236}">
                <a16:creationId xmlns:a16="http://schemas.microsoft.com/office/drawing/2014/main" id="{417A3DC5-5304-4E9D-BAD7-4CFFA326A72B}"/>
              </a:ext>
            </a:extLst>
          </p:cNvPr>
          <p:cNvSpPr/>
          <p:nvPr/>
        </p:nvSpPr>
        <p:spPr>
          <a:xfrm rot="5400000">
            <a:off x="547201" y="6288518"/>
            <a:ext cx="409309" cy="56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79135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1D1351-68CA-46DB-897A-C910FBA457BF}"/>
              </a:ext>
            </a:extLst>
          </p:cNvPr>
          <p:cNvSpPr txBox="1"/>
          <p:nvPr/>
        </p:nvSpPr>
        <p:spPr>
          <a:xfrm>
            <a:off x="959555" y="411624"/>
            <a:ext cx="10272889" cy="5727850"/>
          </a:xfrm>
          <a:prstGeom prst="rect">
            <a:avLst/>
          </a:prstGeom>
          <a:noFill/>
        </p:spPr>
        <p:txBody>
          <a:bodyPr wrap="square">
            <a:spAutoFit/>
          </a:bodyPr>
          <a:lstStyle/>
          <a:p>
            <a:pPr algn="ctr"/>
            <a:r>
              <a:rPr lang="ru-RU" dirty="0"/>
              <a:t>Беседа «Планеты и звезды».</a:t>
            </a:r>
          </a:p>
          <a:p>
            <a:pPr algn="just">
              <a:lnSpc>
                <a:spcPct val="150000"/>
              </a:lnSpc>
            </a:pPr>
            <a:r>
              <a:rPr lang="ru-RU" dirty="0"/>
              <a:t>Цель: развитие познавательной активности детей. Продолжать дополнять знание детей о космосе.</a:t>
            </a:r>
          </a:p>
          <a:p>
            <a:pPr algn="just">
              <a:lnSpc>
                <a:spcPct val="150000"/>
              </a:lnSpc>
            </a:pPr>
            <a:r>
              <a:rPr lang="ru-RU" dirty="0"/>
              <a:t>Наша Земля – это огромный шар. Всё, что окружает нашу Землю, в том числе и сама планета, называется Вселенной, или космосом. Космос очень велик, и сколько бы мы ни летели в ракете, мы никогда не сможем добраться до его края. Кроме нашей Земли, существуют и другие планеты: Марс, Венера, Юпитер, Сатурн, Уран, Меркурий, Нептун, Плутон. Кроме планет, существуют звезды. Звезды – это огромные светящиеся огненные шары. Солнце – тоже звезда, это раскаленный газовый шар, источник света, тепла и жизни в Солнечной системе. Оно расположено близко к Земле, поэтому мы видим его свет и ощущаем тепло. Есть звезды во много раз больше и горячее Солнца, но они светят так далеко от Земли, что кажутся нам всего лишь маленькими точками на ночном небе. Для того, чтобы ребенку было понятно данное явление, можно сравнить свет фонарика днем и вечером в темноте. Днем при ярком освещении луч фонарика почти не виден, зато он ярко светит вечером. Свет звезд похож на свет фонаря: днем его затмевает Солнце (наблюдение за солнцем и звездами на улице во время прогулок с ребенком). Поэтому звезды можно увидеть только ночью. </a:t>
            </a:r>
          </a:p>
        </p:txBody>
      </p:sp>
      <p:sp>
        <p:nvSpPr>
          <p:cNvPr id="4" name="Стрелка: вниз 3">
            <a:hlinkClick r:id="rId2" action="ppaction://hlinksldjump"/>
            <a:extLst>
              <a:ext uri="{FF2B5EF4-FFF2-40B4-BE49-F238E27FC236}">
                <a16:creationId xmlns:a16="http://schemas.microsoft.com/office/drawing/2014/main" id="{9BC0FD2D-0017-444E-BDB9-06AFDEF2A024}"/>
              </a:ext>
            </a:extLst>
          </p:cNvPr>
          <p:cNvSpPr/>
          <p:nvPr/>
        </p:nvSpPr>
        <p:spPr>
          <a:xfrm rot="5400000">
            <a:off x="255670" y="6229350"/>
            <a:ext cx="487279" cy="5895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61331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04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5652DCE-5E6E-46D9-B1BB-5F0970706885}"/>
              </a:ext>
            </a:extLst>
          </p:cNvPr>
          <p:cNvPicPr>
            <a:picLocks noChangeAspect="1"/>
          </p:cNvPicPr>
          <p:nvPr/>
        </p:nvPicPr>
        <p:blipFill>
          <a:blip r:embed="rId2"/>
          <a:stretch>
            <a:fillRect/>
          </a:stretch>
        </p:blipFill>
        <p:spPr>
          <a:xfrm>
            <a:off x="-146756" y="-81563"/>
            <a:ext cx="12485511" cy="8257399"/>
          </a:xfrm>
          <a:prstGeom prst="rect">
            <a:avLst/>
          </a:prstGeom>
        </p:spPr>
      </p:pic>
      <p:sp>
        <p:nvSpPr>
          <p:cNvPr id="4" name="TextBox 3">
            <a:extLst>
              <a:ext uri="{FF2B5EF4-FFF2-40B4-BE49-F238E27FC236}">
                <a16:creationId xmlns:a16="http://schemas.microsoft.com/office/drawing/2014/main" id="{D22C4708-F40B-4D49-86A3-A0AC59DC2B0E}"/>
              </a:ext>
            </a:extLst>
          </p:cNvPr>
          <p:cNvSpPr txBox="1"/>
          <p:nvPr/>
        </p:nvSpPr>
        <p:spPr>
          <a:xfrm>
            <a:off x="1947332" y="1309512"/>
            <a:ext cx="8297334" cy="707886"/>
          </a:xfrm>
          <a:prstGeom prst="rect">
            <a:avLst/>
          </a:prstGeom>
          <a:noFill/>
        </p:spPr>
        <p:txBody>
          <a:bodyPr wrap="square" rtlCol="0">
            <a:spAutoFit/>
          </a:bodyPr>
          <a:lstStyle/>
          <a:p>
            <a:pPr algn="ctr"/>
            <a:r>
              <a:rPr lang="ru-RU" sz="2000" dirty="0">
                <a:solidFill>
                  <a:schemeClr val="bg1"/>
                </a:solidFill>
              </a:rPr>
              <a:t>Люди с давних времен смотрели на небо и задумывались, а что там дальше за облаками и мечтали подняться выше облаков. </a:t>
            </a:r>
          </a:p>
        </p:txBody>
      </p:sp>
    </p:spTree>
    <p:extLst>
      <p:ext uri="{BB962C8B-B14F-4D97-AF65-F5344CB8AC3E}">
        <p14:creationId xmlns:p14="http://schemas.microsoft.com/office/powerpoint/2010/main" val="305447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5EE91F8-E880-4E3E-A148-8A3FAC4DE6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21735" y="192471"/>
            <a:ext cx="4314354" cy="5714377"/>
          </a:xfrm>
          <a:prstGeom prst="rect">
            <a:avLst/>
          </a:prstGeom>
        </p:spPr>
      </p:pic>
      <p:sp>
        <p:nvSpPr>
          <p:cNvPr id="6" name="TextBox 5">
            <a:extLst>
              <a:ext uri="{FF2B5EF4-FFF2-40B4-BE49-F238E27FC236}">
                <a16:creationId xmlns:a16="http://schemas.microsoft.com/office/drawing/2014/main" id="{025DE4DD-BBC2-487C-90C5-B3F7EDCCC8E6}"/>
              </a:ext>
            </a:extLst>
          </p:cNvPr>
          <p:cNvSpPr txBox="1"/>
          <p:nvPr/>
        </p:nvSpPr>
        <p:spPr>
          <a:xfrm>
            <a:off x="5757333" y="6082863"/>
            <a:ext cx="338667" cy="369332"/>
          </a:xfrm>
          <a:prstGeom prst="rect">
            <a:avLst/>
          </a:prstGeom>
          <a:noFill/>
        </p:spPr>
        <p:txBody>
          <a:bodyPr wrap="square" rtlCol="0">
            <a:spAutoFit/>
          </a:bodyPr>
          <a:lstStyle/>
          <a:p>
            <a:r>
              <a:rPr lang="ru-RU" dirty="0">
                <a:hlinkClick r:id="rId3" action="ppaction://hlinksldjump"/>
              </a:rPr>
              <a:t>1</a:t>
            </a:r>
            <a:endParaRPr lang="ru-RU" dirty="0"/>
          </a:p>
        </p:txBody>
      </p:sp>
    </p:spTree>
    <p:extLst>
      <p:ext uri="{BB962C8B-B14F-4D97-AF65-F5344CB8AC3E}">
        <p14:creationId xmlns:p14="http://schemas.microsoft.com/office/powerpoint/2010/main" val="239057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754D24C-EFF4-4CD6-A1B0-F8EF017CC0BD}"/>
              </a:ext>
            </a:extLst>
          </p:cNvPr>
          <p:cNvPicPr>
            <a:picLocks noChangeAspect="1"/>
          </p:cNvPicPr>
          <p:nvPr/>
        </p:nvPicPr>
        <p:blipFill>
          <a:blip r:embed="rId2"/>
          <a:stretch>
            <a:fillRect/>
          </a:stretch>
        </p:blipFill>
        <p:spPr>
          <a:xfrm>
            <a:off x="2524601" y="846320"/>
            <a:ext cx="7142797" cy="5165360"/>
          </a:xfrm>
          <a:prstGeom prst="rect">
            <a:avLst/>
          </a:prstGeom>
        </p:spPr>
      </p:pic>
      <p:sp>
        <p:nvSpPr>
          <p:cNvPr id="5" name="TextBox 4">
            <a:extLst>
              <a:ext uri="{FF2B5EF4-FFF2-40B4-BE49-F238E27FC236}">
                <a16:creationId xmlns:a16="http://schemas.microsoft.com/office/drawing/2014/main" id="{8A22845C-629A-41A7-8954-385FCA2916E7}"/>
              </a:ext>
            </a:extLst>
          </p:cNvPr>
          <p:cNvSpPr txBox="1"/>
          <p:nvPr/>
        </p:nvSpPr>
        <p:spPr>
          <a:xfrm>
            <a:off x="5926667" y="6107289"/>
            <a:ext cx="282223" cy="369332"/>
          </a:xfrm>
          <a:prstGeom prst="rect">
            <a:avLst/>
          </a:prstGeom>
          <a:noFill/>
        </p:spPr>
        <p:txBody>
          <a:bodyPr wrap="square" rtlCol="0">
            <a:spAutoFit/>
          </a:bodyPr>
          <a:lstStyle/>
          <a:p>
            <a:r>
              <a:rPr lang="ru-RU" dirty="0">
                <a:hlinkClick r:id="rId3" action="ppaction://hlinksldjump"/>
              </a:rPr>
              <a:t>2</a:t>
            </a:r>
            <a:endParaRPr lang="ru-RU" dirty="0"/>
          </a:p>
        </p:txBody>
      </p:sp>
    </p:spTree>
    <p:extLst>
      <p:ext uri="{BB962C8B-B14F-4D97-AF65-F5344CB8AC3E}">
        <p14:creationId xmlns:p14="http://schemas.microsoft.com/office/powerpoint/2010/main" val="229031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5096CD-784B-4E77-870F-FDC711FA95FD}"/>
              </a:ext>
            </a:extLst>
          </p:cNvPr>
          <p:cNvSpPr txBox="1"/>
          <p:nvPr/>
        </p:nvSpPr>
        <p:spPr>
          <a:xfrm>
            <a:off x="1196622" y="749279"/>
            <a:ext cx="9900355" cy="5584606"/>
          </a:xfrm>
          <a:prstGeom prst="rect">
            <a:avLst/>
          </a:prstGeom>
          <a:noFill/>
        </p:spPr>
        <p:txBody>
          <a:bodyPr wrap="square">
            <a:spAutoFit/>
          </a:bodyPr>
          <a:lstStyle/>
          <a:p>
            <a:pPr indent="457200" algn="just">
              <a:lnSpc>
                <a:spcPct val="150000"/>
              </a:lnSpc>
            </a:pPr>
            <a:r>
              <a:rPr lang="ru-RU" sz="2000" dirty="0"/>
              <a:t>Космический корабль «Восток-1», тот самый корабль, а правильнее было бы написать – космический аппарат, на котором 12 апреля 1961 года Юрий Алексеевич Гагарин совершил первый в мире полет в космос на околоземную орбиту. </a:t>
            </a:r>
          </a:p>
          <a:p>
            <a:pPr indent="457200" algn="just">
              <a:lnSpc>
                <a:spcPct val="150000"/>
              </a:lnSpc>
            </a:pPr>
            <a:r>
              <a:rPr lang="ru-RU" sz="2000" dirty="0"/>
              <a:t>Полет первого космического корабля «Восток-1» проходил в полностью автоматическом режиме. Управление аппаратом вручную не предусматривалось изначально.</a:t>
            </a:r>
          </a:p>
          <a:p>
            <a:pPr indent="457200" algn="just">
              <a:lnSpc>
                <a:spcPct val="150000"/>
              </a:lnSpc>
            </a:pPr>
            <a:r>
              <a:rPr lang="ru-RU" sz="2000" dirty="0"/>
              <a:t>Длина корабля - 4,3 м, максимальный диаметр - 2,43 м, стартовая масса - 4 т 725 кг. Рассчитан на одного члена экипажа и продолжительность полета до 10 суток.</a:t>
            </a:r>
          </a:p>
          <a:p>
            <a:pPr indent="457200" algn="just">
              <a:lnSpc>
                <a:spcPct val="150000"/>
              </a:lnSpc>
            </a:pPr>
            <a:r>
              <a:rPr lang="ru-RU" sz="2000" dirty="0"/>
              <a:t>Запуски кораблей "Восток" осуществлялись с космодрома Байконур с помощью одноименной ракеты-носителя.</a:t>
            </a:r>
          </a:p>
          <a:p>
            <a:pPr indent="457200" algn="just">
              <a:lnSpc>
                <a:spcPct val="150000"/>
              </a:lnSpc>
            </a:pPr>
            <a:r>
              <a:rPr lang="ru-RU" sz="2000" dirty="0"/>
              <a:t>На первом этапе проводились беспилотные запуски, в том числе с животными на борту. Экспериментальным кораблям присваивалось название "Спутник". </a:t>
            </a:r>
          </a:p>
        </p:txBody>
      </p:sp>
      <p:sp>
        <p:nvSpPr>
          <p:cNvPr id="4" name="Стрелка: вниз 3">
            <a:hlinkClick r:id="rId2" action="ppaction://hlinksldjump"/>
            <a:extLst>
              <a:ext uri="{FF2B5EF4-FFF2-40B4-BE49-F238E27FC236}">
                <a16:creationId xmlns:a16="http://schemas.microsoft.com/office/drawing/2014/main" id="{BB423E60-2893-45EF-BF88-85A660B8C8CB}"/>
              </a:ext>
            </a:extLst>
          </p:cNvPr>
          <p:cNvSpPr/>
          <p:nvPr/>
        </p:nvSpPr>
        <p:spPr>
          <a:xfrm rot="5400000">
            <a:off x="411041" y="6159913"/>
            <a:ext cx="566449" cy="620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13983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Стрелка: вниз 2">
            <a:hlinkClick r:id="rId2" action="ppaction://hlinksldjump"/>
            <a:extLst>
              <a:ext uri="{FF2B5EF4-FFF2-40B4-BE49-F238E27FC236}">
                <a16:creationId xmlns:a16="http://schemas.microsoft.com/office/drawing/2014/main" id="{A834DFF8-4AA9-4B83-A484-D77B3161F0AC}"/>
              </a:ext>
            </a:extLst>
          </p:cNvPr>
          <p:cNvSpPr/>
          <p:nvPr/>
        </p:nvSpPr>
        <p:spPr>
          <a:xfrm rot="5400000">
            <a:off x="426137" y="6147353"/>
            <a:ext cx="530578" cy="671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26BF8EB7-5326-4D79-B6E5-82E466FD3673}"/>
              </a:ext>
            </a:extLst>
          </p:cNvPr>
          <p:cNvSpPr txBox="1"/>
          <p:nvPr/>
        </p:nvSpPr>
        <p:spPr>
          <a:xfrm>
            <a:off x="5474368" y="878306"/>
            <a:ext cx="6364705" cy="4661276"/>
          </a:xfrm>
          <a:prstGeom prst="rect">
            <a:avLst/>
          </a:prstGeom>
          <a:noFill/>
        </p:spPr>
        <p:txBody>
          <a:bodyPr wrap="square">
            <a:spAutoFit/>
          </a:bodyPr>
          <a:lstStyle/>
          <a:p>
            <a:pPr indent="457200" algn="just">
              <a:lnSpc>
                <a:spcPct val="150000"/>
              </a:lnSpc>
            </a:pPr>
            <a:r>
              <a:rPr lang="ru-RU" sz="2000" dirty="0"/>
              <a:t>Изобретателем первого телескопа считается итальянский астроном и математик Галилео Галилей. Он создал трехкратный телескоп и направил его в небо в 1609 году. Хотя в те времена телескоп еще именовался подзорной трубой.</a:t>
            </a:r>
          </a:p>
          <a:p>
            <a:pPr indent="457200" algn="just">
              <a:lnSpc>
                <a:spcPct val="150000"/>
              </a:lnSpc>
            </a:pPr>
            <a:r>
              <a:rPr lang="ru-RU" sz="2000" dirty="0"/>
              <a:t>Телескоп представлял собой конструкцию, состоявшую из нескольких линз, заключённых в трубу из свинца. Именно Галилея традиционно считают первым человеком, направившим в небо подзорную трубу, пригодную для астрономических исследований. </a:t>
            </a:r>
          </a:p>
        </p:txBody>
      </p:sp>
      <p:pic>
        <p:nvPicPr>
          <p:cNvPr id="6" name="Рисунок 5">
            <a:extLst>
              <a:ext uri="{FF2B5EF4-FFF2-40B4-BE49-F238E27FC236}">
                <a16:creationId xmlns:a16="http://schemas.microsoft.com/office/drawing/2014/main" id="{54BEB529-A4B6-4EBD-B18F-6E8020ADE2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927" y="1318417"/>
            <a:ext cx="4732018" cy="3337803"/>
          </a:xfrm>
          <a:prstGeom prst="rect">
            <a:avLst/>
          </a:prstGeom>
        </p:spPr>
      </p:pic>
    </p:spTree>
    <p:extLst>
      <p:ext uri="{BB962C8B-B14F-4D97-AF65-F5344CB8AC3E}">
        <p14:creationId xmlns:p14="http://schemas.microsoft.com/office/powerpoint/2010/main" val="310761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95E4FC5-F880-454D-8070-FA16CB30C5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6284056" cy="6858000"/>
          </a:xfrm>
          <a:prstGeom prst="rect">
            <a:avLst/>
          </a:prstGeom>
        </p:spPr>
      </p:pic>
      <p:pic>
        <p:nvPicPr>
          <p:cNvPr id="3" name="Рисунок 2">
            <a:extLst>
              <a:ext uri="{FF2B5EF4-FFF2-40B4-BE49-F238E27FC236}">
                <a16:creationId xmlns:a16="http://schemas.microsoft.com/office/drawing/2014/main" id="{C693C2A3-2E44-440B-A05B-C43DACAC1BF9}"/>
              </a:ext>
            </a:extLst>
          </p:cNvPr>
          <p:cNvPicPr>
            <a:picLocks noChangeAspect="1"/>
          </p:cNvPicPr>
          <p:nvPr/>
        </p:nvPicPr>
        <p:blipFill>
          <a:blip r:embed="rId3"/>
          <a:stretch>
            <a:fillRect/>
          </a:stretch>
        </p:blipFill>
        <p:spPr>
          <a:xfrm>
            <a:off x="6284056" y="1237626"/>
            <a:ext cx="5740484" cy="3231279"/>
          </a:xfrm>
          <a:prstGeom prst="rect">
            <a:avLst/>
          </a:prstGeom>
        </p:spPr>
      </p:pic>
      <p:sp>
        <p:nvSpPr>
          <p:cNvPr id="4" name="TextBox 3">
            <a:hlinkClick r:id="rId4" action="ppaction://hlinksldjump"/>
            <a:extLst>
              <a:ext uri="{FF2B5EF4-FFF2-40B4-BE49-F238E27FC236}">
                <a16:creationId xmlns:a16="http://schemas.microsoft.com/office/drawing/2014/main" id="{5D78F2BB-C725-4D09-B5FB-D22CF4A1FD7B}"/>
              </a:ext>
            </a:extLst>
          </p:cNvPr>
          <p:cNvSpPr txBox="1"/>
          <p:nvPr/>
        </p:nvSpPr>
        <p:spPr>
          <a:xfrm>
            <a:off x="9052698" y="4553266"/>
            <a:ext cx="469231" cy="461665"/>
          </a:xfrm>
          <a:prstGeom prst="rect">
            <a:avLst/>
          </a:prstGeom>
          <a:noFill/>
        </p:spPr>
        <p:txBody>
          <a:bodyPr wrap="square" rtlCol="0">
            <a:spAutoFit/>
          </a:bodyPr>
          <a:lstStyle/>
          <a:p>
            <a:r>
              <a:rPr lang="ru-RU" sz="2400" dirty="0">
                <a:solidFill>
                  <a:schemeClr val="tx2"/>
                </a:solidFill>
                <a:hlinkClick r:id="rId4" action="ppaction://hlinksldjump"/>
              </a:rPr>
              <a:t>4</a:t>
            </a:r>
            <a:endParaRPr lang="ru-RU" sz="2400" dirty="0">
              <a:solidFill>
                <a:schemeClr val="tx2"/>
              </a:solidFill>
            </a:endParaRPr>
          </a:p>
        </p:txBody>
      </p:sp>
    </p:spTree>
    <p:extLst>
      <p:ext uri="{BB962C8B-B14F-4D97-AF65-F5344CB8AC3E}">
        <p14:creationId xmlns:p14="http://schemas.microsoft.com/office/powerpoint/2010/main" val="253423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D6ED98-F029-4876-ACDE-EEB71CD75EDD}"/>
              </a:ext>
            </a:extLst>
          </p:cNvPr>
          <p:cNvSpPr txBox="1"/>
          <p:nvPr/>
        </p:nvSpPr>
        <p:spPr>
          <a:xfrm>
            <a:off x="870098" y="867529"/>
            <a:ext cx="10451804" cy="5122941"/>
          </a:xfrm>
          <a:prstGeom prst="rect">
            <a:avLst/>
          </a:prstGeom>
          <a:noFill/>
        </p:spPr>
        <p:txBody>
          <a:bodyPr wrap="square">
            <a:spAutoFit/>
          </a:bodyPr>
          <a:lstStyle/>
          <a:p>
            <a:pPr indent="457200" algn="just">
              <a:lnSpc>
                <a:spcPct val="150000"/>
              </a:lnSpc>
            </a:pPr>
            <a:r>
              <a:rPr lang="ru-RU" sz="2000" dirty="0"/>
              <a:t>Белка и Стрелка – собаки-космонавты, которые первыми побывали в космосе. 19 августа 1960 года они совершили полет в космос на корабле «Спутник-5». Длительность этого полета составила более 25 часов. За это время корабль 17 раз обошел вокруг Земли и преодолел расстояние 700 тысяч километров. Белка и Стрелка – первые животные, которые совершили полет в космос и благополучно вернулись на Землю.</a:t>
            </a:r>
          </a:p>
          <a:p>
            <a:pPr indent="457200" algn="just">
              <a:lnSpc>
                <a:spcPct val="150000"/>
              </a:lnSpc>
            </a:pPr>
            <a:r>
              <a:rPr lang="ru-RU" sz="2000" dirty="0"/>
              <a:t>Главной целью полета Белки и Стрелки в космос было исследование влияния на организм факторов космического полета. Благодаря данному испытанию удалось узнать о реакции живого организма на перегрузки, длительную невесомость и космическую радиацию. Кроме этого, были получены сведения о работе жизнеобеспечивающих систем и безопасности полета. Этот полет позволил провести очень полезные научные исследования космического пространства.</a:t>
            </a:r>
          </a:p>
        </p:txBody>
      </p:sp>
      <p:sp>
        <p:nvSpPr>
          <p:cNvPr id="4" name="Стрелка: вниз 3">
            <a:hlinkClick r:id="rId2" action="ppaction://hlinksldjump"/>
            <a:extLst>
              <a:ext uri="{FF2B5EF4-FFF2-40B4-BE49-F238E27FC236}">
                <a16:creationId xmlns:a16="http://schemas.microsoft.com/office/drawing/2014/main" id="{C2FFFA85-2962-43C6-AB3F-ADE93D0CB329}"/>
              </a:ext>
            </a:extLst>
          </p:cNvPr>
          <p:cNvSpPr/>
          <p:nvPr/>
        </p:nvSpPr>
        <p:spPr>
          <a:xfrm rot="5400000">
            <a:off x="145494" y="6238250"/>
            <a:ext cx="521182" cy="606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893650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1005</TotalTime>
  <Words>2295</Words>
  <Application>Microsoft Office PowerPoint</Application>
  <PresentationFormat>Широкоэкранный</PresentationFormat>
  <Paragraphs>109</Paragraphs>
  <Slides>26</Slides>
  <Notes>0</Notes>
  <HiddenSlides>12</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sz314_310819@outlook.com</dc:creator>
  <cp:lastModifiedBy>sz314_310819@outlook.com</cp:lastModifiedBy>
  <cp:revision>70</cp:revision>
  <dcterms:created xsi:type="dcterms:W3CDTF">2021-03-14T14:12:49Z</dcterms:created>
  <dcterms:modified xsi:type="dcterms:W3CDTF">2021-04-03T06:20:47Z</dcterms:modified>
</cp:coreProperties>
</file>