
<file path=[Content_Types].xml><?xml version="1.0" encoding="utf-8"?>
<Types xmlns="http://schemas.openxmlformats.org/package/2006/content-types"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1" r:id="rId1"/>
  </p:sldMasterIdLst>
  <p:sldIdLst>
    <p:sldId id="256" r:id="rId2"/>
    <p:sldId id="277" r:id="rId3"/>
    <p:sldId id="297" r:id="rId4"/>
    <p:sldId id="288" r:id="rId5"/>
    <p:sldId id="289" r:id="rId6"/>
    <p:sldId id="290" r:id="rId7"/>
    <p:sldId id="291" r:id="rId8"/>
    <p:sldId id="292" r:id="rId9"/>
    <p:sldId id="293" r:id="rId10"/>
    <p:sldId id="294" r:id="rId11"/>
    <p:sldId id="270" r:id="rId12"/>
    <p:sldId id="271" r:id="rId13"/>
    <p:sldId id="272" r:id="rId14"/>
    <p:sldId id="275" r:id="rId15"/>
    <p:sldId id="295" r:id="rId16"/>
    <p:sldId id="296" r:id="rId17"/>
    <p:sldId id="287" r:id="rId18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9900"/>
    <a:srgbClr val="FF5050"/>
    <a:srgbClr val="25B54B"/>
    <a:srgbClr val="FF99CC"/>
    <a:srgbClr val="CC66FF"/>
    <a:srgbClr val="CC99FF"/>
    <a:srgbClr val="FF9999"/>
    <a:srgbClr val="E5988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1344" y="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308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A53E6C-ADC2-45F0-B027-18722942F532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12CA569-D68C-4C77-8BB3-F2C714E951C8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DC58DF5-6C58-4D05-B253-F83640370B07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OverObj" preserve="1">
  <p:cSld name="Заголовок и текст над объект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8229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3938588"/>
            <a:ext cx="8229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82556429-E0F9-462C-B83E-2101B452F3A5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025409E6-D11E-4E0C-B6F9-B1E987C4CDB5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5FDD9FE8-E1EE-455B-9BF3-D46AFD493B87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35809CA-0C67-40CF-ACF5-AC72B794B87D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6A06C3D-68ED-4209-A109-36B851F48FCE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2246D01-5C6C-4FC0-AB08-AA65F96A9293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DCA9D99-1124-401B-9731-40689E4A9DDE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B3CAD8C-B1CD-4A03-A2B3-B7005719E03D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2E5C159-77B6-48B6-806D-4B0F3D0DC793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3237FAF-4A3C-41F3-99C4-5D5615C3799F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FD22FD6-62B4-40E6-A612-A4607E11C650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33CC33"/>
            </a:gs>
            <a:gs pos="50000">
              <a:schemeClr val="bg1"/>
            </a:gs>
            <a:gs pos="100000">
              <a:srgbClr val="33CC33"/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5017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5018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ru-RU"/>
          </a:p>
        </p:txBody>
      </p:sp>
      <p:sp>
        <p:nvSpPr>
          <p:cNvPr id="5018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ru-RU"/>
          </a:p>
        </p:txBody>
      </p:sp>
      <p:sp>
        <p:nvSpPr>
          <p:cNvPr id="5018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8DDECB09-FC86-456A-B659-FD8A4A9BD826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55" r:id="rId2"/>
    <p:sldLayoutId id="2147483656" r:id="rId3"/>
    <p:sldLayoutId id="2147483657" r:id="rId4"/>
    <p:sldLayoutId id="2147483658" r:id="rId5"/>
    <p:sldLayoutId id="2147483659" r:id="rId6"/>
    <p:sldLayoutId id="2147483660" r:id="rId7"/>
    <p:sldLayoutId id="2147483661" r:id="rId8"/>
    <p:sldLayoutId id="2147483662" r:id="rId9"/>
    <p:sldLayoutId id="2147483663" r:id="rId10"/>
    <p:sldLayoutId id="2147483664" r:id="rId11"/>
    <p:sldLayoutId id="2147483675" r:id="rId12"/>
    <p:sldLayoutId id="2147483676" r:id="rId13"/>
    <p:sldLayoutId id="2147483679" r:id="rId14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wmf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7" Type="http://schemas.openxmlformats.org/officeDocument/2006/relationships/image" Target="../media/image10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2" name="WordArt 4"/>
          <p:cNvSpPr>
            <a:spLocks noChangeArrowheads="1" noChangeShapeType="1" noTextEdit="1"/>
          </p:cNvSpPr>
          <p:nvPr/>
        </p:nvSpPr>
        <p:spPr bwMode="auto">
          <a:xfrm>
            <a:off x="395536" y="692696"/>
            <a:ext cx="8136904" cy="4320480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600" b="1" kern="10" spc="50" dirty="0" smtClean="0">
                <a:ln w="28575">
                  <a:solidFill>
                    <a:schemeClr val="tx2">
                      <a:lumMod val="95000"/>
                      <a:lumOff val="5000"/>
                    </a:schemeClr>
                  </a:solidFill>
                </a:ln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Impact"/>
              </a:rPr>
              <a:t>Амфотерность  оксида</a:t>
            </a:r>
            <a:endParaRPr lang="ru-RU" sz="3600" b="1" kern="10" spc="50" dirty="0">
              <a:ln w="28575">
                <a:solidFill>
                  <a:schemeClr val="tx2">
                    <a:lumMod val="95000"/>
                    <a:lumOff val="5000"/>
                  </a:schemeClr>
                </a:solidFill>
              </a:ln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Impact"/>
            </a:endParaRPr>
          </a:p>
          <a:p>
            <a:pPr algn="ctr"/>
            <a:r>
              <a:rPr lang="ru-RU" sz="3600" b="1" kern="10" spc="50" dirty="0">
                <a:ln w="28575">
                  <a:solidFill>
                    <a:schemeClr val="tx2">
                      <a:lumMod val="95000"/>
                      <a:lumOff val="5000"/>
                    </a:schemeClr>
                  </a:solidFill>
                </a:ln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Impact"/>
              </a:rPr>
              <a:t> и </a:t>
            </a:r>
            <a:r>
              <a:rPr lang="ru-RU" sz="3600" b="1" kern="10" spc="50" dirty="0" smtClean="0">
                <a:ln w="28575">
                  <a:solidFill>
                    <a:schemeClr val="tx2">
                      <a:lumMod val="95000"/>
                      <a:lumOff val="5000"/>
                    </a:schemeClr>
                  </a:solidFill>
                </a:ln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Impact"/>
              </a:rPr>
              <a:t> </a:t>
            </a:r>
            <a:r>
              <a:rPr lang="ru-RU" sz="3600" b="1" kern="10" spc="50" dirty="0" err="1" smtClean="0">
                <a:ln w="28575">
                  <a:solidFill>
                    <a:schemeClr val="tx2">
                      <a:lumMod val="95000"/>
                      <a:lumOff val="5000"/>
                    </a:schemeClr>
                  </a:solidFill>
                </a:ln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Impact"/>
              </a:rPr>
              <a:t>гидроксида</a:t>
            </a:r>
            <a:r>
              <a:rPr lang="ru-RU" sz="3600" b="1" kern="10" spc="50" dirty="0" smtClean="0">
                <a:ln w="28575">
                  <a:solidFill>
                    <a:schemeClr val="tx2">
                      <a:lumMod val="95000"/>
                      <a:lumOff val="5000"/>
                    </a:schemeClr>
                  </a:solidFill>
                </a:ln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Impact"/>
              </a:rPr>
              <a:t>  алюминия</a:t>
            </a:r>
            <a:endParaRPr lang="ru-RU" sz="3600" b="1" kern="10" spc="50" dirty="0">
              <a:ln w="28575">
                <a:solidFill>
                  <a:schemeClr val="tx2">
                    <a:lumMod val="95000"/>
                    <a:lumOff val="5000"/>
                  </a:schemeClr>
                </a:solidFill>
              </a:ln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Impact"/>
            </a:endParaRPr>
          </a:p>
        </p:txBody>
      </p:sp>
      <p:pic>
        <p:nvPicPr>
          <p:cNvPr id="2053" name="Picture 5" descr="j030125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24525" y="4148138"/>
            <a:ext cx="3168650" cy="2709862"/>
          </a:xfrm>
          <a:prstGeom prst="rect">
            <a:avLst/>
          </a:prstGeom>
          <a:noFill/>
        </p:spPr>
      </p:pic>
      <p:sp>
        <p:nvSpPr>
          <p:cNvPr id="2055" name="Text Box 7"/>
          <p:cNvSpPr txBox="1">
            <a:spLocks noChangeArrowheads="1"/>
          </p:cNvSpPr>
          <p:nvPr/>
        </p:nvSpPr>
        <p:spPr bwMode="auto">
          <a:xfrm>
            <a:off x="179512" y="5085184"/>
            <a:ext cx="6192688" cy="1477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ru-RU" dirty="0" smtClean="0"/>
              <a:t>Подготовила </a:t>
            </a:r>
          </a:p>
          <a:p>
            <a:r>
              <a:rPr lang="ru-RU" b="1" dirty="0" smtClean="0"/>
              <a:t>Выскребенцева Светлана Вячеславовна</a:t>
            </a:r>
            <a:endParaRPr lang="ru-RU" b="1" dirty="0"/>
          </a:p>
          <a:p>
            <a:r>
              <a:rPr lang="ru-RU" dirty="0"/>
              <a:t>Учитель химии </a:t>
            </a:r>
            <a:r>
              <a:rPr lang="ru-RU" dirty="0" smtClean="0"/>
              <a:t>МБОУ СОШ </a:t>
            </a:r>
            <a:r>
              <a:rPr lang="ru-RU" dirty="0" smtClean="0"/>
              <a:t>№</a:t>
            </a:r>
            <a:r>
              <a:rPr lang="ru-RU" dirty="0"/>
              <a:t>1</a:t>
            </a:r>
            <a:r>
              <a:rPr lang="ru-RU" dirty="0" smtClean="0"/>
              <a:t> </a:t>
            </a:r>
            <a:r>
              <a:rPr lang="ru-RU" dirty="0" smtClean="0"/>
              <a:t>ст. </a:t>
            </a:r>
            <a:r>
              <a:rPr lang="ru-RU" dirty="0" err="1" smtClean="0"/>
              <a:t>Крыловской</a:t>
            </a:r>
            <a:r>
              <a:rPr lang="ru-RU" dirty="0" smtClean="0"/>
              <a:t> МО </a:t>
            </a:r>
            <a:r>
              <a:rPr lang="ru-RU" dirty="0" err="1" smtClean="0"/>
              <a:t>Крыловский</a:t>
            </a:r>
            <a:r>
              <a:rPr lang="ru-RU" dirty="0" smtClean="0"/>
              <a:t> район Краснодарского края</a:t>
            </a:r>
            <a:endParaRPr lang="ru-RU" dirty="0"/>
          </a:p>
          <a:p>
            <a:endParaRPr lang="ru-RU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282154"/>
          </a:xfrm>
        </p:spPr>
        <p:txBody>
          <a:bodyPr/>
          <a:lstStyle/>
          <a:p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Гидроксид алюминия</a:t>
            </a:r>
            <a:r>
              <a:rPr lang="en-US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 Al(OH)</a:t>
            </a:r>
            <a:r>
              <a:rPr lang="en-US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3</a:t>
            </a: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endParaRPr lang="ru-RU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3600" dirty="0" smtClean="0"/>
              <a:t>белое гелеобразное </a:t>
            </a:r>
            <a:r>
              <a:rPr lang="ru-RU" sz="3600" dirty="0"/>
              <a:t>вещество, нерастворимое в воде, входит в состав многих бокситов</a:t>
            </a:r>
            <a:r>
              <a:rPr lang="ru-RU" sz="3600" dirty="0" smtClean="0"/>
              <a:t>.</a:t>
            </a:r>
            <a:endParaRPr lang="en-US" sz="3600" dirty="0" smtClean="0"/>
          </a:p>
          <a:p>
            <a:r>
              <a:rPr lang="ru-RU" sz="3600" dirty="0"/>
              <a:t>типичное </a:t>
            </a:r>
            <a:r>
              <a:rPr lang="ru-RU" sz="3400" b="1" u="sng" dirty="0"/>
              <a:t>амфотерное соединение</a:t>
            </a:r>
            <a:r>
              <a:rPr lang="ru-RU" sz="3600" dirty="0"/>
              <a:t>, свежеполученный гидроксид растворяется в кислотах и щелочах:</a:t>
            </a:r>
          </a:p>
          <a:p>
            <a:pPr marL="0" indent="0">
              <a:buNone/>
            </a:pPr>
            <a:endParaRPr lang="ru-RU" b="1" u="sng" dirty="0"/>
          </a:p>
        </p:txBody>
      </p:sp>
    </p:spTree>
    <p:extLst>
      <p:ext uri="{BB962C8B-B14F-4D97-AF65-F5344CB8AC3E}">
        <p14:creationId xmlns:p14="http://schemas.microsoft.com/office/powerpoint/2010/main" val="15874679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2205038"/>
            <a:ext cx="8229600" cy="4392612"/>
          </a:xfrm>
        </p:spPr>
        <p:txBody>
          <a:bodyPr/>
          <a:lstStyle/>
          <a:p>
            <a:pPr marL="609600" indent="-609600"/>
            <a:r>
              <a:rPr lang="ru-RU" b="1" dirty="0">
                <a:solidFill>
                  <a:srgbClr val="CC0000"/>
                </a:solidFill>
              </a:rPr>
              <a:t>Получение </a:t>
            </a:r>
            <a:r>
              <a:rPr lang="ru-RU" b="1" dirty="0" err="1">
                <a:solidFill>
                  <a:srgbClr val="CC0000"/>
                </a:solidFill>
              </a:rPr>
              <a:t>гидроксида</a:t>
            </a:r>
            <a:r>
              <a:rPr lang="ru-RU" b="1" dirty="0">
                <a:solidFill>
                  <a:srgbClr val="CC0000"/>
                </a:solidFill>
              </a:rPr>
              <a:t> алюминия</a:t>
            </a:r>
          </a:p>
          <a:p>
            <a:pPr marL="609600" indent="-609600">
              <a:buFontTx/>
              <a:buAutoNum type="arabicPeriod"/>
            </a:pPr>
            <a:r>
              <a:rPr lang="ru-RU" dirty="0"/>
              <a:t>В 2 пробирки налейте по 1 мл раствора соли алюминия</a:t>
            </a:r>
          </a:p>
          <a:p>
            <a:pPr marL="609600" indent="-609600">
              <a:buFontTx/>
              <a:buAutoNum type="arabicPeriod"/>
            </a:pPr>
            <a:r>
              <a:rPr lang="ru-RU" dirty="0"/>
              <a:t>В обе пробирки прилейте по каплям раствор щелочи до появления белого осадка </a:t>
            </a:r>
            <a:r>
              <a:rPr lang="ru-RU" dirty="0" err="1"/>
              <a:t>гидроксида</a:t>
            </a:r>
            <a:r>
              <a:rPr lang="ru-RU" dirty="0"/>
              <a:t> алюминия:</a:t>
            </a:r>
          </a:p>
          <a:p>
            <a:pPr marL="609600" indent="-609600">
              <a:buFontTx/>
              <a:buNone/>
            </a:pPr>
            <a:r>
              <a:rPr lang="en-US" b="1" dirty="0"/>
              <a:t>       AlCl</a:t>
            </a:r>
            <a:r>
              <a:rPr lang="en-US" b="1" baseline="-25000" dirty="0"/>
              <a:t>3 </a:t>
            </a:r>
            <a:r>
              <a:rPr lang="en-US" b="1" dirty="0"/>
              <a:t>+ 3NaOH        Al(OH)</a:t>
            </a:r>
            <a:r>
              <a:rPr lang="en-US" b="1" baseline="-25000" dirty="0"/>
              <a:t>3</a:t>
            </a:r>
            <a:r>
              <a:rPr lang="en-US" b="1" dirty="0"/>
              <a:t> + 3NaCl</a:t>
            </a:r>
            <a:endParaRPr lang="ru-RU" b="1" dirty="0"/>
          </a:p>
        </p:txBody>
      </p:sp>
      <p:sp>
        <p:nvSpPr>
          <p:cNvPr id="22532" name="Line 4"/>
          <p:cNvSpPr>
            <a:spLocks noChangeShapeType="1"/>
          </p:cNvSpPr>
          <p:nvPr/>
        </p:nvSpPr>
        <p:spPr bwMode="auto">
          <a:xfrm>
            <a:off x="4211638" y="5734050"/>
            <a:ext cx="431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pic>
        <p:nvPicPr>
          <p:cNvPr id="22533" name="Picture 5" descr="File1066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0" y="0"/>
            <a:ext cx="3048000" cy="2239963"/>
          </a:xfrm>
          <a:prstGeom prst="rect">
            <a:avLst/>
          </a:prstGeom>
          <a:noFill/>
        </p:spPr>
      </p:pic>
      <p:sp>
        <p:nvSpPr>
          <p:cNvPr id="22534" name="WordArt 6" descr="Бумажный пакет"/>
          <p:cNvSpPr>
            <a:spLocks noChangeArrowheads="1" noChangeShapeType="1" noTextEdit="1"/>
          </p:cNvSpPr>
          <p:nvPr/>
        </p:nvSpPr>
        <p:spPr bwMode="auto">
          <a:xfrm>
            <a:off x="684213" y="908050"/>
            <a:ext cx="5255939" cy="10080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dirty="0" smtClean="0">
                <a:ln w="9525">
                  <a:solidFill>
                    <a:srgbClr val="008000"/>
                  </a:solidFill>
                  <a:round/>
                  <a:headEnd/>
                  <a:tailEnd/>
                </a:ln>
                <a:blipFill dpi="0" rotWithShape="0">
                  <a:blip r:embed="rId3"/>
                  <a:srcRect/>
                  <a:tile tx="0" ty="0" sx="100000" sy="100000" flip="none" algn="tl"/>
                </a:blipFill>
                <a:effectLst>
                  <a:outerShdw dist="563972" dir="14049741" sx="125000" sy="125000" algn="tl" rotWithShape="0">
                    <a:srgbClr val="C7DFD3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Лабораторный опыт:</a:t>
            </a:r>
            <a:endParaRPr lang="ru-RU" sz="3600" kern="10" dirty="0">
              <a:ln w="9525">
                <a:solidFill>
                  <a:srgbClr val="008000"/>
                </a:solidFill>
                <a:round/>
                <a:headEnd/>
                <a:tailEnd/>
              </a:ln>
              <a:blipFill dpi="0" rotWithShape="0">
                <a:blip r:embed="rId3"/>
                <a:srcRect/>
                <a:tile tx="0" ty="0" sx="100000" sy="100000" flip="none" algn="tl"/>
              </a:blipFill>
              <a:effectLst>
                <a:outerShdw dist="563972" dir="14049741" sx="125000" sy="125000" algn="tl" rotWithShape="0">
                  <a:srgbClr val="C7DFD3">
                    <a:alpha val="80000"/>
                  </a:srgbClr>
                </a:outerShdw>
              </a:effectLst>
              <a:latin typeface="Times New Roman"/>
              <a:cs typeface="Times New Roman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25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9750" y="2133600"/>
            <a:ext cx="8229600" cy="4381500"/>
          </a:xfrm>
        </p:spPr>
        <p:txBody>
          <a:bodyPr/>
          <a:lstStyle/>
          <a:p>
            <a:r>
              <a:rPr lang="ru-RU" b="1" dirty="0">
                <a:solidFill>
                  <a:srgbClr val="CC0000"/>
                </a:solidFill>
              </a:rPr>
              <a:t>Доказательство амфотерности:</a:t>
            </a:r>
          </a:p>
          <a:p>
            <a:pPr>
              <a:buFontTx/>
              <a:buNone/>
            </a:pPr>
            <a:r>
              <a:rPr lang="ru-RU" b="1" u="sng" dirty="0"/>
              <a:t>1.Взаимодействие с кислотами</a:t>
            </a:r>
          </a:p>
          <a:p>
            <a:pPr>
              <a:buFontTx/>
              <a:buNone/>
            </a:pPr>
            <a:r>
              <a:rPr lang="ru-RU" b="1" dirty="0"/>
              <a:t>   В одну пробирку с осадком прилейте раствор соляной кислоты.</a:t>
            </a:r>
          </a:p>
          <a:p>
            <a:pPr>
              <a:buFontTx/>
              <a:buNone/>
            </a:pPr>
            <a:r>
              <a:rPr lang="ru-RU" b="1" u="sng" dirty="0"/>
              <a:t>2.Взаимодействие со щелочами</a:t>
            </a:r>
          </a:p>
          <a:p>
            <a:pPr>
              <a:buFontTx/>
              <a:buNone/>
            </a:pPr>
            <a:r>
              <a:rPr lang="ru-RU" b="1" dirty="0"/>
              <a:t>   В другую пробирку с осадком прилейте избыток раствора щелочи </a:t>
            </a:r>
            <a:endParaRPr lang="ru-RU" b="1" u="sng" dirty="0"/>
          </a:p>
        </p:txBody>
      </p:sp>
      <p:pic>
        <p:nvPicPr>
          <p:cNvPr id="23556" name="Picture 4" descr="File1066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0" y="0"/>
            <a:ext cx="3048000" cy="2239963"/>
          </a:xfrm>
          <a:prstGeom prst="rect">
            <a:avLst/>
          </a:prstGeom>
          <a:noFill/>
        </p:spPr>
      </p:pic>
      <p:sp>
        <p:nvSpPr>
          <p:cNvPr id="23557" name="WordArt 5" descr="Бумажный пакет"/>
          <p:cNvSpPr>
            <a:spLocks noChangeArrowheads="1" noChangeShapeType="1" noTextEdit="1"/>
          </p:cNvSpPr>
          <p:nvPr/>
        </p:nvSpPr>
        <p:spPr bwMode="auto">
          <a:xfrm>
            <a:off x="539750" y="764704"/>
            <a:ext cx="5556250" cy="1006946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dirty="0" smtClean="0">
                <a:ln w="9525">
                  <a:solidFill>
                    <a:srgbClr val="008000"/>
                  </a:solidFill>
                  <a:round/>
                  <a:headEnd/>
                  <a:tailEnd/>
                </a:ln>
                <a:blipFill dpi="0" rotWithShape="0">
                  <a:blip r:embed="rId3"/>
                  <a:srcRect/>
                  <a:tile tx="0" ty="0" sx="100000" sy="100000" flip="none" algn="tl"/>
                </a:blipFill>
                <a:effectLst>
                  <a:outerShdw dist="563972" dir="14049741" sx="125000" sy="125000" algn="tl" rotWithShape="0">
                    <a:srgbClr val="C7DFD3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Лабораторный опыт:</a:t>
            </a:r>
            <a:endParaRPr lang="ru-RU" sz="3600" kern="10" dirty="0">
              <a:ln w="9525">
                <a:solidFill>
                  <a:srgbClr val="008000"/>
                </a:solidFill>
                <a:round/>
                <a:headEnd/>
                <a:tailEnd/>
              </a:ln>
              <a:blipFill dpi="0" rotWithShape="0">
                <a:blip r:embed="rId3"/>
                <a:srcRect/>
                <a:tile tx="0" ty="0" sx="100000" sy="100000" flip="none" algn="tl"/>
              </a:blipFill>
              <a:effectLst>
                <a:outerShdw dist="563972" dir="14049741" sx="125000" sy="125000" algn="tl" rotWithShape="0">
                  <a:srgbClr val="C7DFD3">
                    <a:alpha val="80000"/>
                  </a:srgbClr>
                </a:outerShdw>
              </a:effectLst>
              <a:latin typeface="Times New Roman"/>
              <a:cs typeface="Times New Roman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3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3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3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3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3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5194300" cy="1143000"/>
          </a:xfrm>
        </p:spPr>
        <p:txBody>
          <a:bodyPr/>
          <a:lstStyle/>
          <a:p>
            <a:r>
              <a:rPr lang="ru-RU"/>
              <a:t>Что наблюдали?</a:t>
            </a:r>
          </a:p>
        </p:txBody>
      </p:sp>
      <p:sp>
        <p:nvSpPr>
          <p:cNvPr id="2457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600200"/>
            <a:ext cx="5843588" cy="1323975"/>
          </a:xfrm>
        </p:spPr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en-US" sz="3200"/>
              <a:t>  </a:t>
            </a:r>
            <a:r>
              <a:rPr lang="ru-RU" sz="3200"/>
              <a:t>Осадки гидроксида алюминия в обеих пробирках </a:t>
            </a:r>
            <a:r>
              <a:rPr lang="ru-RU" sz="3200" i="1"/>
              <a:t>растворяются.</a:t>
            </a:r>
          </a:p>
        </p:txBody>
      </p:sp>
      <p:sp>
        <p:nvSpPr>
          <p:cNvPr id="24581" name="Rectangle 5"/>
          <p:cNvSpPr>
            <a:spLocks noGrp="1" noChangeArrowheads="1"/>
          </p:cNvSpPr>
          <p:nvPr>
            <p:ph type="body" sz="half" idx="2"/>
          </p:nvPr>
        </p:nvSpPr>
        <p:spPr>
          <a:xfrm>
            <a:off x="827088" y="3429000"/>
            <a:ext cx="7489825" cy="233680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ru-RU" sz="3200" b="1">
                <a:solidFill>
                  <a:srgbClr val="FF0000"/>
                </a:solidFill>
              </a:rPr>
              <a:t>Вывод:</a:t>
            </a:r>
            <a:r>
              <a:rPr lang="ru-RU" sz="2400">
                <a:solidFill>
                  <a:srgbClr val="FF0000"/>
                </a:solidFill>
              </a:rPr>
              <a:t> </a:t>
            </a:r>
            <a:r>
              <a:rPr lang="ru-RU" sz="2400">
                <a:solidFill>
                  <a:schemeClr val="accent2"/>
                </a:solidFill>
              </a:rPr>
              <a:t>гидроксид алюминия проявляет свойства оснований, взаимодействуя с кислотой, но он также ведет себя и как нерастворимая кислота, взаимодействуя со щелочью. Он проявляет </a:t>
            </a:r>
            <a:r>
              <a:rPr lang="ru-RU" sz="2400" b="1" i="1">
                <a:solidFill>
                  <a:srgbClr val="FF0000"/>
                </a:solidFill>
              </a:rPr>
              <a:t>амфотерные </a:t>
            </a:r>
            <a:r>
              <a:rPr lang="ru-RU" sz="2400">
                <a:solidFill>
                  <a:schemeClr val="accent2"/>
                </a:solidFill>
              </a:rPr>
              <a:t>свойства. </a:t>
            </a:r>
          </a:p>
        </p:txBody>
      </p:sp>
      <p:pic>
        <p:nvPicPr>
          <p:cNvPr id="24585" name="Picture 9" descr="File1066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0" y="0"/>
            <a:ext cx="3048000" cy="2239963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4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245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245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245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Tx/>
              <a:buNone/>
            </a:pPr>
            <a:endParaRPr lang="en-US" sz="4000" dirty="0"/>
          </a:p>
          <a:p>
            <a:pPr>
              <a:buFontTx/>
              <a:buNone/>
            </a:pPr>
            <a:r>
              <a:rPr lang="en-US" sz="4000" b="1" dirty="0"/>
              <a:t>Al(OH)</a:t>
            </a:r>
            <a:r>
              <a:rPr lang="en-US" sz="4000" b="1" baseline="-25000" dirty="0"/>
              <a:t>3</a:t>
            </a:r>
            <a:r>
              <a:rPr lang="en-US" sz="4000" b="1" dirty="0"/>
              <a:t> + 3HCl = AlCl</a:t>
            </a:r>
            <a:r>
              <a:rPr lang="en-US" sz="4000" b="1" baseline="-25000" dirty="0"/>
              <a:t>3</a:t>
            </a:r>
            <a:r>
              <a:rPr lang="en-US" sz="4000" b="1" dirty="0"/>
              <a:t> +3H</a:t>
            </a:r>
            <a:r>
              <a:rPr lang="en-US" sz="4000" b="1" baseline="-25000" dirty="0"/>
              <a:t>2</a:t>
            </a:r>
            <a:r>
              <a:rPr lang="en-US" sz="4000" b="1" dirty="0"/>
              <a:t>O</a:t>
            </a:r>
            <a:endParaRPr lang="ru-RU" sz="4000" b="1" dirty="0"/>
          </a:p>
          <a:p>
            <a:pPr>
              <a:buFontTx/>
              <a:buNone/>
            </a:pPr>
            <a:endParaRPr lang="ru-RU" sz="4000" b="1" dirty="0"/>
          </a:p>
          <a:p>
            <a:pPr>
              <a:buFontTx/>
              <a:buNone/>
            </a:pPr>
            <a:r>
              <a:rPr lang="en-US" sz="4000" b="1" dirty="0" smtClean="0"/>
              <a:t>Al(OH)</a:t>
            </a:r>
            <a:r>
              <a:rPr lang="en-US" sz="4000" b="1" baseline="-25000" dirty="0" smtClean="0"/>
              <a:t>3 </a:t>
            </a:r>
            <a:r>
              <a:rPr lang="en-US" sz="4000" b="1" dirty="0" smtClean="0"/>
              <a:t>+ </a:t>
            </a:r>
            <a:r>
              <a:rPr lang="en-US" sz="4000" b="1" dirty="0"/>
              <a:t>3NaOH = </a:t>
            </a:r>
            <a:r>
              <a:rPr lang="en-US" sz="4000" b="1" dirty="0" smtClean="0"/>
              <a:t>Na[Al(OH)</a:t>
            </a:r>
            <a:r>
              <a:rPr lang="en-US" sz="2800" b="1" dirty="0" smtClean="0"/>
              <a:t>4</a:t>
            </a:r>
            <a:r>
              <a:rPr lang="en-US" sz="4000" b="1" dirty="0" smtClean="0"/>
              <a:t>] +</a:t>
            </a:r>
          </a:p>
          <a:p>
            <a:pPr>
              <a:buFontTx/>
              <a:buNone/>
            </a:pPr>
            <a:r>
              <a:rPr lang="en-US" sz="4000" b="1" dirty="0"/>
              <a:t> </a:t>
            </a:r>
            <a:r>
              <a:rPr lang="en-US" sz="4000" b="1" dirty="0" smtClean="0"/>
              <a:t>                                  +3H</a:t>
            </a:r>
            <a:r>
              <a:rPr lang="en-US" sz="4000" b="1" baseline="-25000" dirty="0" smtClean="0"/>
              <a:t>2</a:t>
            </a:r>
            <a:r>
              <a:rPr lang="en-US" sz="4000" b="1" dirty="0" smtClean="0"/>
              <a:t>O </a:t>
            </a:r>
            <a:endParaRPr lang="ru-RU" sz="4000" b="1" dirty="0"/>
          </a:p>
        </p:txBody>
      </p:sp>
      <p:sp>
        <p:nvSpPr>
          <p:cNvPr id="29702" name="WordArt 6"/>
          <p:cNvSpPr>
            <a:spLocks noChangeArrowheads="1" noChangeShapeType="1" noTextEdit="1"/>
          </p:cNvSpPr>
          <p:nvPr/>
        </p:nvSpPr>
        <p:spPr bwMode="auto">
          <a:xfrm>
            <a:off x="468313" y="549275"/>
            <a:ext cx="8280400" cy="1081088"/>
          </a:xfrm>
          <a:prstGeom prst="rect">
            <a:avLst/>
          </a:prstGeom>
        </p:spPr>
        <p:txBody>
          <a:bodyPr wrap="none" fromWordArt="1">
            <a:prstTxWarp prst="textWave1">
              <a:avLst>
                <a:gd name="adj1" fmla="val 13005"/>
                <a:gd name="adj2" fmla="val 0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993366"/>
                </a:solidFill>
                <a:latin typeface="Arial"/>
                <a:cs typeface="Arial"/>
              </a:rPr>
              <a:t>Запишите уравнения реакций:</a:t>
            </a:r>
          </a:p>
        </p:txBody>
      </p:sp>
      <p:pic>
        <p:nvPicPr>
          <p:cNvPr id="29706" name="Picture 10" descr="AG00317_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20271" y="4174879"/>
            <a:ext cx="2106339" cy="2705569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97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97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27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" dur="1500" autoRev="1" fill="hold"/>
                                        <p:tgtEl>
                                          <p:spTgt spid="2970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2" dur="1500" autoRev="1" fill="hold"/>
                                        <p:tgtEl>
                                          <p:spTgt spid="2970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3" dur="1500" autoRev="1" fill="hold"/>
                                        <p:tgtEl>
                                          <p:spTgt spid="2970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" dur="1500" autoRev="1" fill="hold"/>
                                        <p:tgtEl>
                                          <p:spTgt spid="2970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97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97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97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02" grpId="0" animBg="1"/>
      <p:bldP spid="29702" grpId="1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76672"/>
            <a:ext cx="5338936" cy="1152128"/>
          </a:xfrm>
        </p:spPr>
        <p:txBody>
          <a:bodyPr/>
          <a:lstStyle/>
          <a:p>
            <a:pPr algn="l"/>
            <a:r>
              <a:rPr lang="ru-RU" kern="10" dirty="0">
                <a:ln w="9525">
                  <a:solidFill>
                    <a:srgbClr val="008000"/>
                  </a:solidFill>
                  <a:round/>
                  <a:headEnd/>
                  <a:tailEnd/>
                </a:ln>
                <a:blipFill dpi="0" rotWithShape="0">
                  <a:blip r:embed="rId2"/>
                  <a:srcRect/>
                  <a:tile tx="0" ty="0" sx="100000" sy="100000" flip="none" algn="tl"/>
                </a:blipFill>
                <a:effectLst>
                  <a:outerShdw dist="563972" dir="14049741" sx="125000" sy="125000" algn="tl" rotWithShape="0">
                    <a:srgbClr val="C7DFD3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Лабораторный опыт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От перемены мест слагаемых</a:t>
            </a:r>
          </a:p>
          <a:p>
            <a:pPr marL="0" indent="0">
              <a:buNone/>
            </a:pPr>
            <a:r>
              <a:rPr lang="ru-RU" b="1" dirty="0" smtClean="0">
                <a:solidFill>
                  <a:srgbClr val="FF0000"/>
                </a:solidFill>
              </a:rPr>
              <a:t>    сумма …. изменяется!!!</a:t>
            </a:r>
          </a:p>
          <a:p>
            <a:pPr marL="0" indent="0">
              <a:buNone/>
            </a:pPr>
            <a:r>
              <a:rPr lang="ru-RU" dirty="0" smtClean="0"/>
              <a:t>1. В одну пробирку налейте 1 мл соли хлорида алюминия </a:t>
            </a:r>
            <a:r>
              <a:rPr lang="en-US" b="1" dirty="0"/>
              <a:t>AlCl</a:t>
            </a:r>
            <a:r>
              <a:rPr lang="en-US" b="1" baseline="-25000" dirty="0"/>
              <a:t>3</a:t>
            </a:r>
            <a:r>
              <a:rPr lang="ru-RU" dirty="0" smtClean="0"/>
              <a:t> и добавьте 3-4 капли раствора натриевой щелочи </a:t>
            </a:r>
            <a:r>
              <a:rPr lang="en-US" b="1" dirty="0" err="1" smtClean="0"/>
              <a:t>NaOH</a:t>
            </a:r>
            <a:r>
              <a:rPr lang="ru-RU" b="1" dirty="0" smtClean="0"/>
              <a:t>.</a:t>
            </a:r>
          </a:p>
          <a:p>
            <a:pPr marL="0" indent="0">
              <a:buNone/>
            </a:pPr>
            <a:r>
              <a:rPr lang="ru-RU" dirty="0" smtClean="0"/>
              <a:t>2. Во вторую пробирку налейте наоборот- 1 мл натриевой щелочи </a:t>
            </a:r>
            <a:r>
              <a:rPr lang="en-US" b="1" dirty="0" err="1" smtClean="0"/>
              <a:t>NaOH</a:t>
            </a:r>
            <a:r>
              <a:rPr lang="ru-RU" dirty="0" smtClean="0"/>
              <a:t> и </a:t>
            </a:r>
            <a:r>
              <a:rPr lang="ru-RU" dirty="0" err="1" smtClean="0"/>
              <a:t>добаьте</a:t>
            </a:r>
            <a:r>
              <a:rPr lang="ru-RU" dirty="0" smtClean="0"/>
              <a:t> 3-4 капли соли хлорида алюминия </a:t>
            </a:r>
            <a:r>
              <a:rPr lang="en-US" b="1" dirty="0" smtClean="0"/>
              <a:t>AlCl</a:t>
            </a:r>
            <a:r>
              <a:rPr lang="en-US" b="1" baseline="-25000" dirty="0" smtClean="0"/>
              <a:t>3</a:t>
            </a:r>
            <a:r>
              <a:rPr lang="ru-RU" b="1" dirty="0"/>
              <a:t>.</a:t>
            </a:r>
            <a:endParaRPr lang="ru-RU" dirty="0" smtClean="0"/>
          </a:p>
          <a:p>
            <a:pPr marL="0" indent="0">
              <a:buNone/>
            </a:pPr>
            <a:r>
              <a:rPr lang="ru-RU" dirty="0" smtClean="0">
                <a:solidFill>
                  <a:srgbClr val="FF0000"/>
                </a:solidFill>
              </a:rPr>
              <a:t> </a:t>
            </a:r>
          </a:p>
        </p:txBody>
      </p:sp>
      <p:pic>
        <p:nvPicPr>
          <p:cNvPr id="4" name="Picture 9" descr="File1066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72199" y="-243407"/>
            <a:ext cx="2737373" cy="201168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2284319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ru-RU" dirty="0" smtClean="0"/>
              <a:t>Что наблюдали?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sz="2400" dirty="0" smtClean="0"/>
              <a:t>В первой пробирке образовывался </a:t>
            </a:r>
          </a:p>
          <a:p>
            <a:pPr marL="0" indent="0">
              <a:buNone/>
            </a:pPr>
            <a:r>
              <a:rPr lang="ru-RU" sz="2400" dirty="0" smtClean="0"/>
              <a:t>осадок, а во второй  НЕТ !!!</a:t>
            </a:r>
          </a:p>
          <a:p>
            <a:pPr marL="0" indent="0" algn="just">
              <a:buNone/>
            </a:pPr>
            <a:r>
              <a:rPr lang="ru-RU" u="sng" dirty="0" smtClean="0">
                <a:solidFill>
                  <a:srgbClr val="FF0000"/>
                </a:solidFill>
              </a:rPr>
              <a:t>Вывод:</a:t>
            </a:r>
            <a:r>
              <a:rPr lang="ru-RU" dirty="0" smtClean="0"/>
              <a:t> </a:t>
            </a:r>
            <a:r>
              <a:rPr lang="ru-RU" sz="2400" dirty="0" smtClean="0"/>
              <a:t>для амфотерных соединений имеет большое значение, в какой последовательности проводить эксперимент!</a:t>
            </a:r>
          </a:p>
          <a:p>
            <a:pPr marL="0" indent="0" algn="just">
              <a:buNone/>
            </a:pPr>
            <a:endParaRPr lang="ru-RU" sz="2400" dirty="0">
              <a:solidFill>
                <a:srgbClr val="FF0000"/>
              </a:solidFill>
            </a:endParaRPr>
          </a:p>
          <a:p>
            <a:pPr marL="0" indent="0" algn="just">
              <a:buNone/>
            </a:pPr>
            <a:r>
              <a:rPr lang="ru-RU" sz="2400" dirty="0" smtClean="0">
                <a:solidFill>
                  <a:srgbClr val="FF0000"/>
                </a:solidFill>
              </a:rPr>
              <a:t>Во втором случае изначально щелочь была в избытке:</a:t>
            </a:r>
          </a:p>
          <a:p>
            <a:pPr marL="0" indent="0" algn="ctr">
              <a:buNone/>
            </a:pPr>
            <a:r>
              <a:rPr lang="en-US" sz="3600" b="1" dirty="0" smtClean="0"/>
              <a:t>AlCl</a:t>
            </a:r>
            <a:r>
              <a:rPr lang="en-US" sz="3600" b="1" baseline="-25000" dirty="0" smtClean="0"/>
              <a:t>3</a:t>
            </a:r>
            <a:r>
              <a:rPr lang="ru-RU" sz="3600" b="1" baseline="-25000" dirty="0" smtClean="0"/>
              <a:t> </a:t>
            </a:r>
            <a:r>
              <a:rPr lang="en-US" sz="3600" b="1" dirty="0"/>
              <a:t>+ </a:t>
            </a:r>
            <a:r>
              <a:rPr lang="en-US" sz="3600" b="1" dirty="0" smtClean="0"/>
              <a:t>4NaOH </a:t>
            </a:r>
            <a:r>
              <a:rPr lang="en-US" sz="3600" b="1" dirty="0"/>
              <a:t>= </a:t>
            </a:r>
            <a:r>
              <a:rPr lang="en-US" sz="3600" b="1" dirty="0" smtClean="0"/>
              <a:t>Na[Al(OH)</a:t>
            </a:r>
            <a:r>
              <a:rPr lang="en-US" sz="2400" b="1" dirty="0" smtClean="0"/>
              <a:t>4</a:t>
            </a:r>
            <a:r>
              <a:rPr lang="en-US" sz="3600" b="1" dirty="0" smtClean="0"/>
              <a:t>] +</a:t>
            </a:r>
            <a:r>
              <a:rPr lang="ru-RU" sz="3600" b="1" dirty="0" smtClean="0"/>
              <a:t> </a:t>
            </a:r>
            <a:r>
              <a:rPr lang="en-US" sz="3600" b="1" dirty="0" smtClean="0"/>
              <a:t>3NaCl</a:t>
            </a:r>
            <a:endParaRPr lang="en-US" sz="3600" b="1" dirty="0"/>
          </a:p>
          <a:p>
            <a:pPr marL="0" indent="0" algn="just">
              <a:buNone/>
            </a:pPr>
            <a:endParaRPr lang="ru-RU" sz="2400" dirty="0"/>
          </a:p>
        </p:txBody>
      </p:sp>
      <p:pic>
        <p:nvPicPr>
          <p:cNvPr id="4" name="Picture 9" descr="File1066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0" y="0"/>
            <a:ext cx="3048000" cy="223996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8116575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/>
              <a:t>Генетический ряд алюминия.</a:t>
            </a:r>
            <a:br>
              <a:rPr lang="ru-RU" sz="4000"/>
            </a:br>
            <a:r>
              <a:rPr lang="ru-RU" sz="4000"/>
              <a:t>Осуществите превращения:</a:t>
            </a:r>
          </a:p>
        </p:txBody>
      </p:sp>
      <p:sp>
        <p:nvSpPr>
          <p:cNvPr id="7782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484784"/>
            <a:ext cx="8507288" cy="5040560"/>
          </a:xfrm>
        </p:spPr>
        <p:txBody>
          <a:bodyPr/>
          <a:lstStyle/>
          <a:p>
            <a:r>
              <a:rPr lang="ru-RU" sz="2400" dirty="0" smtClean="0">
                <a:solidFill>
                  <a:srgbClr val="FF0000"/>
                </a:solidFill>
              </a:rPr>
              <a:t>Домашнее задание:</a:t>
            </a:r>
            <a:r>
              <a:rPr lang="ru-RU" dirty="0" smtClean="0">
                <a:solidFill>
                  <a:srgbClr val="FF0000"/>
                </a:solidFill>
              </a:rPr>
              <a:t> </a:t>
            </a:r>
            <a:endParaRPr lang="ru-RU" dirty="0">
              <a:solidFill>
                <a:srgbClr val="FF0000"/>
              </a:solidFill>
            </a:endParaRPr>
          </a:p>
          <a:p>
            <a:pPr>
              <a:buFontTx/>
              <a:buNone/>
            </a:pPr>
            <a:r>
              <a:rPr lang="en-US" dirty="0"/>
              <a:t>                                                      </a:t>
            </a:r>
            <a:r>
              <a:rPr lang="en-US" b="1" dirty="0" smtClean="0"/>
              <a:t>Na[Al(OH)</a:t>
            </a:r>
            <a:r>
              <a:rPr lang="en-US" b="1" baseline="-25000" dirty="0" smtClean="0"/>
              <a:t>4</a:t>
            </a:r>
            <a:r>
              <a:rPr lang="en-US" b="1" dirty="0" smtClean="0"/>
              <a:t>]</a:t>
            </a:r>
            <a:endParaRPr lang="ru-RU" b="1" baseline="-25000" dirty="0" smtClean="0"/>
          </a:p>
          <a:p>
            <a:pPr>
              <a:buFontTx/>
              <a:buNone/>
            </a:pPr>
            <a:r>
              <a:rPr lang="en-US" b="1" dirty="0" smtClean="0"/>
              <a:t>Al      Al</a:t>
            </a:r>
            <a:r>
              <a:rPr lang="en-US" b="1" baseline="-25000" dirty="0" smtClean="0"/>
              <a:t>2</a:t>
            </a:r>
            <a:r>
              <a:rPr lang="en-US" b="1" dirty="0" smtClean="0"/>
              <a:t>O</a:t>
            </a:r>
            <a:r>
              <a:rPr lang="en-US" b="1" baseline="-25000" dirty="0" smtClean="0"/>
              <a:t>3</a:t>
            </a:r>
            <a:r>
              <a:rPr lang="en-US" b="1" dirty="0" smtClean="0"/>
              <a:t>      AlCl</a:t>
            </a:r>
            <a:r>
              <a:rPr lang="en-US" b="1" baseline="-25000" dirty="0" smtClean="0"/>
              <a:t>3</a:t>
            </a:r>
            <a:r>
              <a:rPr lang="en-US" b="1" dirty="0" smtClean="0"/>
              <a:t>     Al(OH)</a:t>
            </a:r>
            <a:r>
              <a:rPr lang="en-US" b="1" baseline="-25000" dirty="0" smtClean="0"/>
              <a:t>3</a:t>
            </a:r>
          </a:p>
          <a:p>
            <a:pPr>
              <a:buFontTx/>
              <a:buNone/>
            </a:pPr>
            <a:r>
              <a:rPr lang="en-US" b="1" dirty="0" smtClean="0"/>
              <a:t>                                                        Al</a:t>
            </a:r>
            <a:r>
              <a:rPr lang="en-US" b="1" baseline="-25000" dirty="0" smtClean="0"/>
              <a:t>2</a:t>
            </a:r>
            <a:r>
              <a:rPr lang="en-US" b="1" dirty="0" smtClean="0"/>
              <a:t>(SO</a:t>
            </a:r>
            <a:r>
              <a:rPr lang="en-US" b="1" baseline="-25000" dirty="0" smtClean="0"/>
              <a:t>4</a:t>
            </a:r>
            <a:r>
              <a:rPr lang="en-US" b="1" dirty="0" smtClean="0"/>
              <a:t>)</a:t>
            </a:r>
            <a:r>
              <a:rPr lang="en-US" b="1" baseline="-25000" dirty="0" smtClean="0"/>
              <a:t>3</a:t>
            </a:r>
          </a:p>
          <a:p>
            <a:pPr>
              <a:buFontTx/>
              <a:buNone/>
            </a:pPr>
            <a:endParaRPr lang="en-US" b="1" baseline="-25000" dirty="0"/>
          </a:p>
          <a:p>
            <a:pPr>
              <a:buFontTx/>
              <a:buNone/>
            </a:pPr>
            <a:endParaRPr lang="en-US" b="1" baseline="-25000" dirty="0" smtClean="0"/>
          </a:p>
          <a:p>
            <a:pPr>
              <a:buFontTx/>
              <a:buNone/>
            </a:pPr>
            <a:r>
              <a:rPr lang="ru-RU" b="1" dirty="0" smtClean="0"/>
              <a:t>Параграф 42, с.130 задача №2.</a:t>
            </a:r>
          </a:p>
          <a:p>
            <a:pPr>
              <a:buFontTx/>
              <a:buNone/>
            </a:pPr>
            <a:endParaRPr lang="ru-RU" b="1" dirty="0" smtClean="0"/>
          </a:p>
          <a:p>
            <a:pPr algn="ctr">
              <a:buFontTx/>
              <a:buNone/>
            </a:pPr>
            <a:r>
              <a:rPr lang="ru-RU" b="1" dirty="0" smtClean="0">
                <a:solidFill>
                  <a:srgbClr val="FF0000"/>
                </a:solidFill>
              </a:rPr>
              <a:t>СПАСИБО  ЗА ВНИМАНИЕ!</a:t>
            </a:r>
          </a:p>
          <a:p>
            <a:pPr>
              <a:buFontTx/>
              <a:buNone/>
            </a:pPr>
            <a:endParaRPr lang="ru-RU" b="1" baseline="-25000" dirty="0" smtClean="0"/>
          </a:p>
          <a:p>
            <a:pPr>
              <a:buFontTx/>
              <a:buNone/>
            </a:pPr>
            <a:endParaRPr lang="ru-RU" b="1" baseline="-25000" dirty="0" smtClean="0"/>
          </a:p>
          <a:p>
            <a:pPr>
              <a:buFontTx/>
              <a:buNone/>
            </a:pPr>
            <a:endParaRPr lang="en-US" b="1" baseline="-25000" dirty="0" smtClean="0"/>
          </a:p>
          <a:p>
            <a:pPr>
              <a:buFontTx/>
              <a:buNone/>
            </a:pPr>
            <a:endParaRPr lang="ru-RU" b="1" baseline="-25000" dirty="0"/>
          </a:p>
        </p:txBody>
      </p:sp>
      <p:sp>
        <p:nvSpPr>
          <p:cNvPr id="77828" name="Line 4"/>
          <p:cNvSpPr>
            <a:spLocks noChangeShapeType="1"/>
          </p:cNvSpPr>
          <p:nvPr/>
        </p:nvSpPr>
        <p:spPr bwMode="auto">
          <a:xfrm>
            <a:off x="1116013" y="3068638"/>
            <a:ext cx="431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77829" name="Line 5"/>
          <p:cNvSpPr>
            <a:spLocks noChangeShapeType="1"/>
          </p:cNvSpPr>
          <p:nvPr/>
        </p:nvSpPr>
        <p:spPr bwMode="auto">
          <a:xfrm>
            <a:off x="2700338" y="3068638"/>
            <a:ext cx="5762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77830" name="Line 6"/>
          <p:cNvSpPr>
            <a:spLocks noChangeShapeType="1"/>
          </p:cNvSpPr>
          <p:nvPr/>
        </p:nvSpPr>
        <p:spPr bwMode="auto">
          <a:xfrm>
            <a:off x="4356101" y="3068638"/>
            <a:ext cx="431924" cy="32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77831" name="Line 7"/>
          <p:cNvSpPr>
            <a:spLocks noChangeShapeType="1"/>
          </p:cNvSpPr>
          <p:nvPr/>
        </p:nvSpPr>
        <p:spPr bwMode="auto">
          <a:xfrm flipV="1">
            <a:off x="6228184" y="2636911"/>
            <a:ext cx="720080" cy="28835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77832" name="Line 8"/>
          <p:cNvSpPr>
            <a:spLocks noChangeShapeType="1"/>
          </p:cNvSpPr>
          <p:nvPr/>
        </p:nvSpPr>
        <p:spPr bwMode="auto">
          <a:xfrm>
            <a:off x="6300192" y="3284984"/>
            <a:ext cx="504825" cy="28733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77836" name="Line 12"/>
          <p:cNvSpPr>
            <a:spLocks noChangeShapeType="1"/>
          </p:cNvSpPr>
          <p:nvPr/>
        </p:nvSpPr>
        <p:spPr bwMode="auto">
          <a:xfrm flipV="1">
            <a:off x="2051720" y="1988840"/>
            <a:ext cx="0" cy="611981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77837" name="Line 13"/>
          <p:cNvSpPr>
            <a:spLocks noChangeShapeType="1"/>
          </p:cNvSpPr>
          <p:nvPr/>
        </p:nvSpPr>
        <p:spPr bwMode="auto">
          <a:xfrm>
            <a:off x="2051720" y="1988840"/>
            <a:ext cx="5545138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77838" name="Line 14"/>
          <p:cNvSpPr>
            <a:spLocks noChangeShapeType="1"/>
          </p:cNvSpPr>
          <p:nvPr/>
        </p:nvSpPr>
        <p:spPr bwMode="auto">
          <a:xfrm>
            <a:off x="7596336" y="1988840"/>
            <a:ext cx="0" cy="20370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77839" name="Line 15"/>
          <p:cNvSpPr>
            <a:spLocks noChangeShapeType="1"/>
          </p:cNvSpPr>
          <p:nvPr/>
        </p:nvSpPr>
        <p:spPr bwMode="auto">
          <a:xfrm>
            <a:off x="2051050" y="3258127"/>
            <a:ext cx="0" cy="108108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77840" name="Line 16"/>
          <p:cNvSpPr>
            <a:spLocks noChangeShapeType="1"/>
          </p:cNvSpPr>
          <p:nvPr/>
        </p:nvSpPr>
        <p:spPr bwMode="auto">
          <a:xfrm>
            <a:off x="2051050" y="4339214"/>
            <a:ext cx="5689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77841" name="Line 17"/>
          <p:cNvSpPr>
            <a:spLocks noChangeShapeType="1"/>
          </p:cNvSpPr>
          <p:nvPr/>
        </p:nvSpPr>
        <p:spPr bwMode="auto">
          <a:xfrm flipV="1">
            <a:off x="7740352" y="3789040"/>
            <a:ext cx="0" cy="5762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77842" name="Line 18"/>
          <p:cNvSpPr>
            <a:spLocks noChangeShapeType="1"/>
          </p:cNvSpPr>
          <p:nvPr/>
        </p:nvSpPr>
        <p:spPr bwMode="auto">
          <a:xfrm>
            <a:off x="755650" y="3150899"/>
            <a:ext cx="0" cy="7921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77843" name="Line 19"/>
          <p:cNvSpPr>
            <a:spLocks noChangeShapeType="1"/>
          </p:cNvSpPr>
          <p:nvPr/>
        </p:nvSpPr>
        <p:spPr bwMode="auto">
          <a:xfrm>
            <a:off x="755650" y="3977986"/>
            <a:ext cx="3024188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77844" name="Line 20"/>
          <p:cNvSpPr>
            <a:spLocks noChangeShapeType="1"/>
          </p:cNvSpPr>
          <p:nvPr/>
        </p:nvSpPr>
        <p:spPr bwMode="auto">
          <a:xfrm flipV="1">
            <a:off x="3779838" y="3249035"/>
            <a:ext cx="0" cy="7207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77845" name="Line 21"/>
          <p:cNvSpPr>
            <a:spLocks noChangeShapeType="1"/>
          </p:cNvSpPr>
          <p:nvPr/>
        </p:nvSpPr>
        <p:spPr bwMode="auto">
          <a:xfrm>
            <a:off x="7668344" y="2708920"/>
            <a:ext cx="0" cy="5762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Дать понятие об </a:t>
            </a:r>
            <a:r>
              <a:rPr lang="ru-RU" dirty="0" smtClean="0"/>
              <a:t>амфотерности;</a:t>
            </a:r>
          </a:p>
          <a:p>
            <a:r>
              <a:rPr lang="ru-RU" dirty="0" smtClean="0"/>
              <a:t>Рассмотреть </a:t>
            </a:r>
            <a:r>
              <a:rPr lang="ru-RU" dirty="0" err="1" smtClean="0"/>
              <a:t>амфотерные</a:t>
            </a:r>
            <a:r>
              <a:rPr lang="ru-RU" dirty="0" smtClean="0"/>
              <a:t> оксид </a:t>
            </a:r>
            <a:r>
              <a:rPr lang="ru-RU" dirty="0"/>
              <a:t>и </a:t>
            </a:r>
            <a:r>
              <a:rPr lang="ru-RU" dirty="0" err="1" smtClean="0"/>
              <a:t>гидроксид</a:t>
            </a:r>
            <a:r>
              <a:rPr lang="ru-RU" dirty="0" smtClean="0"/>
              <a:t> алюминия;</a:t>
            </a:r>
            <a:endParaRPr lang="ru-RU" dirty="0"/>
          </a:p>
          <a:p>
            <a:r>
              <a:rPr lang="ru-RU" dirty="0"/>
              <a:t>Повторить, закрепить и развить знания о классификации и свойствах </a:t>
            </a:r>
            <a:r>
              <a:rPr lang="ru-RU" dirty="0" err="1"/>
              <a:t>гидроксидов</a:t>
            </a:r>
            <a:r>
              <a:rPr lang="ru-RU" dirty="0"/>
              <a:t> </a:t>
            </a:r>
            <a:r>
              <a:rPr lang="ru-RU" dirty="0" smtClean="0"/>
              <a:t>и </a:t>
            </a:r>
            <a:r>
              <a:rPr lang="ru-RU" dirty="0"/>
              <a:t>о генетической связи между классами </a:t>
            </a:r>
            <a:r>
              <a:rPr lang="ru-RU" dirty="0" smtClean="0"/>
              <a:t>веществ.</a:t>
            </a:r>
            <a:endParaRPr lang="ru-RU" dirty="0"/>
          </a:p>
          <a:p>
            <a:endParaRPr lang="ru-RU" dirty="0"/>
          </a:p>
        </p:txBody>
      </p:sp>
      <p:sp>
        <p:nvSpPr>
          <p:cNvPr id="31748" name="WordArt 4" descr="Бумажный пакет"/>
          <p:cNvSpPr>
            <a:spLocks noChangeArrowheads="1" noChangeShapeType="1" noTextEdit="1"/>
          </p:cNvSpPr>
          <p:nvPr/>
        </p:nvSpPr>
        <p:spPr bwMode="auto">
          <a:xfrm>
            <a:off x="2195513" y="620713"/>
            <a:ext cx="4537075" cy="87471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008000"/>
                  </a:solidFill>
                  <a:round/>
                  <a:headEnd/>
                  <a:tailEnd/>
                </a:ln>
                <a:blipFill dpi="0" rotWithShape="0">
                  <a:blip r:embed="rId2"/>
                  <a:srcRect/>
                  <a:tile tx="0" ty="0" sx="100000" sy="100000" flip="none" algn="tl"/>
                </a:blipFill>
                <a:effectLst>
                  <a:outerShdw dist="563972" dir="14049741" sx="125000" sy="125000" algn="tl" rotWithShape="0">
                    <a:srgbClr val="C7DFD3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Цели урока: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7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7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17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17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17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17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17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17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17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17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17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Повторение изученного материала:</a:t>
            </a:r>
            <a:endParaRPr lang="ru-RU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Применение алюминия</a:t>
            </a:r>
            <a:endParaRPr lang="ru-RU" dirty="0"/>
          </a:p>
        </p:txBody>
      </p:sp>
      <p:pic>
        <p:nvPicPr>
          <p:cNvPr id="4" name="Picture 4" descr="ch09_13_1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5400" b="1" dirty="0" smtClean="0">
                <a:solidFill>
                  <a:srgbClr val="009900"/>
                </a:solidFill>
                <a:latin typeface="Arial Black" pitchFamily="34" charset="0"/>
              </a:rPr>
              <a:t>Проверка Д/З:</a:t>
            </a:r>
            <a:endParaRPr lang="ru-RU" sz="5400" b="1" dirty="0">
              <a:solidFill>
                <a:srgbClr val="009900"/>
              </a:solidFill>
              <a:latin typeface="Arial Black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5184576"/>
          </a:xfrm>
        </p:spPr>
        <p:txBody>
          <a:bodyPr/>
          <a:lstStyle/>
          <a:p>
            <a:r>
              <a:rPr lang="ru-RU" b="1" dirty="0" smtClean="0"/>
              <a:t>Упражнение №5 с.130</a:t>
            </a:r>
          </a:p>
          <a:p>
            <a:pPr lvl="0">
              <a:buNone/>
            </a:pPr>
            <a:r>
              <a:rPr lang="ru-RU" dirty="0" smtClean="0"/>
              <a:t>1) </a:t>
            </a:r>
            <a:r>
              <a:rPr lang="en-US" dirty="0" smtClean="0"/>
              <a:t>2Al</a:t>
            </a:r>
            <a:r>
              <a:rPr lang="en-US" baseline="30000" dirty="0" smtClean="0"/>
              <a:t>0</a:t>
            </a:r>
            <a:r>
              <a:rPr lang="en-US" dirty="0" smtClean="0"/>
              <a:t> + 3Cl</a:t>
            </a:r>
            <a:r>
              <a:rPr lang="en-US" baseline="-25000" dirty="0" smtClean="0"/>
              <a:t>2</a:t>
            </a:r>
            <a:r>
              <a:rPr lang="en-US" baseline="30000" dirty="0" smtClean="0"/>
              <a:t>0 </a:t>
            </a:r>
            <a:r>
              <a:rPr lang="en-US" dirty="0" smtClean="0"/>
              <a:t>= 2Al</a:t>
            </a:r>
            <a:r>
              <a:rPr lang="en-US" baseline="30000" dirty="0" smtClean="0"/>
              <a:t>3+</a:t>
            </a:r>
            <a:r>
              <a:rPr lang="en-US" dirty="0" smtClean="0"/>
              <a:t>Cl</a:t>
            </a:r>
            <a:r>
              <a:rPr lang="en-US" baseline="-25000" dirty="0" smtClean="0"/>
              <a:t>3</a:t>
            </a:r>
            <a:r>
              <a:rPr lang="en-US" baseline="30000" dirty="0" smtClean="0"/>
              <a:t>1-</a:t>
            </a:r>
            <a:endParaRPr lang="ru-RU" dirty="0" smtClean="0"/>
          </a:p>
          <a:p>
            <a:pPr>
              <a:buNone/>
            </a:pPr>
            <a:r>
              <a:rPr lang="en-US" sz="1800" dirty="0" smtClean="0"/>
              <a:t>                  6 e</a:t>
            </a:r>
          </a:p>
          <a:p>
            <a:pPr>
              <a:buNone/>
            </a:pPr>
            <a:r>
              <a:rPr lang="en-US" dirty="0" smtClean="0"/>
              <a:t>2) 2Al</a:t>
            </a:r>
            <a:r>
              <a:rPr lang="en-US" baseline="30000" dirty="0" smtClean="0"/>
              <a:t>0</a:t>
            </a:r>
            <a:r>
              <a:rPr lang="en-US" dirty="0" smtClean="0"/>
              <a:t> + Fe</a:t>
            </a:r>
            <a:r>
              <a:rPr lang="en-US" baseline="-25000" dirty="0" smtClean="0"/>
              <a:t>2</a:t>
            </a:r>
            <a:r>
              <a:rPr lang="en-US" baseline="30000" dirty="0" smtClean="0"/>
              <a:t>3+</a:t>
            </a:r>
            <a:r>
              <a:rPr lang="en-US" dirty="0" smtClean="0"/>
              <a:t>O</a:t>
            </a:r>
            <a:r>
              <a:rPr lang="en-US" baseline="-25000" dirty="0" smtClean="0"/>
              <a:t>3 </a:t>
            </a:r>
            <a:r>
              <a:rPr lang="en-US" dirty="0" smtClean="0"/>
              <a:t> = 2Fe</a:t>
            </a:r>
            <a:r>
              <a:rPr lang="en-US" baseline="30000" dirty="0" smtClean="0"/>
              <a:t>0</a:t>
            </a:r>
            <a:r>
              <a:rPr lang="en-US" dirty="0" smtClean="0"/>
              <a:t> + Al</a:t>
            </a:r>
            <a:r>
              <a:rPr lang="en-US" baseline="-25000" dirty="0" smtClean="0"/>
              <a:t>2</a:t>
            </a:r>
            <a:r>
              <a:rPr lang="en-US" baseline="30000" dirty="0" smtClean="0"/>
              <a:t>3+</a:t>
            </a:r>
            <a:r>
              <a:rPr lang="en-US" dirty="0" smtClean="0"/>
              <a:t>O</a:t>
            </a:r>
            <a:endParaRPr lang="en-US" sz="1800" dirty="0" smtClean="0"/>
          </a:p>
          <a:p>
            <a:pPr>
              <a:buNone/>
            </a:pPr>
            <a:r>
              <a:rPr lang="en-US" sz="1800" dirty="0" smtClean="0"/>
              <a:t>                   6 e</a:t>
            </a:r>
          </a:p>
          <a:p>
            <a:pPr lvl="0">
              <a:buNone/>
            </a:pPr>
            <a:r>
              <a:rPr lang="en-US" dirty="0" smtClean="0"/>
              <a:t>3) 2Al</a:t>
            </a:r>
            <a:r>
              <a:rPr lang="en-US" baseline="30000" dirty="0" smtClean="0"/>
              <a:t>0</a:t>
            </a:r>
            <a:r>
              <a:rPr lang="en-US" dirty="0" smtClean="0"/>
              <a:t> + 6H</a:t>
            </a:r>
            <a:r>
              <a:rPr lang="en-US" baseline="30000" dirty="0" smtClean="0"/>
              <a:t>+</a:t>
            </a:r>
            <a:r>
              <a:rPr lang="en-US" dirty="0" smtClean="0"/>
              <a:t>Cl = 2Al</a:t>
            </a:r>
            <a:r>
              <a:rPr lang="en-US" baseline="30000" dirty="0" smtClean="0"/>
              <a:t>3+</a:t>
            </a:r>
            <a:r>
              <a:rPr lang="en-US" dirty="0" smtClean="0"/>
              <a:t>Cl</a:t>
            </a:r>
            <a:r>
              <a:rPr lang="en-US" baseline="-25000" dirty="0" smtClean="0"/>
              <a:t>3</a:t>
            </a:r>
            <a:r>
              <a:rPr lang="en-US" dirty="0" smtClean="0"/>
              <a:t> + 3H</a:t>
            </a:r>
            <a:r>
              <a:rPr lang="en-US" baseline="-25000" dirty="0" smtClean="0"/>
              <a:t>2</a:t>
            </a:r>
            <a:r>
              <a:rPr lang="en-US" baseline="30000" dirty="0" smtClean="0"/>
              <a:t>0</a:t>
            </a:r>
            <a:endParaRPr lang="ru-RU" dirty="0" smtClean="0"/>
          </a:p>
          <a:p>
            <a:pPr>
              <a:buNone/>
            </a:pPr>
            <a:r>
              <a:rPr lang="en-US" sz="2000" dirty="0" smtClean="0"/>
              <a:t>                 6 e</a:t>
            </a:r>
          </a:p>
          <a:p>
            <a:pPr lvl="0">
              <a:buNone/>
            </a:pPr>
            <a:r>
              <a:rPr lang="en-US" dirty="0" smtClean="0"/>
              <a:t>4) 2Al</a:t>
            </a:r>
            <a:r>
              <a:rPr lang="en-US" baseline="30000" dirty="0" smtClean="0"/>
              <a:t>0</a:t>
            </a:r>
            <a:r>
              <a:rPr lang="en-US" dirty="0" smtClean="0"/>
              <a:t> + 3S</a:t>
            </a:r>
            <a:r>
              <a:rPr lang="en-US" baseline="30000" dirty="0" smtClean="0"/>
              <a:t>0</a:t>
            </a:r>
            <a:r>
              <a:rPr lang="en-US" dirty="0" smtClean="0"/>
              <a:t> = Al</a:t>
            </a:r>
            <a:r>
              <a:rPr lang="en-US" baseline="-25000" dirty="0" smtClean="0"/>
              <a:t>2</a:t>
            </a:r>
            <a:r>
              <a:rPr lang="en-US" baseline="30000" dirty="0" smtClean="0"/>
              <a:t>3+</a:t>
            </a:r>
            <a:r>
              <a:rPr lang="en-US" dirty="0" smtClean="0"/>
              <a:t>S</a:t>
            </a:r>
            <a:r>
              <a:rPr lang="en-US" baseline="-25000" dirty="0" smtClean="0"/>
              <a:t>3</a:t>
            </a:r>
            <a:r>
              <a:rPr lang="en-US" baseline="30000" dirty="0" smtClean="0"/>
              <a:t>2-</a:t>
            </a:r>
            <a:endParaRPr lang="ru-RU" dirty="0" smtClean="0"/>
          </a:p>
          <a:p>
            <a:pPr>
              <a:buNone/>
            </a:pPr>
            <a:r>
              <a:rPr lang="en-US" sz="2000" dirty="0" smtClean="0"/>
              <a:t>                 6 e</a:t>
            </a:r>
          </a:p>
          <a:p>
            <a:pPr lvl="0">
              <a:buNone/>
            </a:pPr>
            <a:r>
              <a:rPr lang="en-US" dirty="0" smtClean="0"/>
              <a:t>5) 4Al</a:t>
            </a:r>
            <a:r>
              <a:rPr lang="en-US" baseline="30000" dirty="0" smtClean="0"/>
              <a:t>0</a:t>
            </a:r>
            <a:r>
              <a:rPr lang="en-US" dirty="0" smtClean="0"/>
              <a:t> + 3O</a:t>
            </a:r>
            <a:r>
              <a:rPr lang="en-US" baseline="-25000" dirty="0" smtClean="0"/>
              <a:t>2</a:t>
            </a:r>
            <a:r>
              <a:rPr lang="en-US" baseline="30000" dirty="0" smtClean="0"/>
              <a:t>0 </a:t>
            </a:r>
            <a:r>
              <a:rPr lang="en-US" dirty="0" smtClean="0"/>
              <a:t>= Al</a:t>
            </a:r>
            <a:r>
              <a:rPr lang="en-US" baseline="-25000" dirty="0" smtClean="0"/>
              <a:t>2</a:t>
            </a:r>
            <a:r>
              <a:rPr lang="en-US" baseline="30000" dirty="0" smtClean="0"/>
              <a:t>3+</a:t>
            </a:r>
            <a:r>
              <a:rPr lang="en-US" dirty="0" smtClean="0"/>
              <a:t>O</a:t>
            </a:r>
            <a:r>
              <a:rPr lang="en-US" baseline="-25000" dirty="0" smtClean="0"/>
              <a:t>3</a:t>
            </a:r>
            <a:r>
              <a:rPr lang="en-US" baseline="30000" dirty="0" smtClean="0"/>
              <a:t>2-</a:t>
            </a:r>
            <a:r>
              <a:rPr lang="en-US" dirty="0" smtClean="0"/>
              <a:t> </a:t>
            </a:r>
            <a:endParaRPr lang="ru-RU" dirty="0" smtClean="0"/>
          </a:p>
          <a:p>
            <a:pPr>
              <a:buNone/>
            </a:pPr>
            <a:r>
              <a:rPr lang="en-US" sz="2000" dirty="0" smtClean="0"/>
              <a:t>               12 e</a:t>
            </a: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1331640" y="2348880"/>
            <a:ext cx="0" cy="432048"/>
          </a:xfrm>
          <a:prstGeom prst="line">
            <a:avLst/>
          </a:prstGeom>
          <a:ln w="28575"/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>
            <a:off x="1331640" y="2780928"/>
            <a:ext cx="115212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 flipV="1">
            <a:off x="2483768" y="2420888"/>
            <a:ext cx="0" cy="360040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1259632" y="3356992"/>
            <a:ext cx="0" cy="36004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>
            <a:off x="1259632" y="3717032"/>
            <a:ext cx="1224136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/>
          <p:nvPr/>
        </p:nvCxnSpPr>
        <p:spPr>
          <a:xfrm flipV="1">
            <a:off x="2483768" y="3356992"/>
            <a:ext cx="0" cy="360040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>
            <a:off x="1259632" y="4221088"/>
            <a:ext cx="0" cy="36004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/>
          <p:nvPr/>
        </p:nvCxnSpPr>
        <p:spPr>
          <a:xfrm>
            <a:off x="1259632" y="4581128"/>
            <a:ext cx="1368152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 стрелкой 23"/>
          <p:cNvCxnSpPr/>
          <p:nvPr/>
        </p:nvCxnSpPr>
        <p:spPr>
          <a:xfrm flipV="1">
            <a:off x="2627784" y="4293096"/>
            <a:ext cx="0" cy="288032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единительная линия 26"/>
          <p:cNvCxnSpPr/>
          <p:nvPr/>
        </p:nvCxnSpPr>
        <p:spPr>
          <a:xfrm>
            <a:off x="1331640" y="5157192"/>
            <a:ext cx="0" cy="43204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единительная линия 28"/>
          <p:cNvCxnSpPr/>
          <p:nvPr/>
        </p:nvCxnSpPr>
        <p:spPr>
          <a:xfrm>
            <a:off x="1331640" y="5589240"/>
            <a:ext cx="1224136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 стрелкой 30"/>
          <p:cNvCxnSpPr/>
          <p:nvPr/>
        </p:nvCxnSpPr>
        <p:spPr>
          <a:xfrm flipV="1">
            <a:off x="2555776" y="5157192"/>
            <a:ext cx="0" cy="432048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Прямая соединительная линия 34"/>
          <p:cNvCxnSpPr/>
          <p:nvPr/>
        </p:nvCxnSpPr>
        <p:spPr>
          <a:xfrm>
            <a:off x="1259632" y="6165304"/>
            <a:ext cx="0" cy="43204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Прямая соединительная линия 36"/>
          <p:cNvCxnSpPr/>
          <p:nvPr/>
        </p:nvCxnSpPr>
        <p:spPr>
          <a:xfrm>
            <a:off x="1259632" y="6597352"/>
            <a:ext cx="1296144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Прямая со стрелкой 38"/>
          <p:cNvCxnSpPr/>
          <p:nvPr/>
        </p:nvCxnSpPr>
        <p:spPr>
          <a:xfrm flipV="1">
            <a:off x="2555776" y="6237312"/>
            <a:ext cx="0" cy="360040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5400" b="1" dirty="0" smtClean="0">
                <a:solidFill>
                  <a:srgbClr val="009900"/>
                </a:solidFill>
                <a:latin typeface="Arial Black" pitchFamily="34" charset="0"/>
              </a:rPr>
              <a:t>Проверка Д/З:</a:t>
            </a:r>
            <a:endParaRPr lang="ru-RU" sz="54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 smtClean="0"/>
              <a:t>Упражнение №</a:t>
            </a:r>
            <a:r>
              <a:rPr lang="en-US" b="1" dirty="0" smtClean="0"/>
              <a:t>7</a:t>
            </a:r>
            <a:r>
              <a:rPr lang="ru-RU" b="1" dirty="0" smtClean="0"/>
              <a:t> с.130</a:t>
            </a:r>
            <a:endParaRPr lang="en-US" b="1" dirty="0" smtClean="0"/>
          </a:p>
          <a:p>
            <a:pPr marL="457200" indent="-457200">
              <a:buAutoNum type="arabicParenR"/>
            </a:pPr>
            <a:r>
              <a:rPr lang="ru-RU" sz="2400" dirty="0" smtClean="0"/>
              <a:t>Атомы алюминия не могут быть окислителями, т.к. металлы всегда отдают свои электроны:</a:t>
            </a:r>
          </a:p>
          <a:p>
            <a:pPr lvl="0">
              <a:buNone/>
            </a:pPr>
            <a:r>
              <a:rPr lang="ru-RU" sz="2400" dirty="0" smtClean="0"/>
              <a:t>        </a:t>
            </a:r>
            <a:r>
              <a:rPr lang="en-US" sz="2400" dirty="0" smtClean="0"/>
              <a:t>2Al</a:t>
            </a:r>
            <a:r>
              <a:rPr lang="en-US" sz="2400" baseline="30000" dirty="0" smtClean="0"/>
              <a:t>0</a:t>
            </a:r>
            <a:r>
              <a:rPr lang="en-US" sz="2400" dirty="0" smtClean="0"/>
              <a:t> + 6H</a:t>
            </a:r>
            <a:r>
              <a:rPr lang="en-US" sz="2400" baseline="30000" dirty="0" smtClean="0"/>
              <a:t>+</a:t>
            </a:r>
            <a:r>
              <a:rPr lang="en-US" sz="2400" dirty="0" smtClean="0"/>
              <a:t>Cl = 2Al</a:t>
            </a:r>
            <a:r>
              <a:rPr lang="en-US" sz="2400" baseline="30000" dirty="0" smtClean="0"/>
              <a:t>3+</a:t>
            </a:r>
            <a:r>
              <a:rPr lang="en-US" sz="2400" dirty="0" smtClean="0"/>
              <a:t>Cl</a:t>
            </a:r>
            <a:r>
              <a:rPr lang="en-US" sz="2400" baseline="-25000" dirty="0" smtClean="0"/>
              <a:t>3</a:t>
            </a:r>
            <a:r>
              <a:rPr lang="en-US" sz="2400" dirty="0" smtClean="0"/>
              <a:t> + 3H</a:t>
            </a:r>
            <a:r>
              <a:rPr lang="en-US" sz="2400" baseline="-25000" dirty="0" smtClean="0"/>
              <a:t>2</a:t>
            </a:r>
            <a:r>
              <a:rPr lang="en-US" sz="2400" baseline="30000" dirty="0" smtClean="0"/>
              <a:t>0</a:t>
            </a:r>
            <a:endParaRPr lang="ru-RU" sz="2400" dirty="0" smtClean="0"/>
          </a:p>
          <a:p>
            <a:pPr>
              <a:buNone/>
            </a:pPr>
            <a:r>
              <a:rPr lang="en-US" sz="1600" dirty="0" smtClean="0"/>
              <a:t>                </a:t>
            </a:r>
            <a:r>
              <a:rPr lang="ru-RU" sz="1600" dirty="0" smtClean="0"/>
              <a:t>     </a:t>
            </a:r>
            <a:r>
              <a:rPr lang="en-US" sz="1600" dirty="0" smtClean="0"/>
              <a:t> 6 e</a:t>
            </a:r>
          </a:p>
          <a:p>
            <a:pPr>
              <a:buNone/>
            </a:pPr>
            <a:r>
              <a:rPr lang="en-US" sz="1600" dirty="0" smtClean="0"/>
              <a:t>     </a:t>
            </a:r>
            <a:r>
              <a:rPr lang="ru-RU" sz="1600" dirty="0" err="1" smtClean="0"/>
              <a:t>в-ль</a:t>
            </a:r>
            <a:r>
              <a:rPr lang="ru-RU" sz="1600" dirty="0" smtClean="0"/>
              <a:t>, </a:t>
            </a:r>
            <a:r>
              <a:rPr lang="ru-RU" sz="1600" dirty="0" err="1" smtClean="0"/>
              <a:t>ок-ся</a:t>
            </a:r>
            <a:r>
              <a:rPr lang="ru-RU" sz="1600" dirty="0" smtClean="0"/>
              <a:t>            </a:t>
            </a:r>
            <a:r>
              <a:rPr lang="ru-RU" sz="1600" dirty="0" err="1" smtClean="0"/>
              <a:t>ок-ль</a:t>
            </a:r>
            <a:r>
              <a:rPr lang="ru-RU" sz="1600" dirty="0" smtClean="0"/>
              <a:t>, </a:t>
            </a:r>
            <a:r>
              <a:rPr lang="ru-RU" sz="1600" dirty="0" err="1" smtClean="0"/>
              <a:t>в-ся</a:t>
            </a:r>
            <a:endParaRPr lang="ru-RU" sz="1600" dirty="0" smtClean="0"/>
          </a:p>
          <a:p>
            <a:pPr>
              <a:buNone/>
            </a:pPr>
            <a:r>
              <a:rPr lang="ru-RU" sz="2400" dirty="0" smtClean="0"/>
              <a:t>2) Ионы алюминия могут быть окислителями, принимая от других атомов нужное количество электронов:</a:t>
            </a:r>
          </a:p>
          <a:p>
            <a:pPr>
              <a:buNone/>
            </a:pPr>
            <a:r>
              <a:rPr lang="ru-RU" sz="2400" dirty="0" smtClean="0"/>
              <a:t>       </a:t>
            </a:r>
            <a:r>
              <a:rPr lang="en-US" sz="2400" dirty="0" smtClean="0"/>
              <a:t>Al</a:t>
            </a:r>
            <a:r>
              <a:rPr lang="en-US" sz="2400" baseline="30000" dirty="0" smtClean="0"/>
              <a:t>3+</a:t>
            </a:r>
            <a:r>
              <a:rPr lang="en-US" sz="2400" dirty="0" smtClean="0"/>
              <a:t>Cl</a:t>
            </a:r>
            <a:r>
              <a:rPr lang="en-US" sz="2400" baseline="-25000" dirty="0" smtClean="0"/>
              <a:t>3</a:t>
            </a:r>
            <a:r>
              <a:rPr lang="ru-RU" sz="2400" baseline="-25000" dirty="0" smtClean="0"/>
              <a:t> </a:t>
            </a:r>
            <a:r>
              <a:rPr lang="ru-RU" sz="2400" dirty="0" smtClean="0"/>
              <a:t>+ 3</a:t>
            </a:r>
            <a:r>
              <a:rPr lang="en-US" sz="2400" dirty="0" smtClean="0"/>
              <a:t>K</a:t>
            </a:r>
            <a:r>
              <a:rPr lang="en-US" sz="2400" baseline="30000" dirty="0" smtClean="0"/>
              <a:t>0</a:t>
            </a:r>
            <a:r>
              <a:rPr lang="en-US" sz="2400" dirty="0" smtClean="0"/>
              <a:t> = Al</a:t>
            </a:r>
            <a:r>
              <a:rPr lang="en-US" sz="2400" baseline="30000" dirty="0" smtClean="0"/>
              <a:t>0</a:t>
            </a:r>
            <a:r>
              <a:rPr lang="en-US" sz="2400" dirty="0" smtClean="0"/>
              <a:t> + 3K</a:t>
            </a:r>
            <a:r>
              <a:rPr lang="en-US" sz="2400" baseline="30000" dirty="0" smtClean="0"/>
              <a:t>+</a:t>
            </a:r>
            <a:r>
              <a:rPr lang="en-US" sz="2400" dirty="0" smtClean="0"/>
              <a:t>Cl </a:t>
            </a:r>
          </a:p>
          <a:p>
            <a:pPr>
              <a:buNone/>
            </a:pPr>
            <a:r>
              <a:rPr lang="en-US" sz="1600" dirty="0" smtClean="0"/>
              <a:t>                       3 e</a:t>
            </a:r>
            <a:endParaRPr lang="ru-RU" sz="1600" dirty="0" smtClean="0"/>
          </a:p>
          <a:p>
            <a:pPr>
              <a:buNone/>
            </a:pPr>
            <a:r>
              <a:rPr lang="ru-RU" sz="1600" dirty="0" smtClean="0"/>
              <a:t>   </a:t>
            </a:r>
            <a:r>
              <a:rPr lang="ru-RU" sz="1600" dirty="0" err="1" smtClean="0"/>
              <a:t>ок-ль</a:t>
            </a:r>
            <a:r>
              <a:rPr lang="ru-RU" sz="1600" dirty="0" smtClean="0"/>
              <a:t>, </a:t>
            </a:r>
            <a:r>
              <a:rPr lang="ru-RU" sz="1600" dirty="0" err="1" smtClean="0"/>
              <a:t>в-ся</a:t>
            </a:r>
            <a:r>
              <a:rPr lang="ru-RU" sz="1600" dirty="0" smtClean="0"/>
              <a:t>              </a:t>
            </a:r>
            <a:r>
              <a:rPr lang="ru-RU" sz="1600" dirty="0" err="1" smtClean="0"/>
              <a:t>в-ль</a:t>
            </a:r>
            <a:r>
              <a:rPr lang="ru-RU" sz="1600" dirty="0" smtClean="0"/>
              <a:t>, </a:t>
            </a:r>
            <a:r>
              <a:rPr lang="ru-RU" sz="1600" dirty="0" err="1" smtClean="0"/>
              <a:t>ок-ся</a:t>
            </a:r>
            <a:endParaRPr lang="ru-RU" sz="1600" dirty="0" smtClean="0"/>
          </a:p>
          <a:p>
            <a:pPr>
              <a:buNone/>
            </a:pPr>
            <a:r>
              <a:rPr lang="ru-RU" sz="2400" dirty="0" smtClean="0"/>
              <a:t> </a:t>
            </a:r>
            <a:endParaRPr lang="en-US" sz="2400" dirty="0" smtClean="0"/>
          </a:p>
          <a:p>
            <a:pPr marL="457200" indent="-457200">
              <a:buAutoNum type="arabicParenR"/>
            </a:pPr>
            <a:endParaRPr lang="ru-RU" sz="2400" dirty="0"/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1403648" y="3356992"/>
            <a:ext cx="0" cy="28803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>
            <a:off x="1403648" y="3645024"/>
            <a:ext cx="1008112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/>
          <p:nvPr/>
        </p:nvCxnSpPr>
        <p:spPr>
          <a:xfrm flipV="1">
            <a:off x="2411760" y="3356992"/>
            <a:ext cx="0" cy="288032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>
            <a:off x="2555776" y="5157192"/>
            <a:ext cx="0" cy="36004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 flipH="1">
            <a:off x="1259632" y="5517232"/>
            <a:ext cx="1296144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 flipV="1">
            <a:off x="1259632" y="5229200"/>
            <a:ext cx="0" cy="288032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/>
          <p:nvPr/>
        </p:nvCxnSpPr>
        <p:spPr>
          <a:xfrm flipH="1">
            <a:off x="1043608" y="5157192"/>
            <a:ext cx="144016" cy="36004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/>
          <p:nvPr/>
        </p:nvCxnSpPr>
        <p:spPr>
          <a:xfrm>
            <a:off x="2699792" y="5229200"/>
            <a:ext cx="216024" cy="288032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 стрелкой 22"/>
          <p:cNvCxnSpPr/>
          <p:nvPr/>
        </p:nvCxnSpPr>
        <p:spPr>
          <a:xfrm flipH="1">
            <a:off x="1115616" y="3284984"/>
            <a:ext cx="288032" cy="43204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 стрелкой 24"/>
          <p:cNvCxnSpPr/>
          <p:nvPr/>
        </p:nvCxnSpPr>
        <p:spPr>
          <a:xfrm>
            <a:off x="2483768" y="3356992"/>
            <a:ext cx="360040" cy="36004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5400" b="1" dirty="0" smtClean="0">
                <a:solidFill>
                  <a:srgbClr val="009900"/>
                </a:solidFill>
                <a:latin typeface="Arial Black" pitchFamily="34" charset="0"/>
              </a:rPr>
              <a:t>Проверка Д/З:</a:t>
            </a:r>
            <a:endParaRPr lang="ru-RU" sz="54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709120"/>
          </a:xfrm>
        </p:spPr>
        <p:txBody>
          <a:bodyPr/>
          <a:lstStyle/>
          <a:p>
            <a:r>
              <a:rPr lang="ru-RU" b="1" dirty="0" smtClean="0"/>
              <a:t>Задача №1 с.130</a:t>
            </a:r>
          </a:p>
          <a:p>
            <a:pPr>
              <a:buNone/>
            </a:pPr>
            <a:r>
              <a:rPr lang="ru-RU" sz="2200" dirty="0" smtClean="0"/>
              <a:t>     Дано:                        Решение:</a:t>
            </a:r>
          </a:p>
          <a:p>
            <a:pPr>
              <a:buNone/>
            </a:pPr>
            <a:r>
              <a:rPr lang="ru-RU" sz="2200" dirty="0" smtClean="0"/>
              <a:t>    </a:t>
            </a:r>
            <a:r>
              <a:rPr lang="en-US" sz="2200" dirty="0" smtClean="0"/>
              <a:t>n(Na) = 1 </a:t>
            </a:r>
            <a:r>
              <a:rPr lang="ru-RU" sz="2200" dirty="0" smtClean="0"/>
              <a:t>моль</a:t>
            </a:r>
            <a:r>
              <a:rPr lang="en-US" sz="2200" dirty="0" smtClean="0"/>
              <a:t>          2Na + 2H</a:t>
            </a:r>
            <a:r>
              <a:rPr lang="en-US" sz="2200" baseline="-25000" dirty="0" smtClean="0"/>
              <a:t>2</a:t>
            </a:r>
            <a:r>
              <a:rPr lang="en-US" sz="2200" dirty="0" smtClean="0"/>
              <a:t>O = 2NaOH + H</a:t>
            </a:r>
            <a:r>
              <a:rPr lang="en-US" sz="2200" baseline="-25000" dirty="0" smtClean="0"/>
              <a:t>2</a:t>
            </a:r>
            <a:endParaRPr lang="ru-RU" sz="2200" dirty="0" smtClean="0"/>
          </a:p>
          <a:p>
            <a:pPr>
              <a:buNone/>
            </a:pPr>
            <a:r>
              <a:rPr lang="ru-RU" sz="2200" dirty="0" smtClean="0"/>
              <a:t>    </a:t>
            </a:r>
            <a:r>
              <a:rPr lang="en-US" sz="2200" dirty="0" smtClean="0"/>
              <a:t>m(Al) = ?                 2 </a:t>
            </a:r>
            <a:r>
              <a:rPr lang="ru-RU" sz="2200" dirty="0" smtClean="0"/>
              <a:t>моль                             1 моль</a:t>
            </a:r>
          </a:p>
          <a:p>
            <a:pPr>
              <a:buNone/>
            </a:pPr>
            <a:r>
              <a:rPr lang="ru-RU" sz="2200" dirty="0" smtClean="0"/>
              <a:t>                                   1 моль                             0,5 моль</a:t>
            </a:r>
          </a:p>
          <a:p>
            <a:pPr>
              <a:buNone/>
            </a:pPr>
            <a:r>
              <a:rPr lang="ru-RU" sz="2200" dirty="0" smtClean="0"/>
              <a:t>                                       2</a:t>
            </a:r>
            <a:r>
              <a:rPr lang="en-US" sz="2200" dirty="0" smtClean="0"/>
              <a:t>Al</a:t>
            </a:r>
            <a:r>
              <a:rPr lang="en-US" sz="2200" baseline="30000" dirty="0" smtClean="0"/>
              <a:t> </a:t>
            </a:r>
            <a:r>
              <a:rPr lang="ru-RU" sz="2200" dirty="0" smtClean="0"/>
              <a:t>+ 6</a:t>
            </a:r>
            <a:r>
              <a:rPr lang="en-US" sz="2200" dirty="0" err="1" smtClean="0"/>
              <a:t>HCl</a:t>
            </a:r>
            <a:r>
              <a:rPr lang="ru-RU" sz="2200" dirty="0" smtClean="0"/>
              <a:t> = 2</a:t>
            </a:r>
            <a:r>
              <a:rPr lang="en-US" sz="2200" dirty="0" err="1" smtClean="0"/>
              <a:t>AlCl</a:t>
            </a:r>
            <a:r>
              <a:rPr lang="ru-RU" sz="2200" baseline="-25000" dirty="0" smtClean="0"/>
              <a:t>3</a:t>
            </a:r>
            <a:r>
              <a:rPr lang="ru-RU" sz="2200" dirty="0" smtClean="0"/>
              <a:t> + 3</a:t>
            </a:r>
            <a:r>
              <a:rPr lang="en-US" sz="2200" dirty="0" smtClean="0"/>
              <a:t>H</a:t>
            </a:r>
            <a:r>
              <a:rPr lang="ru-RU" sz="2200" baseline="-25000" dirty="0" smtClean="0"/>
              <a:t>2</a:t>
            </a:r>
            <a:endParaRPr lang="ru-RU" sz="2200" dirty="0" smtClean="0"/>
          </a:p>
          <a:p>
            <a:pPr>
              <a:buNone/>
            </a:pPr>
            <a:r>
              <a:rPr lang="ru-RU" sz="2200" dirty="0" smtClean="0"/>
              <a:t>                                     2 моль                        3 моль</a:t>
            </a:r>
          </a:p>
          <a:p>
            <a:pPr>
              <a:buNone/>
            </a:pPr>
            <a:r>
              <a:rPr lang="ru-RU" sz="2200" dirty="0" smtClean="0"/>
              <a:t>                                     Х моль                       0,5 моль</a:t>
            </a:r>
          </a:p>
          <a:p>
            <a:pPr>
              <a:buNone/>
            </a:pPr>
            <a:r>
              <a:rPr lang="ru-RU" sz="2200" dirty="0" smtClean="0"/>
              <a:t>                               Х= 2*0,5/3 = 0,33 моль</a:t>
            </a:r>
          </a:p>
          <a:p>
            <a:pPr>
              <a:buNone/>
            </a:pPr>
            <a:r>
              <a:rPr lang="ru-RU" sz="2200" dirty="0" smtClean="0"/>
              <a:t>                              </a:t>
            </a:r>
            <a:r>
              <a:rPr lang="en-US" sz="2200" dirty="0" smtClean="0"/>
              <a:t>m</a:t>
            </a:r>
            <a:r>
              <a:rPr lang="ru-RU" sz="2200" dirty="0" smtClean="0"/>
              <a:t>(</a:t>
            </a:r>
            <a:r>
              <a:rPr lang="en-US" sz="2200" dirty="0" smtClean="0"/>
              <a:t>Al</a:t>
            </a:r>
            <a:r>
              <a:rPr lang="ru-RU" sz="2200" dirty="0" smtClean="0"/>
              <a:t>) = </a:t>
            </a:r>
            <a:r>
              <a:rPr lang="en-US" sz="2200" dirty="0" smtClean="0"/>
              <a:t>n</a:t>
            </a:r>
            <a:r>
              <a:rPr lang="ru-RU" sz="2200" dirty="0" smtClean="0"/>
              <a:t>*</a:t>
            </a:r>
            <a:r>
              <a:rPr lang="en-US" sz="2200" dirty="0" smtClean="0"/>
              <a:t>M</a:t>
            </a:r>
            <a:r>
              <a:rPr lang="ru-RU" sz="2200" dirty="0" smtClean="0"/>
              <a:t> = 0,33 моль * 27г/моль = 8,91 г.</a:t>
            </a:r>
          </a:p>
          <a:p>
            <a:pPr>
              <a:buNone/>
            </a:pPr>
            <a:r>
              <a:rPr lang="ru-RU" sz="2200" dirty="0" smtClean="0"/>
              <a:t>     Ответ: 8,91 г.</a:t>
            </a:r>
          </a:p>
          <a:p>
            <a:pPr>
              <a:buNone/>
            </a:pPr>
            <a:endParaRPr lang="ru-RU" dirty="0"/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755576" y="2996952"/>
            <a:ext cx="2232248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>
            <a:off x="2987824" y="2276872"/>
            <a:ext cx="0" cy="129614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n w="18000">
                  <a:solidFill>
                    <a:schemeClr val="tx1">
                      <a:lumMod val="95000"/>
                      <a:lumOff val="5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Изучение нового материала:</a:t>
            </a:r>
            <a:endParaRPr lang="ru-RU" b="1" dirty="0">
              <a:ln w="18000">
                <a:solidFill>
                  <a:schemeClr val="tx1">
                    <a:lumMod val="95000"/>
                    <a:lumOff val="5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5001419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 smtClean="0"/>
              <a:t> Алюминий в природе: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69634" name="Picture 2" descr="F:\img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624410"/>
            <a:ext cx="7128792" cy="52335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76996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282154"/>
          </a:xfrm>
        </p:spPr>
        <p:txBody>
          <a:bodyPr/>
          <a:lstStyle/>
          <a:p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Оксид алюминия </a:t>
            </a:r>
            <a:r>
              <a:rPr lang="en-US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Al</a:t>
            </a:r>
            <a:r>
              <a:rPr lang="en-US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2</a:t>
            </a:r>
            <a:r>
              <a:rPr lang="en-US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O</a:t>
            </a:r>
            <a:r>
              <a:rPr lang="en-US" sz="28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3</a:t>
            </a:r>
            <a:endParaRPr lang="ru-RU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b="1" u="sng" dirty="0" smtClean="0"/>
              <a:t>Бокситы</a:t>
            </a:r>
            <a:r>
              <a:rPr lang="ru-RU" dirty="0" smtClean="0"/>
              <a:t>           </a:t>
            </a:r>
            <a:r>
              <a:rPr lang="ru-RU" b="1" u="sng" dirty="0" smtClean="0"/>
              <a:t>Корунд</a:t>
            </a:r>
            <a:r>
              <a:rPr lang="ru-RU" b="1" dirty="0" smtClean="0"/>
              <a:t>              </a:t>
            </a:r>
            <a:r>
              <a:rPr lang="ru-RU" b="1" u="sng" dirty="0" smtClean="0"/>
              <a:t>Глинозём</a:t>
            </a:r>
          </a:p>
          <a:p>
            <a:pPr marL="0" indent="0">
              <a:buNone/>
            </a:pPr>
            <a:r>
              <a:rPr lang="ru-RU" sz="2800" b="1" dirty="0" smtClean="0"/>
              <a:t>горная порода                    минерал</a:t>
            </a:r>
          </a:p>
          <a:p>
            <a:pPr marL="0" indent="0">
              <a:buNone/>
            </a:pPr>
            <a:endParaRPr lang="ru-RU" b="1" dirty="0"/>
          </a:p>
          <a:p>
            <a:pPr marL="0" indent="0">
              <a:buNone/>
            </a:pPr>
            <a:r>
              <a:rPr lang="ru-RU" b="1" dirty="0" smtClean="0"/>
              <a:t>                     </a:t>
            </a:r>
            <a:r>
              <a:rPr lang="ru-RU" sz="2800" b="1" dirty="0" smtClean="0"/>
              <a:t>драгоценные </a:t>
            </a:r>
          </a:p>
          <a:p>
            <a:pPr marL="0" indent="0">
              <a:buNone/>
            </a:pPr>
            <a:r>
              <a:rPr lang="ru-RU" sz="2800" b="1" dirty="0"/>
              <a:t> </a:t>
            </a:r>
            <a:r>
              <a:rPr lang="ru-RU" sz="2800" b="1" dirty="0" smtClean="0"/>
              <a:t>                              камни</a:t>
            </a:r>
          </a:p>
          <a:p>
            <a:pPr marL="0" indent="0">
              <a:buNone/>
            </a:pPr>
            <a:r>
              <a:rPr lang="ru-RU" sz="2800" b="1" dirty="0"/>
              <a:t> </a:t>
            </a:r>
            <a:r>
              <a:rPr lang="ru-RU" sz="2800" b="1" dirty="0" smtClean="0"/>
              <a:t>    рубины                                   сапфиры</a:t>
            </a:r>
            <a:endParaRPr lang="ru-RU" sz="2800" b="1" dirty="0"/>
          </a:p>
        </p:txBody>
      </p:sp>
      <p:pic>
        <p:nvPicPr>
          <p:cNvPr id="70659" name="Picture 3" descr="F:\bauxite_off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2667202"/>
            <a:ext cx="1800199" cy="17163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0660" name="Picture 4" descr="F:\corundum_off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23346" y="2617705"/>
            <a:ext cx="1717179" cy="18153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5" name="Прямая со стрелкой 4"/>
          <p:cNvCxnSpPr/>
          <p:nvPr/>
        </p:nvCxnSpPr>
        <p:spPr>
          <a:xfrm>
            <a:off x="5076056" y="2014225"/>
            <a:ext cx="899012" cy="252028"/>
          </a:xfrm>
          <a:prstGeom prst="straightConnector1">
            <a:avLst/>
          </a:prstGeom>
          <a:ln>
            <a:solidFill>
              <a:schemeClr val="tx1">
                <a:lumMod val="95000"/>
                <a:lumOff val="5000"/>
              </a:schemeClr>
            </a:solidFill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7" name="Прямая со стрелкой 6"/>
          <p:cNvCxnSpPr/>
          <p:nvPr/>
        </p:nvCxnSpPr>
        <p:spPr>
          <a:xfrm flipH="1">
            <a:off x="3635896" y="2140239"/>
            <a:ext cx="288032" cy="138511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 flipH="1">
            <a:off x="2487037" y="3979109"/>
            <a:ext cx="864096" cy="545203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>
            <a:off x="4932040" y="4107933"/>
            <a:ext cx="850884" cy="689219"/>
          </a:xfrm>
          <a:prstGeom prst="straightConnector1">
            <a:avLst/>
          </a:prstGeom>
          <a:ln>
            <a:solidFill>
              <a:schemeClr val="tx1">
                <a:lumMod val="95000"/>
                <a:lumOff val="5000"/>
              </a:schemeClr>
            </a:solidFill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70661" name="Picture 5" descr="F:\images (1)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280" y="4923292"/>
            <a:ext cx="1746067" cy="17460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0662" name="Picture 6" descr="F:\images (2)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63088" y="4947964"/>
            <a:ext cx="2115941" cy="16643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0663" name="Picture 7" descr="F:\images (3)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5085184"/>
            <a:ext cx="2109936" cy="15432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0664" name="Picture 8" descr="F:\images (4)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16321" y="5039300"/>
            <a:ext cx="2182897" cy="16350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284222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06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06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06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06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706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06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06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066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706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06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06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706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9" dur="2000"/>
                                        <p:tgtEl>
                                          <p:spTgt spid="706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 очищенном виде </a:t>
            </a:r>
            <a:r>
              <a:rPr lang="en-US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Al</a:t>
            </a:r>
            <a:r>
              <a:rPr lang="en-US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2</a:t>
            </a:r>
            <a:r>
              <a:rPr lang="en-US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O</a:t>
            </a:r>
            <a:r>
              <a:rPr lang="en-US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3</a:t>
            </a:r>
            <a:r>
              <a:rPr lang="ru-RU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ru-RU" sz="36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-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196752"/>
            <a:ext cx="8229600" cy="5256584"/>
          </a:xfrm>
        </p:spPr>
        <p:txBody>
          <a:bodyPr/>
          <a:lstStyle/>
          <a:p>
            <a:r>
              <a:rPr lang="ru-RU" sz="2400" dirty="0"/>
              <a:t>белый тугоплавкий порошок, температура плавления 2044°С, температура кипения 3530°С, плотность </a:t>
            </a:r>
            <a:r>
              <a:rPr lang="ru-RU" sz="2400" dirty="0" smtClean="0"/>
              <a:t>4 </a:t>
            </a:r>
            <a:r>
              <a:rPr lang="ru-RU" sz="2400" dirty="0"/>
              <a:t>г/см</a:t>
            </a:r>
            <a:r>
              <a:rPr lang="ru-RU" sz="2400" baseline="30000" dirty="0"/>
              <a:t>3</a:t>
            </a:r>
            <a:r>
              <a:rPr lang="ru-RU" sz="2400" dirty="0"/>
              <a:t>, по твердости близок к алмазу.</a:t>
            </a:r>
            <a:r>
              <a:rPr lang="ru-RU" dirty="0"/>
              <a:t>  </a:t>
            </a:r>
          </a:p>
          <a:p>
            <a:pPr marL="0" indent="0">
              <a:buNone/>
            </a:pPr>
            <a:r>
              <a:rPr lang="ru-RU" sz="2800" b="1" u="sng" dirty="0" smtClean="0"/>
              <a:t>Получают:</a:t>
            </a:r>
          </a:p>
          <a:p>
            <a:pPr marL="0" indent="0">
              <a:buNone/>
            </a:pPr>
            <a:r>
              <a:rPr lang="ru-RU" sz="2800" dirty="0" smtClean="0"/>
              <a:t>1) </a:t>
            </a:r>
            <a:r>
              <a:rPr lang="en-US" sz="2800" dirty="0" smtClean="0"/>
              <a:t>4Al + 3O</a:t>
            </a:r>
            <a:r>
              <a:rPr lang="en-US" sz="1800" dirty="0" smtClean="0"/>
              <a:t>2</a:t>
            </a:r>
            <a:r>
              <a:rPr lang="en-US" sz="2800" dirty="0" smtClean="0"/>
              <a:t> = 2</a:t>
            </a:r>
            <a:r>
              <a:rPr lang="en-US" sz="2800" dirty="0"/>
              <a:t> Al</a:t>
            </a:r>
            <a:r>
              <a:rPr lang="en-US" sz="2800" baseline="-25000" dirty="0"/>
              <a:t>2</a:t>
            </a:r>
            <a:r>
              <a:rPr lang="en-US" sz="2800" dirty="0"/>
              <a:t>O</a:t>
            </a:r>
            <a:r>
              <a:rPr lang="en-US" sz="2800" baseline="-25000" dirty="0"/>
              <a:t>3</a:t>
            </a:r>
            <a:endParaRPr lang="ru-RU" sz="2800" dirty="0" smtClean="0"/>
          </a:p>
          <a:p>
            <a:pPr marL="0" indent="0">
              <a:buNone/>
            </a:pPr>
            <a:r>
              <a:rPr lang="ru-RU" sz="2800" dirty="0" smtClean="0"/>
              <a:t>2) </a:t>
            </a:r>
            <a:r>
              <a:rPr lang="en-US" sz="2800" dirty="0"/>
              <a:t>2Al(OH)</a:t>
            </a:r>
            <a:r>
              <a:rPr lang="en-US" sz="2800" baseline="-25000" dirty="0"/>
              <a:t>3</a:t>
            </a:r>
            <a:r>
              <a:rPr lang="en-US" sz="2800" dirty="0"/>
              <a:t> = Al</a:t>
            </a:r>
            <a:r>
              <a:rPr lang="en-US" sz="2800" baseline="-25000" dirty="0"/>
              <a:t>2</a:t>
            </a:r>
            <a:r>
              <a:rPr lang="en-US" sz="2800" dirty="0"/>
              <a:t>O</a:t>
            </a:r>
            <a:r>
              <a:rPr lang="en-US" sz="2800" baseline="-25000" dirty="0"/>
              <a:t>3</a:t>
            </a:r>
            <a:r>
              <a:rPr lang="en-US" sz="2800" dirty="0"/>
              <a:t> + </a:t>
            </a:r>
            <a:r>
              <a:rPr lang="en-US" sz="2800" dirty="0" smtClean="0"/>
              <a:t>3H</a:t>
            </a:r>
            <a:r>
              <a:rPr lang="en-US" sz="2800" baseline="-25000" dirty="0" smtClean="0"/>
              <a:t>2</a:t>
            </a:r>
            <a:r>
              <a:rPr lang="en-US" sz="2800" dirty="0" smtClean="0"/>
              <a:t>O</a:t>
            </a:r>
          </a:p>
          <a:p>
            <a:pPr marL="0" indent="0">
              <a:buNone/>
            </a:pPr>
            <a:r>
              <a:rPr lang="ru-RU" sz="2800" b="1" u="sng" dirty="0" smtClean="0"/>
              <a:t>Химические свойства:</a:t>
            </a:r>
          </a:p>
          <a:p>
            <a:r>
              <a:rPr lang="en-US" sz="2800" dirty="0"/>
              <a:t>Al</a:t>
            </a:r>
            <a:r>
              <a:rPr lang="en-US" sz="2800" baseline="-25000" dirty="0"/>
              <a:t>2</a:t>
            </a:r>
            <a:r>
              <a:rPr lang="en-US" sz="2800" dirty="0"/>
              <a:t>O</a:t>
            </a:r>
            <a:r>
              <a:rPr lang="en-US" sz="2800" baseline="-25000" dirty="0"/>
              <a:t>3</a:t>
            </a:r>
            <a:r>
              <a:rPr lang="en-US" sz="2800" dirty="0"/>
              <a:t> + 6HCl = 2AlCl</a:t>
            </a:r>
            <a:r>
              <a:rPr lang="en-US" sz="2800" baseline="-25000" dirty="0"/>
              <a:t>3</a:t>
            </a:r>
            <a:r>
              <a:rPr lang="en-US" sz="2800" dirty="0"/>
              <a:t> + 3H</a:t>
            </a:r>
            <a:r>
              <a:rPr lang="en-US" sz="2800" baseline="-25000" dirty="0"/>
              <a:t>2</a:t>
            </a:r>
            <a:r>
              <a:rPr lang="en-US" sz="2800" dirty="0"/>
              <a:t>O;</a:t>
            </a:r>
            <a:endParaRPr lang="ru-RU" sz="2800" dirty="0"/>
          </a:p>
          <a:p>
            <a:r>
              <a:rPr lang="en-US" sz="2800" dirty="0"/>
              <a:t>Al</a:t>
            </a:r>
            <a:r>
              <a:rPr lang="en-US" sz="2800" baseline="-25000" dirty="0"/>
              <a:t>2</a:t>
            </a:r>
            <a:r>
              <a:rPr lang="en-US" sz="2800" dirty="0"/>
              <a:t>O</a:t>
            </a:r>
            <a:r>
              <a:rPr lang="en-US" sz="2800" baseline="-25000" dirty="0"/>
              <a:t>3</a:t>
            </a:r>
            <a:r>
              <a:rPr lang="en-US" sz="2800" dirty="0"/>
              <a:t> + 2NaOH + </a:t>
            </a:r>
            <a:r>
              <a:rPr lang="ru-RU" sz="2800" dirty="0" smtClean="0"/>
              <a:t>3</a:t>
            </a:r>
            <a:r>
              <a:rPr lang="en-US" sz="2800" dirty="0" smtClean="0"/>
              <a:t>H</a:t>
            </a:r>
            <a:r>
              <a:rPr lang="en-US" sz="2800" baseline="-25000" dirty="0" smtClean="0"/>
              <a:t>2</a:t>
            </a:r>
            <a:r>
              <a:rPr lang="en-US" sz="2800" dirty="0" smtClean="0"/>
              <a:t>O </a:t>
            </a:r>
            <a:r>
              <a:rPr lang="en-US" sz="2800" dirty="0"/>
              <a:t>= </a:t>
            </a:r>
            <a:r>
              <a:rPr lang="en-US" sz="2800" dirty="0" smtClean="0"/>
              <a:t>2Na[Al(OH)</a:t>
            </a:r>
            <a:r>
              <a:rPr lang="en-US" sz="2800" baseline="-25000" dirty="0" smtClean="0"/>
              <a:t>4</a:t>
            </a:r>
            <a:r>
              <a:rPr lang="en-US" sz="2800" dirty="0" smtClean="0"/>
              <a:t>]</a:t>
            </a:r>
            <a:endParaRPr lang="ru-RU" sz="2800" dirty="0" smtClean="0"/>
          </a:p>
          <a:p>
            <a:r>
              <a:rPr lang="en-US" sz="2800" dirty="0"/>
              <a:t>Al</a:t>
            </a:r>
            <a:r>
              <a:rPr lang="en-US" sz="2800" baseline="-25000" dirty="0"/>
              <a:t>2</a:t>
            </a:r>
            <a:r>
              <a:rPr lang="en-US" sz="2800" dirty="0"/>
              <a:t>O</a:t>
            </a:r>
            <a:r>
              <a:rPr lang="en-US" sz="2800" baseline="-25000" dirty="0"/>
              <a:t>3</a:t>
            </a:r>
            <a:r>
              <a:rPr lang="en-US" sz="2800" dirty="0"/>
              <a:t> + </a:t>
            </a:r>
            <a:r>
              <a:rPr lang="en-US" sz="2800" dirty="0" smtClean="0"/>
              <a:t>2NaOH </a:t>
            </a:r>
            <a:r>
              <a:rPr lang="en-US" sz="2800" dirty="0"/>
              <a:t>= </a:t>
            </a:r>
            <a:r>
              <a:rPr lang="en-US" sz="2800" dirty="0" smtClean="0"/>
              <a:t>2NaAlO</a:t>
            </a:r>
            <a:r>
              <a:rPr lang="en-US" sz="2800" baseline="-25000" dirty="0" smtClean="0"/>
              <a:t>2</a:t>
            </a:r>
            <a:r>
              <a:rPr lang="en-US" sz="2800" dirty="0"/>
              <a:t> + H</a:t>
            </a:r>
            <a:r>
              <a:rPr lang="en-US" sz="2800" baseline="-25000" dirty="0"/>
              <a:t>2</a:t>
            </a:r>
            <a:r>
              <a:rPr lang="en-US" sz="2800" dirty="0"/>
              <a:t>O</a:t>
            </a:r>
            <a:r>
              <a:rPr lang="en-US" sz="2800" dirty="0" smtClean="0"/>
              <a:t>;</a:t>
            </a:r>
          </a:p>
          <a:p>
            <a:pPr marL="0" indent="0" algn="ctr">
              <a:buNone/>
            </a:pPr>
            <a:r>
              <a:rPr lang="ru-RU" sz="2800" b="1" dirty="0" smtClean="0">
                <a:solidFill>
                  <a:srgbClr val="FF0000"/>
                </a:solidFill>
              </a:rPr>
              <a:t>Проявляет амфотерные свойства</a:t>
            </a:r>
            <a:endParaRPr lang="ru-RU" sz="2800" b="1" u="sng" dirty="0"/>
          </a:p>
          <a:p>
            <a:pPr marL="0" indent="0">
              <a:buNone/>
            </a:pPr>
            <a:endParaRPr lang="ru-RU" sz="2800" dirty="0"/>
          </a:p>
          <a:p>
            <a:pPr marL="0" indent="0">
              <a:buNone/>
            </a:pPr>
            <a:endParaRPr lang="ru-RU" sz="2800" dirty="0"/>
          </a:p>
          <a:p>
            <a:pPr marL="0" indent="0">
              <a:buNone/>
            </a:pPr>
            <a:endParaRPr lang="ru-RU" sz="2800" b="1" dirty="0"/>
          </a:p>
        </p:txBody>
      </p:sp>
      <p:pic>
        <p:nvPicPr>
          <p:cNvPr id="71682" name="Picture 2" descr="F:\products_91652_0339b668be7fa0f75f7dd46d37832379.jpe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6983" y="2060848"/>
            <a:ext cx="3046266" cy="22890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05753202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16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16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16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Override1.xml><?xml version="1.0" encoding="utf-8"?>
<a:themeOverride xmlns:a="http://schemas.openxmlformats.org/drawingml/2006/main">
  <a:clrScheme name="Оформление по умолчанию 2">
    <a:dk1>
      <a:srgbClr val="000000"/>
    </a:dk1>
    <a:lt1>
      <a:srgbClr val="FFFFFF"/>
    </a:lt1>
    <a:dk2>
      <a:srgbClr val="000000"/>
    </a:dk2>
    <a:lt2>
      <a:srgbClr val="969696"/>
    </a:lt2>
    <a:accent1>
      <a:srgbClr val="FBDF53"/>
    </a:accent1>
    <a:accent2>
      <a:srgbClr val="FF9966"/>
    </a:accent2>
    <a:accent3>
      <a:srgbClr val="FFFFFF"/>
    </a:accent3>
    <a:accent4>
      <a:srgbClr val="000000"/>
    </a:accent4>
    <a:accent5>
      <a:srgbClr val="FDECB3"/>
    </a:accent5>
    <a:accent6>
      <a:srgbClr val="E78A5C"/>
    </a:accent6>
    <a:hlink>
      <a:srgbClr val="CC3300"/>
    </a:hlink>
    <a:folHlink>
      <a:srgbClr val="99660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1398</TotalTime>
  <Words>639</Words>
  <Application>Microsoft Office PowerPoint</Application>
  <PresentationFormat>Экран (4:3)</PresentationFormat>
  <Paragraphs>114</Paragraphs>
  <Slides>17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2" baseType="lpstr">
      <vt:lpstr>Arial</vt:lpstr>
      <vt:lpstr>Arial Black</vt:lpstr>
      <vt:lpstr>Impact</vt:lpstr>
      <vt:lpstr>Times New Roman</vt:lpstr>
      <vt:lpstr>Оформление по умолчанию</vt:lpstr>
      <vt:lpstr>Презентация PowerPoint</vt:lpstr>
      <vt:lpstr>Презентация PowerPoint</vt:lpstr>
      <vt:lpstr>Повторение изученного материала:</vt:lpstr>
      <vt:lpstr>Проверка Д/З:</vt:lpstr>
      <vt:lpstr>Проверка Д/З:</vt:lpstr>
      <vt:lpstr>Проверка Д/З:</vt:lpstr>
      <vt:lpstr>Изучение нового материала:</vt:lpstr>
      <vt:lpstr>Оксид алюминия Al2O3</vt:lpstr>
      <vt:lpstr>В очищенном виде Al2O3 - </vt:lpstr>
      <vt:lpstr>Гидроксид алюминия Al(OH)3 </vt:lpstr>
      <vt:lpstr>Презентация PowerPoint</vt:lpstr>
      <vt:lpstr>Презентация PowerPoint</vt:lpstr>
      <vt:lpstr>Что наблюдали?</vt:lpstr>
      <vt:lpstr>Презентация PowerPoint</vt:lpstr>
      <vt:lpstr>Лабораторный опыт</vt:lpstr>
      <vt:lpstr>Что наблюдали?</vt:lpstr>
      <vt:lpstr>Генетический ряд алюминия. Осуществите превращения:</vt:lpstr>
    </vt:vector>
  </TitlesOfParts>
  <Company>home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Амфотерные оксиды и гидроксиды</dc:title>
  <dc:creator>user</dc:creator>
  <cp:lastModifiedBy>Пользователь</cp:lastModifiedBy>
  <cp:revision>52</cp:revision>
  <dcterms:created xsi:type="dcterms:W3CDTF">2007-11-21T14:13:12Z</dcterms:created>
  <dcterms:modified xsi:type="dcterms:W3CDTF">2017-03-02T19:03:55Z</dcterms:modified>
</cp:coreProperties>
</file>