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4" r:id="rId3"/>
    <p:sldId id="257" r:id="rId4"/>
    <p:sldId id="258" r:id="rId5"/>
    <p:sldId id="259" r:id="rId6"/>
    <p:sldId id="260" r:id="rId7"/>
    <p:sldId id="261" r:id="rId8"/>
    <p:sldId id="262" r:id="rId9"/>
    <p:sldId id="263"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18.05.2020</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18.05.2020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18.05.2020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18.05.2020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18.05.2020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18.05.2020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18.05.2020</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ДЕНЬ ЗАЩИТЫ ДЕТЕЙ</a:t>
            </a:r>
            <a:endParaRPr lang="ru-RU" dirty="0"/>
          </a:p>
        </p:txBody>
      </p:sp>
      <p:sp>
        <p:nvSpPr>
          <p:cNvPr id="3" name="Подзаголовок 2"/>
          <p:cNvSpPr>
            <a:spLocks noGrp="1"/>
          </p:cNvSpPr>
          <p:nvPr>
            <p:ph type="subTitle" idx="1"/>
          </p:nvPr>
        </p:nvSpPr>
        <p:spPr/>
        <p:txBody>
          <a:bodyPr/>
          <a:lstStyle/>
          <a:p>
            <a:r>
              <a:rPr lang="ru-RU" dirty="0" smtClean="0"/>
              <a:t>Правила дорожного движения</a:t>
            </a:r>
            <a:endParaRPr lang="ru-RU" dirty="0"/>
          </a:p>
        </p:txBody>
      </p:sp>
    </p:spTree>
    <p:extLst>
      <p:ext uri="{BB962C8B-B14F-4D97-AF65-F5344CB8AC3E}">
        <p14:creationId xmlns:p14="http://schemas.microsoft.com/office/powerpoint/2010/main" val="3735717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609601"/>
            <a:ext cx="7772400" cy="5339680"/>
          </a:xfrm>
        </p:spPr>
        <p:txBody>
          <a:bodyPr/>
          <a:lstStyle/>
          <a:p>
            <a:r>
              <a:rPr lang="ru-RU" dirty="0">
                <a:effectLst/>
              </a:rPr>
              <a:t>Человеческая жизнь бесценна! Берегите себя!</a:t>
            </a:r>
            <a:endParaRPr lang="ru-RU" dirty="0"/>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1464719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Из истории</a:t>
            </a:r>
            <a:endParaRPr lang="ru-RU" dirty="0"/>
          </a:p>
        </p:txBody>
      </p:sp>
      <p:sp>
        <p:nvSpPr>
          <p:cNvPr id="3" name="Объект 2"/>
          <p:cNvSpPr>
            <a:spLocks noGrp="1"/>
          </p:cNvSpPr>
          <p:nvPr>
            <p:ph idx="1"/>
          </p:nvPr>
        </p:nvSpPr>
        <p:spPr/>
        <p:txBody>
          <a:bodyPr>
            <a:normAutofit fontScale="70000" lnSpcReduction="20000"/>
          </a:bodyPr>
          <a:lstStyle/>
          <a:p>
            <a:pPr algn="just"/>
            <a:r>
              <a:rPr lang="ru-RU" dirty="0" smtClean="0">
                <a:latin typeface="Tahoma" panose="020B0604030504040204" pitchFamily="34" charset="0"/>
                <a:ea typeface="Tahoma" panose="020B0604030504040204" pitchFamily="34" charset="0"/>
                <a:cs typeface="Tahoma" panose="020B0604030504040204" pitchFamily="34" charset="0"/>
              </a:rPr>
              <a:t>Сегодня как и много лет назад не нарушая традиции в преддверии наступающих летних каникул, в первый день лета мы отмечаем День защиты детей, к</a:t>
            </a:r>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оторый </a:t>
            </a:r>
            <a:r>
              <a:rPr lang="ru-RU" dirty="0">
                <a:solidFill>
                  <a:srgbClr val="666666"/>
                </a:solidFill>
                <a:latin typeface="Tahoma" panose="020B0604030504040204" pitchFamily="34" charset="0"/>
                <a:ea typeface="Tahoma" panose="020B0604030504040204" pitchFamily="34" charset="0"/>
                <a:cs typeface="Tahoma" panose="020B0604030504040204" pitchFamily="34" charset="0"/>
              </a:rPr>
              <a:t>празднуется во всем мире. Он совпадает с началом школьных каникул, призван обратить внимание общественности на проблемы детей и защитить их от опасностей современного мира</a:t>
            </a:r>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a:t>
            </a:r>
            <a:r>
              <a:rPr lang="ru-RU" dirty="0">
                <a:solidFill>
                  <a:srgbClr val="666666"/>
                </a:solidFill>
                <a:latin typeface="Tahoma" panose="020B0604030504040204" pitchFamily="34" charset="0"/>
                <a:ea typeface="Tahoma" panose="020B0604030504040204" pitchFamily="34" charset="0"/>
                <a:cs typeface="Tahoma" panose="020B0604030504040204" pitchFamily="34" charset="0"/>
              </a:rPr>
              <a:t> День защиты детей является одним из самых давних международных праздников. Впервые речь об этом празднике зашла на Всемирной Женевской конференции, посвященной вопросам благополучия детей. Это произошло в 1925 году. День защиты детей было решено отмечать 1 июня</a:t>
            </a:r>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a:t>
            </a:r>
            <a:r>
              <a:rPr lang="ru-RU" dirty="0">
                <a:solidFill>
                  <a:srgbClr val="666666"/>
                </a:solidFill>
                <a:latin typeface="Tahoma" panose="020B0604030504040204" pitchFamily="34" charset="0"/>
                <a:ea typeface="Tahoma" panose="020B0604030504040204" pitchFamily="34" charset="0"/>
                <a:cs typeface="Tahoma" panose="020B0604030504040204" pitchFamily="34" charset="0"/>
              </a:rPr>
              <a:t> </a:t>
            </a:r>
            <a:endPar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endParaRPr>
          </a:p>
          <a:p>
            <a:pPr algn="just"/>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Но </a:t>
            </a:r>
            <a:r>
              <a:rPr lang="ru-RU" dirty="0">
                <a:solidFill>
                  <a:srgbClr val="666666"/>
                </a:solidFill>
                <a:latin typeface="Tahoma" panose="020B0604030504040204" pitchFamily="34" charset="0"/>
                <a:ea typeface="Tahoma" panose="020B0604030504040204" pitchFamily="34" charset="0"/>
                <a:cs typeface="Tahoma" panose="020B0604030504040204" pitchFamily="34" charset="0"/>
              </a:rPr>
              <a:t>окончательно утвердился День защиты детей лишь после Второй мировой войны, в 1949 году, когда проблемы детей получили особую актуальность. После войны необходимо было задуматься о поколении, которому предстояло строить будущее мира. В связи с этим, в 1949 году на Парижском конгрессе женщин была произнесена клятва, в которой говорилось о намерениях бороться за мир во всем мире и счастье детей как основу этой борьбы. А впервые Международный день защиты детей был отпразднован 1 июня 1950 года и затронул 51 страну мира. Заручившись поддержкой ООН, с тех пор праздник 1 июня начал отмечаться ежегодно</a:t>
            </a:r>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a:t>
            </a:r>
          </a:p>
          <a:p>
            <a:pPr algn="just"/>
            <a:r>
              <a:rPr lang="ru-RU" dirty="0" smtClean="0">
                <a:solidFill>
                  <a:srgbClr val="666666"/>
                </a:solidFill>
                <a:latin typeface="Tahoma" panose="020B0604030504040204" pitchFamily="34" charset="0"/>
                <a:ea typeface="Tahoma" panose="020B0604030504040204" pitchFamily="34" charset="0"/>
                <a:cs typeface="Tahoma" panose="020B0604030504040204" pitchFamily="34" charset="0"/>
              </a:rPr>
              <a:t>Поэтому нам необходимо вспомнить и повторить правила поведения и безопасности на дорогах , чтобы каникулы прошли без происшествий.</a:t>
            </a:r>
          </a:p>
        </p:txBody>
      </p:sp>
    </p:spTree>
    <p:extLst>
      <p:ext uri="{BB962C8B-B14F-4D97-AF65-F5344CB8AC3E}">
        <p14:creationId xmlns:p14="http://schemas.microsoft.com/office/powerpoint/2010/main" val="2077594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Статистика </a:t>
            </a:r>
            <a:endParaRPr lang="ru-RU" dirty="0"/>
          </a:p>
        </p:txBody>
      </p:sp>
      <p:sp>
        <p:nvSpPr>
          <p:cNvPr id="3" name="Объект 2"/>
          <p:cNvSpPr>
            <a:spLocks noGrp="1"/>
          </p:cNvSpPr>
          <p:nvPr>
            <p:ph idx="1"/>
          </p:nvPr>
        </p:nvSpPr>
        <p:spPr/>
        <p:txBody>
          <a:bodyPr>
            <a:normAutofit lnSpcReduction="10000"/>
          </a:bodyPr>
          <a:lstStyle/>
          <a:p>
            <a:r>
              <a:rPr lang="ru-RU" dirty="0"/>
              <a:t>По статистике, примерно три четверти всех ДТП с участием детей происходит в результате их непродуманных действий. Среди них наиболее частыми являются</a:t>
            </a:r>
            <a:r>
              <a:rPr lang="ru-RU" dirty="0" smtClean="0"/>
              <a:t>:</a:t>
            </a:r>
          </a:p>
          <a:p>
            <a:r>
              <a:rPr lang="ru-RU" dirty="0">
                <a:solidFill>
                  <a:srgbClr val="FF0000"/>
                </a:solidFill>
              </a:rPr>
              <a:t>Переход через проезжую часть вне установленных для перехода мест 35-40%</a:t>
            </a:r>
            <a:endParaRPr lang="ru-RU" dirty="0" smtClean="0">
              <a:solidFill>
                <a:srgbClr val="FF0000"/>
              </a:solidFill>
            </a:endParaRPr>
          </a:p>
          <a:p>
            <a:r>
              <a:rPr lang="ru-RU" dirty="0" smtClean="0">
                <a:solidFill>
                  <a:srgbClr val="FF0000"/>
                </a:solidFill>
              </a:rPr>
              <a:t>Неожиданный </a:t>
            </a:r>
            <a:r>
              <a:rPr lang="ru-RU" dirty="0">
                <a:solidFill>
                  <a:srgbClr val="FF0000"/>
                </a:solidFill>
              </a:rPr>
              <a:t>выход из-за движущихся или стоящих транспортных средств или других препятствий, мешающих обзору25-30% </a:t>
            </a:r>
            <a:endParaRPr lang="ru-RU" dirty="0" smtClean="0">
              <a:solidFill>
                <a:srgbClr val="FF0000"/>
              </a:solidFill>
            </a:endParaRPr>
          </a:p>
          <a:p>
            <a:r>
              <a:rPr lang="ru-RU" dirty="0" smtClean="0">
                <a:solidFill>
                  <a:srgbClr val="FF0000"/>
                </a:solidFill>
              </a:rPr>
              <a:t>Неподчинение </a:t>
            </a:r>
            <a:r>
              <a:rPr lang="ru-RU" dirty="0">
                <a:solidFill>
                  <a:srgbClr val="FF0000"/>
                </a:solidFill>
              </a:rPr>
              <a:t>сигналам светофора10-15% </a:t>
            </a:r>
            <a:endParaRPr lang="ru-RU" dirty="0" smtClean="0">
              <a:solidFill>
                <a:srgbClr val="FF0000"/>
              </a:solidFill>
            </a:endParaRPr>
          </a:p>
          <a:p>
            <a:r>
              <a:rPr lang="ru-RU" dirty="0" smtClean="0">
                <a:solidFill>
                  <a:srgbClr val="FF0000"/>
                </a:solidFill>
              </a:rPr>
              <a:t>Игры </a:t>
            </a:r>
            <a:r>
              <a:rPr lang="ru-RU" dirty="0">
                <a:solidFill>
                  <a:srgbClr val="FF0000"/>
                </a:solidFill>
              </a:rPr>
              <a:t>на проезжей части и ходьба по ней при наличии тротуара-5-10 %</a:t>
            </a:r>
            <a:endParaRPr lang="ru-RU" dirty="0">
              <a:solidFill>
                <a:srgbClr val="FF0000"/>
              </a:solidFill>
            </a:endParaRPr>
          </a:p>
        </p:txBody>
      </p:sp>
    </p:spTree>
    <p:extLst>
      <p:ext uri="{BB962C8B-B14F-4D97-AF65-F5344CB8AC3E}">
        <p14:creationId xmlns:p14="http://schemas.microsoft.com/office/powerpoint/2010/main" val="3061002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Дорожные знаки</a:t>
            </a:r>
            <a:endParaRPr lang="ru-RU" dirty="0"/>
          </a:p>
        </p:txBody>
      </p:sp>
      <p:sp>
        <p:nvSpPr>
          <p:cNvPr id="3" name="Объект 2"/>
          <p:cNvSpPr>
            <a:spLocks noGrp="1"/>
          </p:cNvSpPr>
          <p:nvPr>
            <p:ph idx="1"/>
          </p:nvPr>
        </p:nvSpPr>
        <p:spPr/>
        <p:txBody>
          <a:bodyPr>
            <a:normAutofit fontScale="77500" lnSpcReduction="20000"/>
          </a:bodyPr>
          <a:lstStyle/>
          <a:p>
            <a:r>
              <a:rPr lang="ru-RU" dirty="0"/>
              <a:t>Для правильной и безопасной организации дорожного движения применяют дорожные знаки. </a:t>
            </a:r>
            <a:endParaRPr lang="ru-RU" dirty="0" smtClean="0"/>
          </a:p>
          <a:p>
            <a:r>
              <a:rPr lang="ru-RU" dirty="0" smtClean="0"/>
              <a:t>Они </a:t>
            </a:r>
            <a:r>
              <a:rPr lang="ru-RU" dirty="0"/>
              <a:t>предупреждают водителей об опасных участках дороги, устанавливают очередность проезда транспортных средств, запрещают и вводят определенные ограничения, указывают разрешенные направления движения, информируют водителей об особенностях дороги, помогая правильно и своевременно разобраться в конкретной дорожной ситуации</a:t>
            </a:r>
            <a:r>
              <a:rPr lang="ru-RU" dirty="0" smtClean="0"/>
              <a:t>.</a:t>
            </a:r>
          </a:p>
          <a:p>
            <a:r>
              <a:rPr lang="ru-RU" dirty="0" smtClean="0">
                <a:solidFill>
                  <a:srgbClr val="FF0000"/>
                </a:solidFill>
              </a:rPr>
              <a:t> </a:t>
            </a:r>
            <a:r>
              <a:rPr lang="ru-RU" dirty="0">
                <a:solidFill>
                  <a:srgbClr val="FF0000"/>
                </a:solidFill>
              </a:rPr>
              <a:t>Дорожные знаки разделены на семь групп: предупреждающие, приоритета, запрещающие, предписывающие, информационно-указательные, сервиса, дополнительной информации (таблички ). </a:t>
            </a:r>
            <a:r>
              <a:rPr lang="ru-RU" dirty="0"/>
              <a:t>Каждому знаку присвоен свой номер. Первая цифра указывает на группу знака, вторая - на порядковый номер внутри группы, третья-на его разновидность. </a:t>
            </a:r>
            <a:endParaRPr lang="ru-RU" dirty="0" smtClean="0"/>
          </a:p>
          <a:p>
            <a:r>
              <a:rPr lang="ru-RU" dirty="0" smtClean="0"/>
              <a:t>Постоянные </a:t>
            </a:r>
            <a:r>
              <a:rPr lang="ru-RU" dirty="0"/>
              <a:t>дорожные знаки устанавливают с правой стороны вне проезжей части и обочины.</a:t>
            </a:r>
            <a:endParaRPr lang="ru-RU" dirty="0"/>
          </a:p>
        </p:txBody>
      </p:sp>
    </p:spTree>
    <p:extLst>
      <p:ext uri="{BB962C8B-B14F-4D97-AF65-F5344CB8AC3E}">
        <p14:creationId xmlns:p14="http://schemas.microsoft.com/office/powerpoint/2010/main" val="295852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Предупреждающие знаки </a:t>
            </a: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700808"/>
            <a:ext cx="4038600" cy="3816424"/>
          </a:xfrm>
        </p:spPr>
      </p:pic>
      <p:sp>
        <p:nvSpPr>
          <p:cNvPr id="4" name="Объект 3"/>
          <p:cNvSpPr>
            <a:spLocks noGrp="1"/>
          </p:cNvSpPr>
          <p:nvPr>
            <p:ph sz="quarter" idx="13"/>
          </p:nvPr>
        </p:nvSpPr>
        <p:spPr/>
        <p:txBody>
          <a:bodyPr>
            <a:normAutofit fontScale="85000" lnSpcReduction="10000"/>
          </a:bodyPr>
          <a:lstStyle/>
          <a:p>
            <a:r>
              <a:rPr lang="ru-RU" dirty="0"/>
              <a:t>Эта группа знаков не вводит ограничений на порядок движения, а лишь предупреждает водителей о расположении опасных участках и характере опасности. Знаки этой группы имеют треугольную форму с белым фоном и красным окаймлением, кроме знаков 1.31, 1.3.2 , 1.4.1-1.4.6, 1.31.1-1.31.3. Символом внутри знака обозначена опасность. О чем предупреждают знаки 1.20 и 1.21?</a:t>
            </a:r>
            <a:endParaRPr lang="ru-RU" dirty="0"/>
          </a:p>
        </p:txBody>
      </p:sp>
    </p:spTree>
    <p:extLst>
      <p:ext uri="{BB962C8B-B14F-4D97-AF65-F5344CB8AC3E}">
        <p14:creationId xmlns:p14="http://schemas.microsoft.com/office/powerpoint/2010/main" val="1964425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Предупреждающие знаки 1.20,1.21</a:t>
            </a:r>
            <a:endParaRPr lang="ru-RU" dirty="0"/>
          </a:p>
        </p:txBody>
      </p:sp>
      <p:sp>
        <p:nvSpPr>
          <p:cNvPr id="3" name="Объект 2"/>
          <p:cNvSpPr>
            <a:spLocks noGrp="1"/>
          </p:cNvSpPr>
          <p:nvPr>
            <p:ph idx="1"/>
          </p:nvPr>
        </p:nvSpPr>
        <p:spPr/>
        <p:txBody>
          <a:bodyPr>
            <a:normAutofit fontScale="92500"/>
          </a:bodyPr>
          <a:lstStyle/>
          <a:p>
            <a:r>
              <a:rPr lang="ru-RU" b="1" dirty="0"/>
              <a:t>Знак 1.20 "Пешеходный переход" </a:t>
            </a:r>
            <a:r>
              <a:rPr lang="ru-RU" dirty="0"/>
              <a:t>предупреждает водителей о приближении к пешеходному переходу, где необходимо снизить скорость и руководствоваться правилами проезда соответствующих переходов. Необходимо помнить и об ограничениях связанных с обгоном, остановкой и стоянкой на таких участках. </a:t>
            </a:r>
            <a:r>
              <a:rPr lang="ru-RU" b="1" dirty="0"/>
              <a:t>Знак 1.21 "Дети</a:t>
            </a:r>
            <a:r>
              <a:rPr lang="ru-RU" dirty="0"/>
              <a:t>" предупреждает о возможном неожиданном появлении детей на проезжей части. Устанавливается вблизи школ, детских садов, игровых площадок и т.п. На таких участках водитель обязан двигаться на своем транспортном средстве предельно внимательно и осторожно.</a:t>
            </a:r>
            <a:endParaRPr lang="ru-RU" dirty="0"/>
          </a:p>
        </p:txBody>
      </p:sp>
    </p:spTree>
    <p:extLst>
      <p:ext uri="{BB962C8B-B14F-4D97-AF65-F5344CB8AC3E}">
        <p14:creationId xmlns:p14="http://schemas.microsoft.com/office/powerpoint/2010/main" val="1945316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Знаки приоритета</a:t>
            </a:r>
            <a:endParaRPr lang="ru-RU" dirty="0"/>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55976" y="1988840"/>
            <a:ext cx="4608512" cy="3089980"/>
          </a:xfrm>
        </p:spPr>
      </p:pic>
      <p:sp>
        <p:nvSpPr>
          <p:cNvPr id="4" name="Объект 3"/>
          <p:cNvSpPr>
            <a:spLocks noGrp="1"/>
          </p:cNvSpPr>
          <p:nvPr>
            <p:ph sz="quarter" idx="13"/>
          </p:nvPr>
        </p:nvSpPr>
        <p:spPr/>
        <p:txBody>
          <a:bodyPr/>
          <a:lstStyle/>
          <a:p>
            <a:r>
              <a:rPr lang="ru-RU" dirty="0"/>
              <a:t>Единственная группа знаков, имеющих разную форму и окраску. Знаки приоритета устанавливают очередность проезда транспортных средств на перекрестках, пересечениях проезжих частей, узких участков дороги.</a:t>
            </a:r>
            <a:endParaRPr lang="ru-RU" dirty="0"/>
          </a:p>
        </p:txBody>
      </p:sp>
    </p:spTree>
    <p:extLst>
      <p:ext uri="{BB962C8B-B14F-4D97-AF65-F5344CB8AC3E}">
        <p14:creationId xmlns:p14="http://schemas.microsoft.com/office/powerpoint/2010/main" val="17173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Запрещающие знаки </a:t>
            </a:r>
            <a:endParaRPr lang="ru-RU" dirty="0"/>
          </a:p>
        </p:txBody>
      </p:sp>
      <p:pic>
        <p:nvPicPr>
          <p:cNvPr id="5" name="Объект 4"/>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060848"/>
            <a:ext cx="4038600" cy="3456384"/>
          </a:xfrm>
        </p:spPr>
      </p:pic>
      <p:sp>
        <p:nvSpPr>
          <p:cNvPr id="4" name="Объект 3"/>
          <p:cNvSpPr>
            <a:spLocks noGrp="1"/>
          </p:cNvSpPr>
          <p:nvPr>
            <p:ph sz="quarter" idx="13"/>
          </p:nvPr>
        </p:nvSpPr>
        <p:spPr/>
        <p:txBody>
          <a:bodyPr>
            <a:normAutofit fontScale="77500" lnSpcReduction="20000"/>
          </a:bodyPr>
          <a:lstStyle/>
          <a:p>
            <a:r>
              <a:rPr lang="ru-RU" dirty="0"/>
              <a:t>Эту группу знаков применяют для введения или отмены определенных ограничений по порядку движения. Устанавливают их непосредственно перед участками дорог, где вводятся или отменяются различные ограничения. При необходимости заранее предупредить участников движения о введении определенного ограничения под запрещающим знаком устанавливают табличку 7.1.1 "Расстояние до объекта"</a:t>
            </a:r>
            <a:endParaRPr lang="ru-RU" dirty="0"/>
          </a:p>
        </p:txBody>
      </p:sp>
    </p:spTree>
    <p:extLst>
      <p:ext uri="{BB962C8B-B14F-4D97-AF65-F5344CB8AC3E}">
        <p14:creationId xmlns:p14="http://schemas.microsoft.com/office/powerpoint/2010/main" val="3128858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rPr>
              <a:t>Обязанности пешехода</a:t>
            </a:r>
            <a:endParaRPr lang="ru-RU" dirty="0"/>
          </a:p>
        </p:txBody>
      </p:sp>
      <p:sp>
        <p:nvSpPr>
          <p:cNvPr id="3" name="Объект 2"/>
          <p:cNvSpPr>
            <a:spLocks noGrp="1"/>
          </p:cNvSpPr>
          <p:nvPr>
            <p:ph idx="1"/>
          </p:nvPr>
        </p:nvSpPr>
        <p:spPr/>
        <p:txBody>
          <a:bodyPr>
            <a:normAutofit fontScale="70000" lnSpcReduction="20000"/>
          </a:bodyPr>
          <a:lstStyle/>
          <a:p>
            <a:r>
              <a:rPr lang="ru-RU" dirty="0"/>
              <a:t>4.1.Пешеходы должны двигаться по тротуарам или пешеходным дорожкам, а при их отсутствии – по обочине. При движении по краю проезжей части пешеходы должны идти навстречу движению транспортных средств. </a:t>
            </a:r>
            <a:endParaRPr lang="ru-RU" dirty="0" smtClean="0"/>
          </a:p>
          <a:p>
            <a:r>
              <a:rPr lang="ru-RU" dirty="0" smtClean="0"/>
              <a:t>4.3.Пешеходы </a:t>
            </a:r>
            <a:r>
              <a:rPr lang="ru-RU" dirty="0"/>
              <a:t>должны пересекать проезжую часть по пешеходным переходам. При отсутствии в зоне видимости перехода или перекрестка разрешается переходить дорогу под прямым углом к краю проезжей части на участках без разделительной полосы. </a:t>
            </a:r>
            <a:endParaRPr lang="ru-RU" dirty="0" smtClean="0"/>
          </a:p>
          <a:p>
            <a:r>
              <a:rPr lang="ru-RU" dirty="0" smtClean="0"/>
              <a:t>4.4</a:t>
            </a:r>
            <a:r>
              <a:rPr lang="ru-RU" dirty="0"/>
              <a:t>. В местах, где движение регулируется, пешеходы должны руководствоваться сигналами регулировщика ил пешеходного светофора</a:t>
            </a:r>
            <a:r>
              <a:rPr lang="ru-RU" dirty="0" smtClean="0"/>
              <a:t>.</a:t>
            </a:r>
          </a:p>
          <a:p>
            <a:r>
              <a:rPr lang="ru-RU" dirty="0" smtClean="0"/>
              <a:t> </a:t>
            </a:r>
            <a:r>
              <a:rPr lang="ru-RU" dirty="0"/>
              <a:t>4.5.Пешеход должен выходить на проезжую часть после того, как оценят расстояние до приближающихся транспортных средств. </a:t>
            </a:r>
            <a:endParaRPr lang="ru-RU" dirty="0" smtClean="0"/>
          </a:p>
          <a:p>
            <a:r>
              <a:rPr lang="ru-RU" dirty="0" smtClean="0"/>
              <a:t>4.6.Выйдя </a:t>
            </a:r>
            <a:r>
              <a:rPr lang="ru-RU" dirty="0"/>
              <a:t>на проезжую часть, пешеходы не должны задерживаться или останавливаться, если это не связано с обеспечением безопасности движения. Пешеходы, не успевшие закончить переход, должны остановиться на линии, разделяющей транспортные потоки противоположных </a:t>
            </a:r>
            <a:r>
              <a:rPr lang="ru-RU" dirty="0" err="1"/>
              <a:t>напралений</a:t>
            </a:r>
            <a:endParaRPr lang="ru-RU" dirty="0"/>
          </a:p>
        </p:txBody>
      </p:sp>
    </p:spTree>
    <p:extLst>
      <p:ext uri="{BB962C8B-B14F-4D97-AF65-F5344CB8AC3E}">
        <p14:creationId xmlns:p14="http://schemas.microsoft.com/office/powerpoint/2010/main" val="22559656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36</TotalTime>
  <Words>786</Words>
  <Application>Microsoft Office PowerPoint</Application>
  <PresentationFormat>Экран (4:3)</PresentationFormat>
  <Paragraphs>32</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Исполнительная</vt:lpstr>
      <vt:lpstr> ДЕНЬ ЗАЩИТЫ ДЕТЕЙ</vt:lpstr>
      <vt:lpstr>Из истории</vt:lpstr>
      <vt:lpstr>Статистика </vt:lpstr>
      <vt:lpstr>Дорожные знаки</vt:lpstr>
      <vt:lpstr>Предупреждающие знаки </vt:lpstr>
      <vt:lpstr>Предупреждающие знаки 1.20,1.21</vt:lpstr>
      <vt:lpstr>Знаки приоритета</vt:lpstr>
      <vt:lpstr>Запрещающие знаки </vt:lpstr>
      <vt:lpstr>Обязанности пешехода</vt:lpstr>
      <vt:lpstr>Человеческая жизнь бесценна! Берегите себя!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Правила дорожного движения</dc:title>
  <dc:creator>123</dc:creator>
  <cp:lastModifiedBy>123</cp:lastModifiedBy>
  <cp:revision>4</cp:revision>
  <dcterms:created xsi:type="dcterms:W3CDTF">2020-05-18T10:56:25Z</dcterms:created>
  <dcterms:modified xsi:type="dcterms:W3CDTF">2020-05-18T11:43:35Z</dcterms:modified>
</cp:coreProperties>
</file>