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24" autoAdjust="0"/>
  </p:normalViewPr>
  <p:slideViewPr>
    <p:cSldViewPr>
      <p:cViewPr varScale="1">
        <p:scale>
          <a:sx n="64" d="100"/>
          <a:sy n="64" d="100"/>
        </p:scale>
        <p:origin x="1344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EF245-595E-4CC5-9FA3-7CD8783D5359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E64C-4705-43CA-B26B-D45C492C35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EF245-595E-4CC5-9FA3-7CD8783D5359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E64C-4705-43CA-B26B-D45C492C35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EF245-595E-4CC5-9FA3-7CD8783D5359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E64C-4705-43CA-B26B-D45C492C35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EF245-595E-4CC5-9FA3-7CD8783D5359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E64C-4705-43CA-B26B-D45C492C35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EF245-595E-4CC5-9FA3-7CD8783D5359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E64C-4705-43CA-B26B-D45C492C35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EF245-595E-4CC5-9FA3-7CD8783D5359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E64C-4705-43CA-B26B-D45C492C35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EF245-595E-4CC5-9FA3-7CD8783D5359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E64C-4705-43CA-B26B-D45C492C35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EF245-595E-4CC5-9FA3-7CD8783D5359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E64C-4705-43CA-B26B-D45C492C35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EF245-595E-4CC5-9FA3-7CD8783D5359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E64C-4705-43CA-B26B-D45C492C35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EF245-595E-4CC5-9FA3-7CD8783D5359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4E64C-4705-43CA-B26B-D45C492C35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EF245-595E-4CC5-9FA3-7CD8783D5359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D14E64C-4705-43CA-B26B-D45C492C35C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A4EF245-595E-4CC5-9FA3-7CD8783D5359}" type="datetimeFigureOut">
              <a:rPr lang="ru-RU" smtClean="0"/>
              <a:pPr/>
              <a:t>02.03.2017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D14E64C-4705-43CA-B26B-D45C492C35C7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2214554"/>
            <a:ext cx="7429552" cy="138589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Урок-сказка по химии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на </a:t>
            </a:r>
            <a:r>
              <a:rPr lang="ru-RU" dirty="0" smtClean="0"/>
              <a:t>тему:</a:t>
            </a:r>
            <a:br>
              <a:rPr lang="ru-RU" dirty="0" smtClean="0"/>
            </a:br>
            <a:r>
              <a:rPr lang="ru-RU" sz="5300" b="1" dirty="0" smtClean="0">
                <a:solidFill>
                  <a:srgbClr val="FF0000"/>
                </a:solidFill>
                <a:cs typeface="Aharoni" pitchFamily="2" charset="-79"/>
              </a:rPr>
              <a:t>«Физические и химические явления в химии. Признаки химических реакций».</a:t>
            </a:r>
            <a:endParaRPr lang="ru-RU" sz="5300" b="1" dirty="0">
              <a:solidFill>
                <a:srgbClr val="FF0000"/>
              </a:solidFill>
              <a:cs typeface="Aharoni" pitchFamily="2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4357694"/>
            <a:ext cx="6143668" cy="1785950"/>
          </a:xfrm>
        </p:spPr>
        <p:txBody>
          <a:bodyPr>
            <a:normAutofit fontScale="47500" lnSpcReduction="20000"/>
          </a:bodyPr>
          <a:lstStyle/>
          <a:p>
            <a:endParaRPr lang="ru-RU" dirty="0" smtClean="0"/>
          </a:p>
          <a:p>
            <a:pPr algn="ctr"/>
            <a:r>
              <a:rPr lang="ru-RU" sz="5100" dirty="0" smtClean="0"/>
              <a:t>Подготовила учитель химии: Выскребенцева С.В. </a:t>
            </a:r>
          </a:p>
          <a:p>
            <a:pPr algn="ctr"/>
            <a:r>
              <a:rPr lang="ru-RU" sz="5100" dirty="0" smtClean="0"/>
              <a:t>МБОУ СОШ </a:t>
            </a:r>
            <a:r>
              <a:rPr lang="ru-RU" sz="5100" dirty="0" smtClean="0"/>
              <a:t>№1 </a:t>
            </a:r>
            <a:r>
              <a:rPr lang="ru-RU" sz="5100" dirty="0" smtClean="0"/>
              <a:t>ст. </a:t>
            </a:r>
            <a:r>
              <a:rPr lang="ru-RU" sz="5100" dirty="0" smtClean="0"/>
              <a:t>Крыловской </a:t>
            </a:r>
            <a:endParaRPr lang="ru-RU" sz="5100" dirty="0" smtClean="0"/>
          </a:p>
          <a:p>
            <a:pPr algn="ctr"/>
            <a:r>
              <a:rPr lang="ru-RU" sz="5100" dirty="0" err="1" smtClean="0"/>
              <a:t>Крыловского</a:t>
            </a:r>
            <a:r>
              <a:rPr lang="ru-RU" sz="5100" dirty="0" smtClean="0"/>
              <a:t> р-на Краснодарского края</a:t>
            </a:r>
            <a:endParaRPr lang="ru-RU" sz="2200" dirty="0"/>
          </a:p>
          <a:p>
            <a:endParaRPr lang="ru-RU" sz="2200" dirty="0" smtClean="0"/>
          </a:p>
          <a:p>
            <a:endParaRPr lang="ru-RU" sz="2200" dirty="0"/>
          </a:p>
          <a:p>
            <a:endParaRPr lang="ru-RU" sz="2200" dirty="0" smtClean="0"/>
          </a:p>
          <a:p>
            <a:endParaRPr lang="ru-RU" sz="2200" dirty="0"/>
          </a:p>
          <a:p>
            <a:endParaRPr lang="ru-RU" sz="2200" dirty="0" smtClean="0"/>
          </a:p>
          <a:p>
            <a:endParaRPr lang="ru-RU" sz="2200" dirty="0"/>
          </a:p>
          <a:p>
            <a:endParaRPr lang="ru-RU" sz="2200" dirty="0" smtClean="0"/>
          </a:p>
          <a:p>
            <a:endParaRPr lang="ru-RU" sz="2200" dirty="0"/>
          </a:p>
          <a:p>
            <a:endParaRPr lang="ru-RU" sz="2200" dirty="0" smtClean="0"/>
          </a:p>
          <a:p>
            <a:endParaRPr lang="ru-RU" sz="2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Опыт №1 «Изменение цвета»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При добавлении фенолфталеина раствор щелочи окрашивается в малиновый цвет, а при добавлении кислоты – обратно обесцвечивается.</a:t>
            </a:r>
            <a:endParaRPr lang="ru-RU" dirty="0"/>
          </a:p>
        </p:txBody>
      </p:sp>
      <p:pic>
        <p:nvPicPr>
          <p:cNvPr id="4" name="Picture 9" descr="100_1024"/>
          <p:cNvPicPr>
            <a:picLocks noChangeAspect="1" noChangeArrowheads="1"/>
          </p:cNvPicPr>
          <p:nvPr/>
        </p:nvPicPr>
        <p:blipFill>
          <a:blip r:embed="rId2"/>
          <a:srcRect l="3236" t="17026" r="3238" b="8537"/>
          <a:stretch>
            <a:fillRect/>
          </a:stretch>
        </p:blipFill>
        <p:spPr bwMode="auto">
          <a:xfrm>
            <a:off x="2357422" y="3571876"/>
            <a:ext cx="4175125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071802" y="5214950"/>
            <a:ext cx="1214446" cy="55399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 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Na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ОН</a:t>
            </a:r>
            <a:endParaRPr lang="en-US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sz="1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00562" y="5143512"/>
            <a:ext cx="1000132" cy="76944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Фенолфталеин</a:t>
            </a:r>
            <a:endParaRPr lang="en-US" sz="1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ru-RU" sz="12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Опыт №2 «Выделение газа»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При добавлении сильной кислоты к раствору соды наблюдается бурное выделение пузырьков газа.</a:t>
            </a:r>
            <a:endParaRPr lang="ru-RU" dirty="0"/>
          </a:p>
        </p:txBody>
      </p:sp>
      <p:pic>
        <p:nvPicPr>
          <p:cNvPr id="4" name="Picture 9" descr="100_1024"/>
          <p:cNvPicPr>
            <a:picLocks noChangeAspect="1" noChangeArrowheads="1"/>
          </p:cNvPicPr>
          <p:nvPr/>
        </p:nvPicPr>
        <p:blipFill>
          <a:blip r:embed="rId2"/>
          <a:srcRect l="3236" t="17026" r="3238" b="8537"/>
          <a:stretch>
            <a:fillRect/>
          </a:stretch>
        </p:blipFill>
        <p:spPr bwMode="auto">
          <a:xfrm>
            <a:off x="2500298" y="3357562"/>
            <a:ext cx="4175125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357554" y="4857760"/>
            <a:ext cx="1000132" cy="55399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Na</a:t>
            </a:r>
            <a:r>
              <a:rPr lang="en-US" sz="1200" b="1" dirty="0" smtClean="0">
                <a:solidFill>
                  <a:schemeClr val="accent1">
                    <a:lumMod val="50000"/>
                  </a:schemeClr>
                </a:solidFill>
              </a:rPr>
              <a:t>2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CO</a:t>
            </a:r>
            <a:r>
              <a:rPr lang="en-US" sz="1200" b="1" dirty="0" smtClean="0">
                <a:solidFill>
                  <a:schemeClr val="accent1">
                    <a:lumMod val="50000"/>
                  </a:schemeClr>
                </a:solidFill>
              </a:rPr>
              <a:t>3</a:t>
            </a:r>
          </a:p>
          <a:p>
            <a:endParaRPr lang="ru-RU" sz="1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4857760"/>
            <a:ext cx="1003801" cy="58477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Н2</a:t>
            </a:r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</a:rPr>
              <a:t>SO4</a:t>
            </a:r>
          </a:p>
          <a:p>
            <a:endParaRPr lang="ru-RU" sz="12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67524"/>
          </a:xfrm>
        </p:spPr>
        <p:txBody>
          <a:bodyPr/>
          <a:lstStyle/>
          <a:p>
            <a:pPr algn="ctr"/>
            <a:r>
              <a:rPr lang="ru-RU" dirty="0" smtClean="0"/>
              <a:t>Решение задач: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5000660"/>
          </a:xfrm>
        </p:spPr>
        <p:txBody>
          <a:bodyPr>
            <a:normAutofit fontScale="85000" lnSpcReduction="10000"/>
          </a:bodyPr>
          <a:lstStyle/>
          <a:p>
            <a:r>
              <a:rPr lang="ru-RU" b="1" u="sng" dirty="0" smtClean="0"/>
              <a:t>Задача№1</a:t>
            </a:r>
            <a:r>
              <a:rPr lang="ru-RU" dirty="0" smtClean="0"/>
              <a:t>. В колбе смешали 200 г воды и 50 соли, определите массовую долю соли в полученном растворе.</a:t>
            </a:r>
          </a:p>
          <a:p>
            <a:r>
              <a:rPr lang="ru-RU" dirty="0" smtClean="0"/>
              <a:t>Решение:</a:t>
            </a:r>
          </a:p>
          <a:p>
            <a:r>
              <a:rPr lang="en-US" dirty="0" smtClean="0"/>
              <a:t>m</a:t>
            </a:r>
            <a:r>
              <a:rPr lang="ru-RU" dirty="0" smtClean="0"/>
              <a:t>(раствора) = 200г + 50г = 250г </a:t>
            </a:r>
          </a:p>
          <a:p>
            <a:r>
              <a:rPr lang="en-US" dirty="0" smtClean="0"/>
              <a:t>W</a:t>
            </a:r>
            <a:r>
              <a:rPr lang="ru-RU" dirty="0" smtClean="0"/>
              <a:t>(соли) = 50г / 250г *100% = 20%</a:t>
            </a:r>
          </a:p>
          <a:p>
            <a:r>
              <a:rPr lang="ru-RU" dirty="0" smtClean="0"/>
              <a:t>Ответ: 20%</a:t>
            </a:r>
          </a:p>
          <a:p>
            <a:r>
              <a:rPr lang="ru-RU" b="1" u="sng" dirty="0" smtClean="0"/>
              <a:t>Задача №2. </a:t>
            </a:r>
            <a:r>
              <a:rPr lang="ru-RU" dirty="0" smtClean="0"/>
              <a:t>В колбе смешали 100 г 5%-ного раствора соды и 200 г 10%-ного раствора той же соды. Вычислите массовую долю соды в полученном растворе.</a:t>
            </a:r>
          </a:p>
          <a:p>
            <a:r>
              <a:rPr lang="ru-RU" dirty="0" smtClean="0"/>
              <a:t>Решение:</a:t>
            </a:r>
          </a:p>
          <a:p>
            <a:r>
              <a:rPr lang="en-US" dirty="0" smtClean="0"/>
              <a:t>m</a:t>
            </a:r>
            <a:r>
              <a:rPr lang="ru-RU" baseline="-25000" dirty="0" smtClean="0"/>
              <a:t>1</a:t>
            </a:r>
            <a:r>
              <a:rPr lang="ru-RU" dirty="0" smtClean="0"/>
              <a:t> (соды) = </a:t>
            </a:r>
            <a:r>
              <a:rPr lang="en-US" dirty="0" smtClean="0"/>
              <a:t>m</a:t>
            </a:r>
            <a:r>
              <a:rPr lang="ru-RU" baseline="-25000" dirty="0" smtClean="0"/>
              <a:t>1</a:t>
            </a:r>
            <a:r>
              <a:rPr lang="ru-RU" dirty="0" smtClean="0"/>
              <a:t>(раствора) *</a:t>
            </a:r>
            <a:r>
              <a:rPr lang="en-US" dirty="0" smtClean="0"/>
              <a:t>W</a:t>
            </a:r>
            <a:r>
              <a:rPr lang="ru-RU" baseline="-25000" dirty="0" smtClean="0"/>
              <a:t>1</a:t>
            </a:r>
            <a:r>
              <a:rPr lang="ru-RU" dirty="0" smtClean="0"/>
              <a:t> / 100% = 100г *5% /100% = 5 г </a:t>
            </a:r>
          </a:p>
          <a:p>
            <a:r>
              <a:rPr lang="en-US" dirty="0" smtClean="0"/>
              <a:t>m</a:t>
            </a:r>
            <a:r>
              <a:rPr lang="ru-RU" baseline="-25000" dirty="0" smtClean="0"/>
              <a:t>2</a:t>
            </a:r>
            <a:r>
              <a:rPr lang="ru-RU" dirty="0" smtClean="0"/>
              <a:t> (соды) = 200г *10% /100% = 20г</a:t>
            </a:r>
          </a:p>
          <a:p>
            <a:r>
              <a:rPr lang="en-US" dirty="0" smtClean="0"/>
              <a:t>W</a:t>
            </a:r>
            <a:r>
              <a:rPr lang="ru-RU" baseline="-25000" dirty="0" smtClean="0"/>
              <a:t>3</a:t>
            </a:r>
            <a:r>
              <a:rPr lang="ru-RU" dirty="0" smtClean="0"/>
              <a:t> (соды) = (5+20)/(100+200) *100% = 8,3%</a:t>
            </a:r>
          </a:p>
          <a:p>
            <a:r>
              <a:rPr lang="ru-RU" dirty="0" smtClean="0"/>
              <a:t>Ответ: 8,3%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Домашнее задание: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4000" b="1" dirty="0" smtClean="0"/>
              <a:t>изучить параграфы 25-26, с. 138 №1,2,6 </a:t>
            </a:r>
            <a:r>
              <a:rPr lang="ru-RU" sz="4000" b="1" dirty="0" err="1" smtClean="0"/>
              <a:t>пис</a:t>
            </a:r>
            <a:r>
              <a:rPr lang="ru-RU" sz="4000" b="1" dirty="0" smtClean="0"/>
              <a:t>.</a:t>
            </a:r>
            <a:r>
              <a:rPr lang="ru-RU" sz="4000" dirty="0" smtClean="0"/>
              <a:t>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</a:rPr>
              <a:t>СПАСИБО ЗА ВНИМАНИЕ!</a:t>
            </a:r>
            <a:endParaRPr lang="ru-RU" sz="44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6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Цели урока:</a:t>
            </a:r>
            <a:endParaRPr lang="ru-RU" sz="6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206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Сформировать представления о физических и химических явлениях в химии;</a:t>
            </a:r>
          </a:p>
          <a:p>
            <a:r>
              <a:rPr lang="ru-RU" dirty="0" smtClean="0"/>
              <a:t>Познакомить с основными признаками химических реакций;</a:t>
            </a:r>
          </a:p>
          <a:p>
            <a:r>
              <a:rPr lang="ru-RU" dirty="0" smtClean="0"/>
              <a:t>В игровой форме закрепить умения решать задачи на массовую долю растворенного вещества в растворе(смеси).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1" i="0" u="none" strike="noStrike" kern="1200" cap="none" spc="0" normalizeH="0" baseline="0" noProof="0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4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4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4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4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400" b="1" dirty="0" smtClean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200" b="1" i="0" u="none" strike="noStrike" kern="1200" cap="none" spc="0" normalizeH="0" baseline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Явления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200" b="1" i="0" u="none" strike="noStrike" kern="1200" cap="none" spc="0" normalizeH="0" baseline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 химии</a:t>
            </a:r>
            <a:endParaRPr kumimoji="0" lang="ru-RU" sz="19200" b="1" i="0" u="none" strike="noStrike" kern="1200" cap="none" spc="0" normalizeH="0" baseline="0" noProof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perspectiveAbove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1" i="0" u="none" strike="noStrike" kern="1200" cap="all" spc="0" normalizeH="0" baseline="0" noProof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1" i="0" u="none" strike="noStrike" kern="1200" cap="all" spc="0" normalizeH="0" baseline="0" noProof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1" i="0" u="none" strike="noStrike" kern="1200" cap="all" spc="0" normalizeH="0" baseline="0" noProof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1" i="0" u="none" strike="noStrike" kern="1200" cap="all" spc="0" normalizeH="0" baseline="0" noProof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rPr>
              <a:t>Физические</a:t>
            </a:r>
            <a:r>
              <a:rPr kumimoji="0" lang="ru-RU" sz="4000" b="1" i="0" u="none" strike="noStrike" kern="1200" cap="all" spc="0" normalizeH="0" baseline="0" noProof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rPr>
              <a:t>             </a:t>
            </a:r>
            <a:r>
              <a:rPr kumimoji="0" lang="ru-RU" sz="2800" b="1" i="0" u="none" strike="noStrike" kern="1200" cap="all" spc="0" normalizeH="0" baseline="0" noProof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rPr>
              <a:t>химические</a:t>
            </a:r>
            <a:endParaRPr kumimoji="0" lang="ru-RU" sz="2800" b="1" i="0" u="none" strike="noStrike" kern="1200" cap="all" spc="0" normalizeH="0" baseline="0" noProof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14612" y="714356"/>
            <a:ext cx="3714776" cy="17145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Выгнутая влево стрелка 6"/>
          <p:cNvSpPr/>
          <p:nvPr/>
        </p:nvSpPr>
        <p:spPr>
          <a:xfrm>
            <a:off x="1214414" y="928670"/>
            <a:ext cx="1500198" cy="242889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Выгнутая вправо стрелка 7"/>
          <p:cNvSpPr/>
          <p:nvPr/>
        </p:nvSpPr>
        <p:spPr>
          <a:xfrm>
            <a:off x="6429388" y="928670"/>
            <a:ext cx="1357322" cy="242889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428596" y="3143248"/>
            <a:ext cx="3857652" cy="1571636"/>
          </a:xfrm>
          <a:prstGeom prst="ellipse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500562" y="3143248"/>
            <a:ext cx="3857652" cy="1571636"/>
          </a:xfrm>
          <a:prstGeom prst="ellipse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57158" y="357166"/>
            <a:ext cx="8429684" cy="5929354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/>
          <p:nvPr/>
        </p:nvPicPr>
        <p:blipFill>
          <a:blip r:embed="rId2"/>
          <a:stretch>
            <a:fillRect/>
          </a:stretch>
        </p:blipFill>
        <p:spPr>
          <a:xfrm>
            <a:off x="1357290" y="4357694"/>
            <a:ext cx="1928826" cy="1905000"/>
          </a:xfrm>
          <a:prstGeom prst="rect">
            <a:avLst/>
          </a:prstGeom>
        </p:spPr>
      </p:pic>
      <p:pic>
        <p:nvPicPr>
          <p:cNvPr id="13" name="Рисунок 12"/>
          <p:cNvPicPr/>
          <p:nvPr/>
        </p:nvPicPr>
        <p:blipFill>
          <a:blip r:embed="rId3"/>
          <a:stretch>
            <a:fillRect/>
          </a:stretch>
        </p:blipFill>
        <p:spPr>
          <a:xfrm>
            <a:off x="5857884" y="4286256"/>
            <a:ext cx="1857388" cy="200026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Arial Black" pitchFamily="34" charset="0"/>
              </a:rPr>
              <a:t>Физические явления: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/>
              <a:t>Это такие явления, при которых из данных веществ не образуются новые вещества, а меняется их агрегатное состояние или форма.</a:t>
            </a:r>
          </a:p>
          <a:p>
            <a:pPr algn="just"/>
            <a:r>
              <a:rPr lang="ru-RU" dirty="0" smtClean="0"/>
              <a:t>Таяние льда</a:t>
            </a:r>
          </a:p>
          <a:p>
            <a:pPr algn="just"/>
            <a:r>
              <a:rPr lang="ru-RU" dirty="0" smtClean="0"/>
              <a:t>Вскипание воды</a:t>
            </a:r>
          </a:p>
          <a:p>
            <a:pPr algn="just"/>
            <a:r>
              <a:rPr lang="ru-RU" dirty="0" smtClean="0"/>
              <a:t>Выпадение осадков</a:t>
            </a:r>
          </a:p>
          <a:p>
            <a:pPr algn="just"/>
            <a:r>
              <a:rPr lang="ru-RU" dirty="0" smtClean="0"/>
              <a:t>Плавление стекла или металла</a:t>
            </a:r>
          </a:p>
          <a:p>
            <a:pPr algn="just"/>
            <a:endParaRPr lang="ru-RU" dirty="0" smtClean="0"/>
          </a:p>
          <a:p>
            <a:pPr algn="ctr">
              <a:buNone/>
            </a:pPr>
            <a:r>
              <a:rPr lang="ru-RU" dirty="0" smtClean="0"/>
              <a:t>(привести свои примеры)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6072198" y="3000372"/>
            <a:ext cx="2571768" cy="250033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36759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/>
              <a:t/>
            </a:r>
            <a:br>
              <a:rPr lang="ru-RU" sz="4400" b="1" dirty="0" smtClean="0"/>
            </a:br>
            <a:r>
              <a:rPr lang="ru-RU" sz="4400" b="1" dirty="0" smtClean="0"/>
              <a:t>Задание1</a:t>
            </a:r>
            <a:r>
              <a:rPr lang="ru-RU" sz="3200" dirty="0" smtClean="0"/>
              <a:t>.</a:t>
            </a:r>
            <a:br>
              <a:rPr lang="ru-RU" sz="3200" dirty="0" smtClean="0"/>
            </a:br>
            <a:r>
              <a:rPr lang="ru-RU" sz="3200" dirty="0" smtClean="0"/>
              <a:t>выбрать из предложенных явлений только физические: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• кипение воды;</a:t>
            </a:r>
          </a:p>
          <a:p>
            <a:r>
              <a:rPr lang="ru-RU" dirty="0" smtClean="0"/>
              <a:t>• образование на деревьях инея;</a:t>
            </a:r>
          </a:p>
          <a:p>
            <a:r>
              <a:rPr lang="ru-RU" dirty="0" smtClean="0"/>
              <a:t>• скисание молока;</a:t>
            </a:r>
          </a:p>
          <a:p>
            <a:r>
              <a:rPr lang="ru-RU" dirty="0" smtClean="0"/>
              <a:t>• ржавление гвоздя;</a:t>
            </a:r>
          </a:p>
          <a:p>
            <a:r>
              <a:rPr lang="ru-RU" dirty="0" smtClean="0"/>
              <a:t>• таяние льда;</a:t>
            </a:r>
          </a:p>
          <a:p>
            <a:r>
              <a:rPr lang="ru-RU" dirty="0" smtClean="0"/>
              <a:t>• горение бенгальских огней;</a:t>
            </a:r>
          </a:p>
          <a:p>
            <a:r>
              <a:rPr lang="ru-RU" dirty="0" smtClean="0"/>
              <a:t>• гниение растений;</a:t>
            </a:r>
          </a:p>
          <a:p>
            <a:r>
              <a:rPr lang="ru-RU" dirty="0" smtClean="0"/>
              <a:t>• приготовление сахарного сиропа;</a:t>
            </a:r>
          </a:p>
          <a:p>
            <a:r>
              <a:rPr lang="ru-RU" dirty="0" smtClean="0"/>
              <a:t>• приготовление сахарной пудры из сахара;</a:t>
            </a:r>
          </a:p>
          <a:p>
            <a:r>
              <a:rPr lang="ru-RU" dirty="0" smtClean="0"/>
              <a:t>• горение свечи.</a:t>
            </a:r>
          </a:p>
          <a:p>
            <a:endParaRPr lang="ru-RU" dirty="0"/>
          </a:p>
        </p:txBody>
      </p:sp>
      <p:pic>
        <p:nvPicPr>
          <p:cNvPr id="4" name="Picture 3" descr="D:\0_529fa_f6ac1d17_XL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46133" y="2071678"/>
            <a:ext cx="3219022" cy="264320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Arial Black" pitchFamily="34" charset="0"/>
              </a:rPr>
              <a:t>Химические явления: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Это такие явления, при которых из данных веществ образуются новые вещества со своими свойствами.</a:t>
            </a:r>
          </a:p>
          <a:p>
            <a:r>
              <a:rPr lang="ru-RU" dirty="0" smtClean="0"/>
              <a:t>Гашение соды уксусом</a:t>
            </a:r>
          </a:p>
          <a:p>
            <a:r>
              <a:rPr lang="ru-RU" dirty="0" smtClean="0"/>
              <a:t>Пригорание пищи</a:t>
            </a:r>
          </a:p>
          <a:p>
            <a:r>
              <a:rPr lang="ru-RU" dirty="0" smtClean="0"/>
              <a:t>Скисание молока</a:t>
            </a:r>
          </a:p>
          <a:p>
            <a:r>
              <a:rPr lang="ru-RU" dirty="0" smtClean="0"/>
              <a:t>Ржавление железа</a:t>
            </a:r>
          </a:p>
          <a:p>
            <a:r>
              <a:rPr lang="ru-RU" dirty="0" smtClean="0"/>
              <a:t>Горение топлива</a:t>
            </a:r>
          </a:p>
          <a:p>
            <a:endParaRPr lang="ru-RU" dirty="0" smtClean="0"/>
          </a:p>
          <a:p>
            <a:pPr algn="ctr">
              <a:buNone/>
            </a:pPr>
            <a:r>
              <a:rPr lang="ru-RU" dirty="0" smtClean="0"/>
              <a:t>(привести свои примеры)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6786578" y="2786058"/>
            <a:ext cx="2000264" cy="192882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4714876" y="3714752"/>
            <a:ext cx="2286016" cy="2071702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142876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Задание2</a:t>
            </a:r>
            <a:r>
              <a:rPr lang="ru-RU" sz="3600" dirty="0" smtClean="0"/>
              <a:t>.</a:t>
            </a:r>
            <a:br>
              <a:rPr lang="ru-RU" sz="3600" dirty="0" smtClean="0"/>
            </a:br>
            <a:r>
              <a:rPr lang="ru-RU" sz="3200" dirty="0" smtClean="0"/>
              <a:t>выбрать из предложенных явлений только химические: 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• кипение воды;</a:t>
            </a:r>
          </a:p>
          <a:p>
            <a:r>
              <a:rPr lang="ru-RU" dirty="0" smtClean="0"/>
              <a:t>• образование на деревьях инея;</a:t>
            </a:r>
          </a:p>
          <a:p>
            <a:r>
              <a:rPr lang="ru-RU" dirty="0" smtClean="0"/>
              <a:t>• скисание молока;</a:t>
            </a:r>
          </a:p>
          <a:p>
            <a:r>
              <a:rPr lang="ru-RU" dirty="0" smtClean="0"/>
              <a:t>• ржавление гвоздя;</a:t>
            </a:r>
          </a:p>
          <a:p>
            <a:r>
              <a:rPr lang="ru-RU" dirty="0" smtClean="0"/>
              <a:t>• таяние льда;</a:t>
            </a:r>
          </a:p>
          <a:p>
            <a:r>
              <a:rPr lang="ru-RU" dirty="0" smtClean="0"/>
              <a:t>• горение бенгальских огней;</a:t>
            </a:r>
          </a:p>
          <a:p>
            <a:r>
              <a:rPr lang="ru-RU" dirty="0" smtClean="0"/>
              <a:t>• гниение растений;</a:t>
            </a:r>
          </a:p>
          <a:p>
            <a:r>
              <a:rPr lang="ru-RU" dirty="0" smtClean="0"/>
              <a:t>• приготовление сахарного сиропа;</a:t>
            </a:r>
          </a:p>
          <a:p>
            <a:r>
              <a:rPr lang="ru-RU" dirty="0" smtClean="0"/>
              <a:t>• приготовление сахарной пудры из сахара;</a:t>
            </a:r>
          </a:p>
          <a:p>
            <a:r>
              <a:rPr lang="ru-RU" dirty="0" smtClean="0"/>
              <a:t>• горение свечи.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1928802"/>
            <a:ext cx="268721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Химические явления 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714488"/>
            <a:ext cx="8229600" cy="461011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Arial Black" pitchFamily="34" charset="0"/>
              </a:rPr>
              <a:t>называются химическими реакциями.</a:t>
            </a:r>
            <a:endParaRPr lang="ru-RU" sz="32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5984" y="3000372"/>
            <a:ext cx="5111750" cy="34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Признаки химических реакций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Выделение или поглощение тепла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Изменение цвета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Выделение газа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Выпадение осадка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Появление запаха</a:t>
            </a:r>
            <a:endParaRPr lang="ru-RU" sz="3600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168</TotalTime>
  <Words>459</Words>
  <Application>Microsoft Office PowerPoint</Application>
  <PresentationFormat>Экран (4:3)</PresentationFormat>
  <Paragraphs>114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Aharoni</vt:lpstr>
      <vt:lpstr>Arial</vt:lpstr>
      <vt:lpstr>Arial Black</vt:lpstr>
      <vt:lpstr>Calibri</vt:lpstr>
      <vt:lpstr>Constantia</vt:lpstr>
      <vt:lpstr>Wingdings</vt:lpstr>
      <vt:lpstr>Wingdings 2</vt:lpstr>
      <vt:lpstr>Поток</vt:lpstr>
      <vt:lpstr>   Урок-сказка по химии  на тему: «Физические и химические явления в химии. Признаки химических реакций».</vt:lpstr>
      <vt:lpstr> Цели урока:</vt:lpstr>
      <vt:lpstr>         </vt:lpstr>
      <vt:lpstr>Физические явления:</vt:lpstr>
      <vt:lpstr> Задание1. выбрать из предложенных явлений только физические:</vt:lpstr>
      <vt:lpstr>Химические явления:</vt:lpstr>
      <vt:lpstr>     Задание2. выбрать из предложенных явлений только химические:  </vt:lpstr>
      <vt:lpstr>Химические явления </vt:lpstr>
      <vt:lpstr>Признаки химических реакций</vt:lpstr>
      <vt:lpstr>Опыт №1 «Изменение цвета»</vt:lpstr>
      <vt:lpstr>Опыт №2 «Выделение газа»</vt:lpstr>
      <vt:lpstr>Решение задач:</vt:lpstr>
      <vt:lpstr>  Домашнее задание: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Урок-сказка по химии на тему: «Физические и химические явления в химии. Признаки химических реакций».</dc:title>
  <dc:creator>Света</dc:creator>
  <cp:lastModifiedBy>Пользователь</cp:lastModifiedBy>
  <cp:revision>18</cp:revision>
  <dcterms:created xsi:type="dcterms:W3CDTF">2013-06-14T08:18:45Z</dcterms:created>
  <dcterms:modified xsi:type="dcterms:W3CDTF">2017-03-02T19:05:11Z</dcterms:modified>
</cp:coreProperties>
</file>