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03.03.2017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03.03.2017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03.03.2017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03.03.2017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03.03.2017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03.03.2017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03.03.2017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73794" y="4149081"/>
            <a:ext cx="7058645" cy="1785584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 smtClean="0">
                <a:solidFill>
                  <a:srgbClr val="0070C0"/>
                </a:solidFill>
              </a:rPr>
              <a:t>Специфические свойства азотной кислоты</a:t>
            </a:r>
            <a:endParaRPr lang="ru-RU" sz="4000" b="1" dirty="0">
              <a:solidFill>
                <a:srgbClr val="0070C0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71600" y="476672"/>
            <a:ext cx="7175351" cy="3096344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Азотная кислота и ее соли.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Химия 9 класс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90491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4365104"/>
            <a:ext cx="8640959" cy="1433096"/>
          </a:xfrm>
        </p:spPr>
        <p:txBody>
          <a:bodyPr/>
          <a:lstStyle/>
          <a:p>
            <a:r>
              <a:rPr lang="ru-RU" sz="3600" dirty="0" smtClean="0">
                <a:solidFill>
                  <a:srgbClr val="FF0000"/>
                </a:solidFill>
              </a:rPr>
              <a:t>Повторение изученного материала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marL="45720" indent="0">
              <a:buNone/>
            </a:pPr>
            <a:r>
              <a:rPr lang="ru-RU" sz="3200" b="1" dirty="0" smtClean="0">
                <a:solidFill>
                  <a:schemeClr val="tx1"/>
                </a:solidFill>
              </a:rPr>
              <a:t>1) проверка Д/З</a:t>
            </a:r>
          </a:p>
          <a:p>
            <a:pPr marL="45720" indent="0">
              <a:buNone/>
            </a:pPr>
            <a:r>
              <a:rPr lang="ru-RU" sz="3200" b="1" dirty="0" smtClean="0">
                <a:solidFill>
                  <a:schemeClr val="tx1"/>
                </a:solidFill>
              </a:rPr>
              <a:t>Стр. 225 №5 – 2 человека у доски</a:t>
            </a:r>
          </a:p>
          <a:p>
            <a:pPr marL="45720" indent="0">
              <a:buNone/>
            </a:pPr>
            <a:r>
              <a:rPr lang="ru-RU" sz="3200" b="1" dirty="0" smtClean="0">
                <a:solidFill>
                  <a:schemeClr val="tx1"/>
                </a:solidFill>
              </a:rPr>
              <a:t>2) стр. 225 №6 – 1 человек у доски</a:t>
            </a:r>
          </a:p>
          <a:p>
            <a:pPr marL="45720" indent="0">
              <a:buNone/>
            </a:pPr>
            <a:r>
              <a:rPr lang="ru-RU" sz="3200" b="1" dirty="0" smtClean="0">
                <a:solidFill>
                  <a:schemeClr val="tx1"/>
                </a:solidFill>
              </a:rPr>
              <a:t>3) Остальные пишут С/Р</a:t>
            </a:r>
            <a:endParaRPr lang="ru-RU" sz="32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7662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9" y="4372168"/>
            <a:ext cx="7622232" cy="1143000"/>
          </a:xfrm>
        </p:spPr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Работа по теме урока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11560" y="731520"/>
            <a:ext cx="8136904" cy="3474720"/>
          </a:xfrm>
        </p:spPr>
        <p:txBody>
          <a:bodyPr/>
          <a:lstStyle/>
          <a:p>
            <a:pPr marL="45720" indent="0">
              <a:buNone/>
            </a:pPr>
            <a:r>
              <a:rPr lang="ru-RU" sz="4000" dirty="0" smtClean="0">
                <a:solidFill>
                  <a:schemeClr val="bg2">
                    <a:lumMod val="25000"/>
                  </a:schemeClr>
                </a:solidFill>
              </a:rPr>
              <a:t>? </a:t>
            </a:r>
            <a:r>
              <a:rPr lang="ru-RU" sz="3600" b="1" dirty="0" smtClean="0">
                <a:solidFill>
                  <a:schemeClr val="bg2">
                    <a:lumMod val="25000"/>
                  </a:schemeClr>
                </a:solidFill>
              </a:rPr>
              <a:t>Что за вещество, являясь жидкостью, «дымит» на воздухе?</a:t>
            </a:r>
          </a:p>
          <a:p>
            <a:pPr marL="45720" indent="0">
              <a:buNone/>
            </a:pPr>
            <a:endParaRPr lang="ru-RU" sz="3600" b="1" dirty="0" smtClean="0">
              <a:solidFill>
                <a:schemeClr val="bg2">
                  <a:lumMod val="25000"/>
                </a:schemeClr>
              </a:solidFill>
            </a:endParaRPr>
          </a:p>
          <a:p>
            <a:pPr marL="45720" indent="0">
              <a:buNone/>
            </a:pPr>
            <a:r>
              <a:rPr lang="ru-RU" sz="3600" b="1" dirty="0" smtClean="0">
                <a:solidFill>
                  <a:schemeClr val="bg2">
                    <a:lumMod val="25000"/>
                  </a:schemeClr>
                </a:solidFill>
              </a:rPr>
              <a:t>? Перечислите его общие свойства с подобными ему веществами. </a:t>
            </a:r>
            <a:endParaRPr lang="ru-RU" sz="3600" b="1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648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Формулирование темы урока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7461448" cy="3474720"/>
          </a:xfrm>
        </p:spPr>
        <p:txBody>
          <a:bodyPr/>
          <a:lstStyle/>
          <a:p>
            <a:r>
              <a:rPr lang="ru-RU" b="1" dirty="0" smtClean="0"/>
              <a:t>А может ли вещество обладать своими уникальными свойствами?</a:t>
            </a:r>
          </a:p>
          <a:p>
            <a:endParaRPr lang="ru-RU" b="1" dirty="0"/>
          </a:p>
          <a:p>
            <a:r>
              <a:rPr lang="ru-RU" b="1" dirty="0" smtClean="0"/>
              <a:t>Сформулируйте тему нашего сегодняшнего урока.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472024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957392" cy="3474720"/>
          </a:xfrm>
        </p:spPr>
        <p:txBody>
          <a:bodyPr>
            <a:normAutofit/>
          </a:bodyPr>
          <a:lstStyle/>
          <a:p>
            <a:pPr algn="ctr"/>
            <a:r>
              <a:rPr lang="ru-RU" sz="6000" b="1" dirty="0" smtClean="0">
                <a:solidFill>
                  <a:srgbClr val="FF0000"/>
                </a:solidFill>
              </a:rPr>
              <a:t>Специфические свойства азотной кислоты.</a:t>
            </a:r>
            <a:endParaRPr lang="ru-RU" sz="6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2731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955175" cy="1143000"/>
          </a:xfrm>
        </p:spPr>
        <p:txBody>
          <a:bodyPr/>
          <a:lstStyle/>
          <a:p>
            <a:pPr marL="0" indent="0" algn="ctr">
              <a:buNone/>
            </a:pPr>
            <a:r>
              <a:rPr lang="ru-RU" sz="3600" dirty="0" err="1" smtClean="0">
                <a:solidFill>
                  <a:srgbClr val="FF0000"/>
                </a:solidFill>
              </a:rPr>
              <a:t>Специфичеческие</a:t>
            </a:r>
            <a:r>
              <a:rPr lang="ru-RU" sz="3600" dirty="0" smtClean="0">
                <a:solidFill>
                  <a:srgbClr val="FF0000"/>
                </a:solidFill>
              </a:rPr>
              <a:t> свойства азотной кислоты </a:t>
            </a:r>
            <a:endParaRPr lang="ru-RU" sz="3600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45720" indent="0">
              <a:buNone/>
            </a:pPr>
            <a:r>
              <a:rPr lang="ru-RU" dirty="0" smtClean="0"/>
              <a:t>1) Разложение азотной кислоты:</a:t>
            </a:r>
          </a:p>
          <a:p>
            <a:endParaRPr lang="ru-RU" dirty="0"/>
          </a:p>
          <a:p>
            <a:pPr marL="45720" indent="0">
              <a:buNone/>
            </a:pPr>
            <a:r>
              <a:rPr lang="en-US" dirty="0" smtClean="0"/>
              <a:t>4HNO3 = 4NO2 + 2H2O + O2</a:t>
            </a:r>
          </a:p>
          <a:p>
            <a:pPr marL="45720" indent="0">
              <a:buNone/>
            </a:pPr>
            <a:endParaRPr lang="en-US" dirty="0"/>
          </a:p>
          <a:p>
            <a:pPr marL="45720" indent="0">
              <a:buNone/>
            </a:pPr>
            <a:r>
              <a:rPr lang="en-US" dirty="0" smtClean="0"/>
              <a:t>2) </a:t>
            </a:r>
            <a:r>
              <a:rPr lang="ru-RU" dirty="0" smtClean="0"/>
              <a:t>Взаимодействие с органическими веществами </a:t>
            </a:r>
            <a:r>
              <a:rPr lang="ru-RU" dirty="0" smtClean="0">
                <a:solidFill>
                  <a:srgbClr val="FF0000"/>
                </a:solidFill>
              </a:rPr>
              <a:t>(ТБ)</a:t>
            </a:r>
          </a:p>
          <a:p>
            <a:pPr marL="45720" indent="0">
              <a:buNone/>
            </a:pPr>
            <a:r>
              <a:rPr lang="en-US" dirty="0" smtClean="0">
                <a:solidFill>
                  <a:schemeClr val="tx1"/>
                </a:solidFill>
              </a:rPr>
              <a:t>HNO3 + </a:t>
            </a:r>
            <a:r>
              <a:rPr lang="ru-RU" dirty="0" smtClean="0">
                <a:solidFill>
                  <a:schemeClr val="tx1"/>
                </a:solidFill>
              </a:rPr>
              <a:t>белок</a:t>
            </a:r>
            <a:r>
              <a:rPr lang="en-US" dirty="0" smtClean="0">
                <a:solidFill>
                  <a:schemeClr val="tx1"/>
                </a:solidFill>
              </a:rPr>
              <a:t> = </a:t>
            </a:r>
            <a:r>
              <a:rPr lang="ru-RU" dirty="0" smtClean="0">
                <a:solidFill>
                  <a:schemeClr val="tx1"/>
                </a:solidFill>
              </a:rPr>
              <a:t>ярко-желтое вещество</a:t>
            </a:r>
            <a:endParaRPr lang="en-US" dirty="0" smtClean="0">
              <a:solidFill>
                <a:schemeClr val="tx1"/>
              </a:solidFill>
            </a:endParaRPr>
          </a:p>
          <a:p>
            <a:pPr marL="4572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75798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5013176"/>
            <a:ext cx="7550224" cy="1296144"/>
          </a:xfrm>
        </p:spPr>
        <p:txBody>
          <a:bodyPr/>
          <a:lstStyle/>
          <a:p>
            <a:pPr marL="0" indent="0" algn="ctr">
              <a:buNone/>
            </a:pPr>
            <a:r>
              <a:rPr lang="ru-RU" sz="4000" dirty="0" err="1">
                <a:solidFill>
                  <a:srgbClr val="FF0000"/>
                </a:solidFill>
              </a:rPr>
              <a:t>Специфичеческие</a:t>
            </a:r>
            <a:r>
              <a:rPr lang="ru-RU" sz="4000" dirty="0">
                <a:solidFill>
                  <a:srgbClr val="FF0000"/>
                </a:solidFill>
              </a:rPr>
              <a:t> свойства азотной кислоты </a:t>
            </a:r>
            <a:endParaRPr lang="ru-RU" sz="40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467544" y="731520"/>
            <a:ext cx="8424936" cy="4353664"/>
          </a:xfrm>
        </p:spPr>
        <p:txBody>
          <a:bodyPr>
            <a:normAutofit fontScale="85000" lnSpcReduction="20000"/>
          </a:bodyPr>
          <a:lstStyle/>
          <a:p>
            <a:pPr marL="45720" indent="0">
              <a:buNone/>
            </a:pPr>
            <a:r>
              <a:rPr lang="ru-RU" dirty="0" smtClean="0"/>
              <a:t>Взаимодействие с металлами: (</a:t>
            </a:r>
            <a:r>
              <a:rPr lang="ru-RU" dirty="0" err="1" smtClean="0"/>
              <a:t>искл</a:t>
            </a:r>
            <a:r>
              <a:rPr lang="ru-RU" dirty="0" smtClean="0"/>
              <a:t>. </a:t>
            </a:r>
            <a:r>
              <a:rPr lang="en-US" dirty="0" err="1" smtClean="0"/>
              <a:t>Pt</a:t>
            </a:r>
            <a:r>
              <a:rPr lang="en-US" dirty="0"/>
              <a:t>,</a:t>
            </a:r>
            <a:r>
              <a:rPr lang="en-US" dirty="0" smtClean="0"/>
              <a:t> Au)</a:t>
            </a:r>
          </a:p>
          <a:p>
            <a:pPr marL="45720" indent="0">
              <a:buNone/>
            </a:pPr>
            <a:r>
              <a:rPr lang="en-US" dirty="0"/>
              <a:t> </a:t>
            </a:r>
            <a:r>
              <a:rPr lang="en-US" dirty="0" smtClean="0"/>
              <a:t>            HNO3 + Me = Me(NO3)x + H2O + ?</a:t>
            </a:r>
            <a:endParaRPr lang="ru-RU" dirty="0" smtClean="0"/>
          </a:p>
          <a:p>
            <a:pPr marL="45720" indent="0">
              <a:buNone/>
            </a:pPr>
            <a:endParaRPr lang="ru-RU" dirty="0"/>
          </a:p>
          <a:p>
            <a:pPr marL="45720" indent="0">
              <a:buNone/>
            </a:pPr>
            <a:endParaRPr lang="ru-RU" dirty="0" smtClean="0"/>
          </a:p>
          <a:p>
            <a:pPr marL="45720" indent="0">
              <a:buNone/>
            </a:pPr>
            <a:endParaRPr lang="ru-RU" dirty="0"/>
          </a:p>
          <a:p>
            <a:pPr marL="45720" indent="0">
              <a:buNone/>
            </a:pPr>
            <a:endParaRPr lang="ru-RU" dirty="0" smtClean="0"/>
          </a:p>
          <a:p>
            <a:pPr marL="45720" indent="0">
              <a:buNone/>
            </a:pPr>
            <a:endParaRPr lang="ru-RU" dirty="0"/>
          </a:p>
          <a:p>
            <a:pPr marL="45720" indent="0">
              <a:buNone/>
            </a:pPr>
            <a:endParaRPr lang="ru-RU" dirty="0" smtClean="0"/>
          </a:p>
          <a:p>
            <a:pPr marL="45720" indent="0">
              <a:buNone/>
            </a:pPr>
            <a:endParaRPr lang="ru-RU" dirty="0"/>
          </a:p>
          <a:p>
            <a:pPr marL="45720" indent="0">
              <a:buNone/>
            </a:pPr>
            <a:endParaRPr lang="ru-RU" dirty="0" smtClean="0"/>
          </a:p>
          <a:p>
            <a:pPr marL="45720" indent="0">
              <a:buNone/>
            </a:pPr>
            <a:endParaRPr lang="ru-RU" dirty="0" smtClean="0"/>
          </a:p>
          <a:p>
            <a:pPr marL="45720" indent="0">
              <a:buNone/>
            </a:pPr>
            <a:r>
              <a:rPr lang="ru-RU" dirty="0" smtClean="0"/>
              <a:t>Почему азотная кислота концентрированная не реагирует с железом, алюминием и хромом? </a:t>
            </a:r>
          </a:p>
          <a:p>
            <a:pPr marL="45720" indent="0">
              <a:buNone/>
            </a:pPr>
            <a:endParaRPr lang="en-US" dirty="0" smtClean="0"/>
          </a:p>
          <a:p>
            <a:pPr marL="45720" indent="0">
              <a:buNone/>
            </a:pPr>
            <a:endParaRPr lang="ru-RU" dirty="0" smtClean="0"/>
          </a:p>
          <a:p>
            <a:pPr marL="45720" indent="0">
              <a:buNone/>
            </a:pP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86159246"/>
              </p:ext>
            </p:extLst>
          </p:nvPr>
        </p:nvGraphicFramePr>
        <p:xfrm>
          <a:off x="1475656" y="1628800"/>
          <a:ext cx="6096000" cy="2743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24000"/>
                <a:gridCol w="1524000"/>
                <a:gridCol w="1524000"/>
                <a:gridCol w="1524000"/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Кислота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Акт. Металлы</a:t>
                      </a:r>
                      <a:endParaRPr lang="en-US" dirty="0" smtClean="0"/>
                    </a:p>
                    <a:p>
                      <a:r>
                        <a:rPr lang="en-US" dirty="0" smtClean="0"/>
                        <a:t>Na … </a:t>
                      </a:r>
                      <a:r>
                        <a:rPr lang="en-US" dirty="0" err="1" smtClean="0"/>
                        <a:t>Ca</a:t>
                      </a:r>
                      <a:r>
                        <a:rPr lang="en-US" dirty="0" smtClean="0"/>
                        <a:t> + </a:t>
                      </a:r>
                      <a:r>
                        <a:rPr lang="ru-RU" dirty="0" err="1" smtClean="0"/>
                        <a:t>Ме</a:t>
                      </a:r>
                      <a:r>
                        <a:rPr lang="ru-RU" dirty="0" smtClean="0"/>
                        <a:t> до</a:t>
                      </a:r>
                      <a:r>
                        <a:rPr lang="en-US" dirty="0" smtClean="0"/>
                        <a:t> Al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Средней активности</a:t>
                      </a:r>
                      <a:endParaRPr lang="en-US" dirty="0" smtClean="0"/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Малоактивные металлы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HNO3 (</a:t>
                      </a:r>
                      <a:r>
                        <a:rPr lang="ru-RU" dirty="0" smtClean="0"/>
                        <a:t>р)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NH3, NH4NO3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NO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NO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HNO3</a:t>
                      </a:r>
                      <a:r>
                        <a:rPr lang="en-US" baseline="0" dirty="0" smtClean="0"/>
                        <a:t> (</a:t>
                      </a:r>
                      <a:r>
                        <a:rPr lang="ru-RU" baseline="0" dirty="0" smtClean="0"/>
                        <a:t>к)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N2O,</a:t>
                      </a:r>
                      <a:r>
                        <a:rPr lang="en-US" baseline="0" dirty="0" smtClean="0"/>
                        <a:t> N2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NO2</a:t>
                      </a:r>
                    </a:p>
                    <a:p>
                      <a:r>
                        <a:rPr lang="ru-RU" dirty="0" err="1" smtClean="0"/>
                        <a:t>Искл</a:t>
                      </a:r>
                      <a:r>
                        <a:rPr lang="ru-RU" dirty="0" smtClean="0"/>
                        <a:t>. </a:t>
                      </a:r>
                      <a:r>
                        <a:rPr lang="en-US" dirty="0" err="1" smtClean="0"/>
                        <a:t>Fe,Al,Cr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NO2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38598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>
                <a:solidFill>
                  <a:srgbClr val="FF0000"/>
                </a:solidFill>
              </a:rPr>
              <a:t>Отработка уравнений реакций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7605464" cy="3474720"/>
          </a:xfrm>
        </p:spPr>
        <p:txBody>
          <a:bodyPr/>
          <a:lstStyle/>
          <a:p>
            <a:pPr marL="45720" indent="0">
              <a:buNone/>
            </a:pPr>
            <a:r>
              <a:rPr lang="ru-RU" dirty="0" smtClean="0"/>
              <a:t>Уравняйте методом электронного баланса:</a:t>
            </a:r>
          </a:p>
          <a:p>
            <a:pPr marL="45720" indent="0">
              <a:buNone/>
            </a:pPr>
            <a:endParaRPr lang="ru-RU" dirty="0">
              <a:solidFill>
                <a:schemeClr val="tx1"/>
              </a:solidFill>
            </a:endParaRPr>
          </a:p>
          <a:p>
            <a:pPr marL="560070" indent="-514350">
              <a:buAutoNum type="arabicParenR"/>
            </a:pPr>
            <a:r>
              <a:rPr lang="en-US" sz="3200" dirty="0" smtClean="0">
                <a:solidFill>
                  <a:schemeClr val="tx1"/>
                </a:solidFill>
              </a:rPr>
              <a:t>Cu + HNO3 (</a:t>
            </a:r>
            <a:r>
              <a:rPr lang="ru-RU" sz="3200" dirty="0" smtClean="0">
                <a:solidFill>
                  <a:schemeClr val="tx1"/>
                </a:solidFill>
              </a:rPr>
              <a:t>р</a:t>
            </a:r>
            <a:r>
              <a:rPr lang="en-US" sz="3200" dirty="0" smtClean="0">
                <a:solidFill>
                  <a:schemeClr val="tx1"/>
                </a:solidFill>
              </a:rPr>
              <a:t>) =</a:t>
            </a:r>
          </a:p>
          <a:p>
            <a:pPr marL="560070" indent="-514350">
              <a:buAutoNum type="arabicParenR"/>
            </a:pPr>
            <a:r>
              <a:rPr lang="en-US" sz="3200" dirty="0" smtClean="0">
                <a:solidFill>
                  <a:schemeClr val="tx1"/>
                </a:solidFill>
              </a:rPr>
              <a:t>Cu + HNO3 (</a:t>
            </a:r>
            <a:r>
              <a:rPr lang="ru-RU" sz="3200" dirty="0">
                <a:solidFill>
                  <a:schemeClr val="tx1"/>
                </a:solidFill>
              </a:rPr>
              <a:t>к</a:t>
            </a:r>
            <a:r>
              <a:rPr lang="en-US" sz="3200" dirty="0" smtClean="0">
                <a:solidFill>
                  <a:schemeClr val="tx1"/>
                </a:solidFill>
              </a:rPr>
              <a:t>) =</a:t>
            </a:r>
          </a:p>
          <a:p>
            <a:pPr marL="560070" indent="-514350">
              <a:buAutoNum type="arabicParenR"/>
            </a:pPr>
            <a:r>
              <a:rPr lang="en-US" sz="3200" dirty="0" err="1" smtClean="0">
                <a:solidFill>
                  <a:schemeClr val="tx1"/>
                </a:solidFill>
              </a:rPr>
              <a:t>Ca</a:t>
            </a:r>
            <a:r>
              <a:rPr lang="en-US" sz="3200" dirty="0" smtClean="0">
                <a:solidFill>
                  <a:schemeClr val="tx1"/>
                </a:solidFill>
              </a:rPr>
              <a:t> + </a:t>
            </a:r>
            <a:r>
              <a:rPr lang="en-US" sz="3200" dirty="0">
                <a:solidFill>
                  <a:schemeClr val="tx1"/>
                </a:solidFill>
              </a:rPr>
              <a:t>HNO3 (</a:t>
            </a:r>
            <a:r>
              <a:rPr lang="ru-RU" sz="3200" dirty="0">
                <a:solidFill>
                  <a:schemeClr val="tx1"/>
                </a:solidFill>
              </a:rPr>
              <a:t>р</a:t>
            </a:r>
            <a:r>
              <a:rPr lang="en-US" sz="3200" dirty="0">
                <a:solidFill>
                  <a:schemeClr val="tx1"/>
                </a:solidFill>
              </a:rPr>
              <a:t>) </a:t>
            </a:r>
            <a:r>
              <a:rPr lang="ru-RU" sz="3200" dirty="0" smtClean="0">
                <a:solidFill>
                  <a:schemeClr val="tx1"/>
                </a:solidFill>
              </a:rPr>
              <a:t>=</a:t>
            </a:r>
          </a:p>
          <a:p>
            <a:pPr marL="560070" indent="-514350">
              <a:buFont typeface="Georgia" pitchFamily="18" charset="0"/>
              <a:buAutoNum type="arabicParenR"/>
            </a:pPr>
            <a:r>
              <a:rPr lang="ru-RU" sz="3200" dirty="0" err="1" smtClean="0">
                <a:solidFill>
                  <a:schemeClr val="tx1"/>
                </a:solidFill>
              </a:rPr>
              <a:t>Ва</a:t>
            </a:r>
            <a:r>
              <a:rPr lang="ru-RU" sz="3200" dirty="0" smtClean="0">
                <a:solidFill>
                  <a:schemeClr val="tx1"/>
                </a:solidFill>
              </a:rPr>
              <a:t> + </a:t>
            </a:r>
            <a:r>
              <a:rPr lang="en-US" sz="3200" dirty="0">
                <a:solidFill>
                  <a:schemeClr val="tx1"/>
                </a:solidFill>
              </a:rPr>
              <a:t>HNO3 (</a:t>
            </a:r>
            <a:r>
              <a:rPr lang="ru-RU" sz="3200" dirty="0">
                <a:solidFill>
                  <a:schemeClr val="tx1"/>
                </a:solidFill>
              </a:rPr>
              <a:t>к</a:t>
            </a:r>
            <a:r>
              <a:rPr lang="en-US" sz="3200" dirty="0">
                <a:solidFill>
                  <a:schemeClr val="tx1"/>
                </a:solidFill>
              </a:rPr>
              <a:t>) =</a:t>
            </a:r>
          </a:p>
          <a:p>
            <a:pPr marL="45720" indent="0">
              <a:buNone/>
            </a:pPr>
            <a:endParaRPr lang="ru-RU" sz="3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7928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>
                <a:solidFill>
                  <a:srgbClr val="FF0000"/>
                </a:solidFill>
              </a:rPr>
              <a:t>Домашнее задание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ru-RU" sz="4000" dirty="0" smtClean="0">
                <a:solidFill>
                  <a:schemeClr val="tx1"/>
                </a:solidFill>
              </a:rPr>
              <a:t>Параграф 31 (весь),</a:t>
            </a:r>
          </a:p>
          <a:p>
            <a:r>
              <a:rPr lang="ru-RU" sz="4000" dirty="0" smtClean="0">
                <a:solidFill>
                  <a:schemeClr val="tx1"/>
                </a:solidFill>
              </a:rPr>
              <a:t>Стр. 225, в.4,7</a:t>
            </a:r>
            <a:endParaRPr lang="ru-RU" sz="4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8322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267</TotalTime>
  <Words>250</Words>
  <Application>Microsoft Office PowerPoint</Application>
  <PresentationFormat>Экран (4:3)</PresentationFormat>
  <Paragraphs>61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Воздушный поток</vt:lpstr>
      <vt:lpstr>Азотная кислота и ее соли. Химия 9 класс</vt:lpstr>
      <vt:lpstr>Повторение изученного материала.</vt:lpstr>
      <vt:lpstr>Работа по теме урока</vt:lpstr>
      <vt:lpstr>Формулирование темы урока</vt:lpstr>
      <vt:lpstr>Презентация PowerPoint</vt:lpstr>
      <vt:lpstr>Специфичеческие свойства азотной кислоты </vt:lpstr>
      <vt:lpstr>Специфичеческие свойства азотной кислоты </vt:lpstr>
      <vt:lpstr>Отработка уравнений реакций</vt:lpstr>
      <vt:lpstr>Домашнее задание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Азотная кислота и ее соли. Химия 9 класс</dc:title>
  <dc:creator>Химия</dc:creator>
  <cp:lastModifiedBy>Химия</cp:lastModifiedBy>
  <cp:revision>6</cp:revision>
  <dcterms:created xsi:type="dcterms:W3CDTF">2017-03-03T06:42:20Z</dcterms:created>
  <dcterms:modified xsi:type="dcterms:W3CDTF">2017-03-03T11:20:16Z</dcterms:modified>
</cp:coreProperties>
</file>