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6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9" r:id="rId12"/>
    <p:sldId id="270" r:id="rId13"/>
    <p:sldId id="272" r:id="rId14"/>
    <p:sldId id="273" r:id="rId15"/>
    <p:sldId id="275" r:id="rId16"/>
    <p:sldId id="27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A29411-5698-4766-8A77-8BCA8654F222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76C84-A6C5-4B71-94E8-EEB61DAD06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C78EAA-0298-476A-845E-321ECF2825DD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6FAF8-47F7-4CD7-A1CA-1DD4B2BE219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text=&#1082;&#1072;&#1088;&#1090;&#1080;&#1085;&#1082;&#1080;+&#1042;&#1080;&#1090;&#1103;+&#1055;&#1077;&#1088;&#1077;&#1089;&#1090;&#1091;&#1082;&#1080;&#1085;+&#1074;+&#1089;&#1090;&#1088;&#1072;&#1085;&#1077;+&#1085;&#1077;&#1074;&#1099;&#1091;&#1095;&#1077;&#1085;&#1085;&#1099;&#1093;+&#1091;&#1088;&#1086;&#1082;&#1086;&#1074;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leksh.ucoz.ru/load/uroki/razrabotki_urokov/urok_russkogo_jazyka_pravopisanie_slov_s_suffiksami_ek_ik/10-1-0-11" TargetMode="External"/><Relationship Id="rId5" Type="http://schemas.openxmlformats.org/officeDocument/2006/relationships/hyperlink" Target="http://infourok.ru/material.html?mid=2188" TargetMode="External"/><Relationship Id="rId4" Type="http://schemas.openxmlformats.org/officeDocument/2006/relationships/hyperlink" Target="http://images.yandex.ru/yandsearch?text=&#1082;&#1072;&#1088;&#1090;&#1080;&#1085;&#1082;&#1080;%20&#1096;&#1082;&#1086;&#1083;&#1100;&#1085;&#1099;&#1077;%20&#1092;&#1086;&#1085;&#1099;%20&#1076;&#1083;&#1103;%20&#1087;&#1088;&#1077;&#1079;&#1077;&#1085;&#1090;&#1072;&#1094;&#1080;&#1081;&amp;uinfo=ww-1423-wh-803-fw-1181-fh-597-pd-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Составила:</a:t>
            </a:r>
          </a:p>
          <a:p>
            <a:pPr>
              <a:buNone/>
            </a:pPr>
            <a:r>
              <a:rPr lang="ru-RU" dirty="0" smtClean="0"/>
              <a:t>                                        учитель начальных классов </a:t>
            </a:r>
          </a:p>
          <a:p>
            <a:pPr>
              <a:buNone/>
            </a:pPr>
            <a:r>
              <a:rPr lang="ru-RU" dirty="0" smtClean="0"/>
              <a:t>                                        </a:t>
            </a:r>
            <a:r>
              <a:rPr lang="ru-RU" dirty="0" smtClean="0"/>
              <a:t>Л.А.Репа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МБОУ СОШ </a:t>
            </a:r>
            <a:r>
              <a:rPr lang="ru-RU" dirty="0" smtClean="0"/>
              <a:t>№8 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764704"/>
            <a:ext cx="763284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Открытый урок</a:t>
            </a:r>
          </a:p>
          <a:p>
            <a:pPr algn="ctr"/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 класс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38200" y="1379538"/>
            <a:ext cx="3614738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КЛЮЧИКИ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46688" y="1303338"/>
            <a:ext cx="3135312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КЛЮЧ</a:t>
            </a:r>
            <a:r>
              <a:rPr lang="ru-RU" sz="4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>
            <a:cxnSpLocks noChangeShapeType="1"/>
          </p:cNvCxnSpPr>
          <p:nvPr/>
        </p:nvCxnSpPr>
        <p:spPr bwMode="auto">
          <a:xfrm>
            <a:off x="7772400" y="1143000"/>
            <a:ext cx="381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10800000" flipV="1">
            <a:off x="7391400" y="1143000"/>
            <a:ext cx="381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8" name="Прямая соединительная линия 17"/>
          <p:cNvCxnSpPr>
            <a:cxnSpLocks noChangeShapeType="1"/>
          </p:cNvCxnSpPr>
          <p:nvPr/>
        </p:nvCxnSpPr>
        <p:spPr bwMode="auto">
          <a:xfrm rot="16200000" flipH="1">
            <a:off x="3352800" y="1066800"/>
            <a:ext cx="381000" cy="381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2" name="Прямая соединительная линия 21"/>
          <p:cNvCxnSpPr>
            <a:cxnSpLocks noChangeShapeType="1"/>
          </p:cNvCxnSpPr>
          <p:nvPr/>
        </p:nvCxnSpPr>
        <p:spPr bwMode="auto">
          <a:xfrm rot="5400000">
            <a:off x="2971800" y="1066800"/>
            <a:ext cx="381000" cy="3810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1" name="Прямая соединительная линия 30"/>
          <p:cNvCxnSpPr>
            <a:cxnSpLocks noChangeShapeType="1"/>
          </p:cNvCxnSpPr>
          <p:nvPr/>
        </p:nvCxnSpPr>
        <p:spPr bwMode="auto">
          <a:xfrm>
            <a:off x="2895600" y="2055813"/>
            <a:ext cx="457200" cy="15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34" name="Прямая со стрелкой 33"/>
          <p:cNvCxnSpPr>
            <a:cxnSpLocks noChangeShapeType="1"/>
            <a:stCxn id="3" idx="3"/>
          </p:cNvCxnSpPr>
          <p:nvPr/>
        </p:nvCxnSpPr>
        <p:spPr bwMode="auto">
          <a:xfrm>
            <a:off x="4452938" y="1793875"/>
            <a:ext cx="695325" cy="7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pic>
        <p:nvPicPr>
          <p:cNvPr id="22538" name="Picture 4" descr="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905782"/>
            <a:ext cx="7999487" cy="272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TextBox 43"/>
          <p:cNvSpPr txBox="1"/>
          <p:nvPr/>
        </p:nvSpPr>
        <p:spPr>
          <a:xfrm>
            <a:off x="892175" y="2590800"/>
            <a:ext cx="33750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ЗАМОЧКИ</a:t>
            </a:r>
          </a:p>
        </p:txBody>
      </p:sp>
      <p:cxnSp>
        <p:nvCxnSpPr>
          <p:cNvPr id="46" name="Прямая соединительная линия 45"/>
          <p:cNvCxnSpPr>
            <a:cxnSpLocks noChangeShapeType="1"/>
          </p:cNvCxnSpPr>
          <p:nvPr/>
        </p:nvCxnSpPr>
        <p:spPr bwMode="auto">
          <a:xfrm>
            <a:off x="2819400" y="3352800"/>
            <a:ext cx="914400" cy="15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" name="Прямая со стрелкой 50"/>
          <p:cNvCxnSpPr>
            <a:cxnSpLocks noChangeShapeType="1"/>
          </p:cNvCxnSpPr>
          <p:nvPr/>
        </p:nvCxnSpPr>
        <p:spPr bwMode="auto">
          <a:xfrm>
            <a:off x="4419600" y="2971800"/>
            <a:ext cx="68580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55" name="TextBox 54"/>
          <p:cNvSpPr txBox="1"/>
          <p:nvPr/>
        </p:nvSpPr>
        <p:spPr>
          <a:xfrm>
            <a:off x="5257800" y="2590800"/>
            <a:ext cx="3306763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ЗАМОЧ</a:t>
            </a:r>
            <a:r>
              <a:rPr lang="ru-RU" sz="4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cxnSp>
        <p:nvCxnSpPr>
          <p:cNvPr id="57" name="Прямая соединительная линия 56"/>
          <p:cNvCxnSpPr>
            <a:cxnSpLocks noChangeShapeType="1"/>
          </p:cNvCxnSpPr>
          <p:nvPr/>
        </p:nvCxnSpPr>
        <p:spPr bwMode="auto">
          <a:xfrm>
            <a:off x="8001000" y="2438400"/>
            <a:ext cx="381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9" name="Прямая соединительная линия 58"/>
          <p:cNvCxnSpPr>
            <a:cxnSpLocks noChangeShapeType="1"/>
          </p:cNvCxnSpPr>
          <p:nvPr/>
        </p:nvCxnSpPr>
        <p:spPr bwMode="auto">
          <a:xfrm flipV="1">
            <a:off x="7620000" y="2438400"/>
            <a:ext cx="381000" cy="3048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7" name="Прямая соединительная линия 16"/>
          <p:cNvCxnSpPr>
            <a:cxnSpLocks noChangeShapeType="1"/>
          </p:cNvCxnSpPr>
          <p:nvPr/>
        </p:nvCxnSpPr>
        <p:spPr bwMode="auto">
          <a:xfrm rot="16200000" flipH="1">
            <a:off x="3429000" y="2514600"/>
            <a:ext cx="228600" cy="2286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20" name="Прямая соединительная линия 19"/>
          <p:cNvCxnSpPr>
            <a:cxnSpLocks noChangeShapeType="1"/>
          </p:cNvCxnSpPr>
          <p:nvPr/>
        </p:nvCxnSpPr>
        <p:spPr bwMode="auto">
          <a:xfrm rot="5400000">
            <a:off x="3238500" y="2552700"/>
            <a:ext cx="228600" cy="1524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4" name="Picture 4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836712"/>
            <a:ext cx="8402960" cy="5828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899592" y="332656"/>
            <a:ext cx="6914073" cy="1323439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>
            <a:bevelT prst="convex"/>
          </a:sp3d>
        </p:spPr>
        <p:txBody>
          <a:bodyPr wrap="non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ФИЗ.МИНУТКА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4" name="Picture 2" descr="http://www.profi-forex.org/system/news/M1-1_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84784"/>
            <a:ext cx="3312368" cy="5135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6870700" cy="914400"/>
          </a:xfrm>
        </p:spPr>
        <p:txBody>
          <a:bodyPr/>
          <a:lstStyle/>
          <a:p>
            <a:r>
              <a:rPr lang="ru-RU" b="1">
                <a:solidFill>
                  <a:schemeClr val="hlink"/>
                </a:solidFill>
              </a:rPr>
              <a:t>АЛГОРИТМ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412776"/>
            <a:ext cx="7922840" cy="4226024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dirty="0"/>
              <a:t>Выделяем корень слова. Если слышим после корня </a:t>
            </a:r>
            <a:r>
              <a:rPr lang="en-US" dirty="0"/>
              <a:t>[</a:t>
            </a:r>
            <a:r>
              <a:rPr lang="ru-RU" b="1" dirty="0">
                <a:solidFill>
                  <a:srgbClr val="D32103"/>
                </a:solidFill>
              </a:rPr>
              <a:t>ИК</a:t>
            </a:r>
            <a:r>
              <a:rPr lang="en-US" dirty="0"/>
              <a:t>]</a:t>
            </a:r>
            <a:r>
              <a:rPr lang="ru-RU" dirty="0"/>
              <a:t>, сразу слово не пишем.</a:t>
            </a:r>
          </a:p>
          <a:p>
            <a:pPr marL="609600" indent="-609600">
              <a:buFontTx/>
              <a:buAutoNum type="arabicPeriod"/>
            </a:pPr>
            <a:r>
              <a:rPr lang="ru-RU" dirty="0"/>
              <a:t>Изменяем форму слова, подставляя к нему слова </a:t>
            </a:r>
            <a:r>
              <a:rPr lang="ru-RU" sz="4000" b="1" i="1" u="sng" dirty="0">
                <a:solidFill>
                  <a:srgbClr val="000099"/>
                </a:solidFill>
              </a:rPr>
              <a:t>нет</a:t>
            </a:r>
            <a:r>
              <a:rPr lang="ru-RU" sz="4000" b="1" dirty="0">
                <a:solidFill>
                  <a:srgbClr val="000099"/>
                </a:solidFill>
              </a:rPr>
              <a:t>, </a:t>
            </a:r>
            <a:r>
              <a:rPr lang="ru-RU" sz="4000" b="1" i="1" u="sng" dirty="0">
                <a:solidFill>
                  <a:srgbClr val="000099"/>
                </a:solidFill>
              </a:rPr>
              <a:t>много</a:t>
            </a:r>
            <a:r>
              <a:rPr lang="ru-RU" dirty="0"/>
              <a:t>.</a:t>
            </a:r>
          </a:p>
          <a:p>
            <a:pPr marL="609600" indent="-609600">
              <a:buFontTx/>
              <a:buAutoNum type="arabicPeriod"/>
            </a:pPr>
            <a:r>
              <a:rPr lang="ru-RU" dirty="0"/>
              <a:t>Если гласный звук остался, пишем суффикс –</a:t>
            </a:r>
            <a:r>
              <a:rPr lang="ru-RU" b="1" dirty="0">
                <a:solidFill>
                  <a:schemeClr val="tx2"/>
                </a:solidFill>
              </a:rPr>
              <a:t>ИК</a:t>
            </a:r>
            <a:r>
              <a:rPr lang="ru-RU" dirty="0"/>
              <a:t>-, если гласный звук исчез, пишем суффикс –</a:t>
            </a:r>
            <a:r>
              <a:rPr lang="ru-RU" b="1" dirty="0">
                <a:solidFill>
                  <a:schemeClr val="tx2"/>
                </a:solidFill>
              </a:rPr>
              <a:t>ЕК</a:t>
            </a:r>
            <a:r>
              <a:rPr lang="ru-RU" dirty="0"/>
              <a:t>-.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552735" y="2967335"/>
            <a:ext cx="3417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 </a:t>
            </a:r>
            <a:endParaRPr lang="ru-RU" sz="5400" dirty="0"/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46880" y="1484784"/>
            <a:ext cx="718466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Платоч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…, стол…,</a:t>
            </a:r>
          </a:p>
          <a:p>
            <a:pPr algn="ctr"/>
            <a:r>
              <a:rPr lang="ru-RU" sz="7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</a:t>
            </a:r>
            <a:r>
              <a:rPr lang="ru-RU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источ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…, билет…,</a:t>
            </a:r>
          </a:p>
          <a:p>
            <a:pPr algn="ctr"/>
            <a:r>
              <a:rPr lang="ru-RU" sz="72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</a:t>
            </a:r>
            <a:r>
              <a:rPr lang="ru-RU" sz="72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есоч</a:t>
            </a:r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…к, зуб…к.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2594" y="404664"/>
            <a:ext cx="37545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?    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699792" y="404664"/>
            <a:ext cx="36004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 flipV="1">
            <a:off x="3059832" y="404664"/>
            <a:ext cx="36004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580112" y="476672"/>
            <a:ext cx="36004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940152" y="476672"/>
            <a:ext cx="288032" cy="2160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6" name="Rectangle 1"/>
          <p:cNvSpPr>
            <a:spLocks noGrp="1" noChangeArrowheads="1"/>
          </p:cNvSpPr>
          <p:nvPr>
            <p:ph type="title"/>
          </p:nvPr>
        </p:nvSpPr>
        <p:spPr>
          <a:xfrm>
            <a:off x="683568" y="304800"/>
            <a:ext cx="7927032" cy="1107976"/>
          </a:xfrm>
        </p:spPr>
        <p:txBody>
          <a:bodyPr>
            <a:noAutofit/>
          </a:bodyPr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7200" u="sng" dirty="0" smtClean="0">
                <a:solidFill>
                  <a:srgbClr val="990000"/>
                </a:solidFill>
              </a:rPr>
              <a:t>Сегодня на уроке: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560" y="1556792"/>
            <a:ext cx="8013576" cy="4453955"/>
          </a:xfrm>
        </p:spPr>
        <p:txBody>
          <a:bodyPr/>
          <a:lstStyle/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4000" dirty="0" smtClean="0">
              <a:solidFill>
                <a:srgbClr val="6600FF"/>
              </a:solidFill>
            </a:endParaRPr>
          </a:p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6000" dirty="0" smtClean="0">
                <a:solidFill>
                  <a:srgbClr val="6600FF"/>
                </a:solidFill>
              </a:rPr>
              <a:t>Я понял...</a:t>
            </a:r>
          </a:p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6000" dirty="0" smtClean="0">
                <a:solidFill>
                  <a:srgbClr val="6600FF"/>
                </a:solidFill>
              </a:rPr>
              <a:t>Мне было интересно...</a:t>
            </a:r>
          </a:p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ru-RU" sz="6000" dirty="0" smtClean="0">
                <a:solidFill>
                  <a:srgbClr val="6600FF"/>
                </a:solidFill>
              </a:rPr>
              <a:t>Мне было трудно...</a:t>
            </a:r>
          </a:p>
          <a:p>
            <a:pPr indent="-341313" eaLnBrk="1" hangingPunct="1">
              <a:spcBef>
                <a:spcPts val="1000"/>
              </a:spcBef>
              <a:buFontTx/>
              <a:buNone/>
              <a:tabLst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endParaRPr lang="ru-RU" sz="4000" dirty="0" smtClean="0">
              <a:solidFill>
                <a:srgbClr val="6600FF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340768"/>
            <a:ext cx="8229600" cy="452596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dirty="0" smtClean="0"/>
              <a:t>В презентации использованы материалы:</a:t>
            </a:r>
          </a:p>
          <a:p>
            <a:pPr>
              <a:buNone/>
            </a:pPr>
            <a:r>
              <a:rPr lang="en-US" b="1" dirty="0" smtClean="0">
                <a:hlinkClick r:id="rId3"/>
              </a:rPr>
              <a:t>http://images.yandex.ru/yandsearch?text=</a:t>
            </a:r>
            <a:r>
              <a:rPr lang="ru-RU" b="1" dirty="0" err="1" smtClean="0">
                <a:hlinkClick r:id="rId3"/>
              </a:rPr>
              <a:t>картинки+Витя+Перестукин+в+стране+невыученных+уроков</a:t>
            </a:r>
            <a:endParaRPr lang="ru-RU" b="1" dirty="0" smtClean="0"/>
          </a:p>
          <a:p>
            <a:pPr>
              <a:buNone/>
            </a:pPr>
            <a:r>
              <a:rPr lang="en-US" b="1" dirty="0" smtClean="0">
                <a:hlinkClick r:id="rId4"/>
              </a:rPr>
              <a:t>http://images.yandex.ru/yandsearch?text=</a:t>
            </a:r>
            <a:r>
              <a:rPr lang="ru-RU" b="1" dirty="0" smtClean="0">
                <a:hlinkClick r:id="rId4"/>
              </a:rPr>
              <a:t>картинки%20школьные%20фоны%20для%20презентаций&amp;</a:t>
            </a:r>
            <a:r>
              <a:rPr lang="en-US" b="1" dirty="0" err="1" smtClean="0">
                <a:hlinkClick r:id="rId4"/>
              </a:rPr>
              <a:t>uinfo</a:t>
            </a:r>
            <a:r>
              <a:rPr lang="en-US" b="1" dirty="0" smtClean="0">
                <a:hlinkClick r:id="rId4"/>
              </a:rPr>
              <a:t>=ww-1423-wh-803-fw-1181-fh-597-pd-1</a:t>
            </a:r>
            <a:endParaRPr lang="ru-RU" b="1" dirty="0" smtClean="0"/>
          </a:p>
          <a:p>
            <a:pPr>
              <a:buNone/>
            </a:pPr>
            <a:r>
              <a:rPr lang="en-US" dirty="0" smtClean="0">
                <a:hlinkClick r:id="rId5"/>
              </a:rPr>
              <a:t>http://infourok.ru/material.html?mid=2188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6"/>
              </a:rPr>
              <a:t>http://aleksh.ucoz.ru/load/uroki/razrabotki_urokov/urok_russkogo_jazyka_pravopisanie_slov_s_suffiksami_ek_ik/10-1-0-11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6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260648"/>
            <a:ext cx="85689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Игра 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 Третий лишний»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2780928"/>
            <a:ext cx="346947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    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71800" y="1916832"/>
            <a:ext cx="38884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914400" indent="-914400"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   л   с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2708920"/>
            <a:ext cx="31165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а   и  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03848" y="3429000"/>
            <a:ext cx="32784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к   ж  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03848" y="4221088"/>
            <a:ext cx="30283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б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4941168"/>
            <a:ext cx="29177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5. я   ё   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772816"/>
            <a:ext cx="62646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СУФФИКС</a:t>
            </a:r>
            <a:endParaRPr lang="ru-RU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88640"/>
            <a:ext cx="7344816" cy="28931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Распределите данные слова на три группы.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Подумайте, по какому признаку 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это можно сделать? </a:t>
            </a:r>
          </a:p>
          <a:p>
            <a:pPr algn="ctr"/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620688" y="3212976"/>
            <a:ext cx="125802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Берёза,  столбы, фамилия,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внучек, домик, волна.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Как называется орфограмма?</a:t>
            </a:r>
          </a:p>
          <a:p>
            <a:r>
              <a:rPr lang="ru-RU" sz="4800" dirty="0" smtClean="0"/>
              <a:t>Можно ли её проверить?</a:t>
            </a:r>
          </a:p>
          <a:p>
            <a:r>
              <a:rPr lang="ru-RU" sz="4800" dirty="0" smtClean="0"/>
              <a:t>Как можно проверить эту орфограмму?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260648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Вопросы: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WiN\Desktop\51799d45fe1e0391d8c4889585b89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0"/>
            <a:ext cx="446809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WiN\Desktop\93c508f18e3f694f7623f261b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332656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>
                <a:solidFill>
                  <a:srgbClr val="0070C0"/>
                </a:solidFill>
              </a:rPr>
              <a:t>          1 группа</a:t>
            </a:r>
          </a:p>
          <a:p>
            <a:pPr>
              <a:buNone/>
            </a:pPr>
            <a:r>
              <a:rPr lang="ru-RU" sz="5400" dirty="0" smtClean="0"/>
              <a:t>Кузнеч</a:t>
            </a:r>
            <a:r>
              <a:rPr lang="ru-RU" sz="5400" u="sng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 – кузнеч</a:t>
            </a:r>
            <a:r>
              <a:rPr lang="ru-RU" sz="5400" u="sng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ки</a:t>
            </a:r>
          </a:p>
          <a:p>
            <a:pPr>
              <a:buNone/>
            </a:pPr>
            <a:r>
              <a:rPr lang="ru-RU" sz="5400" dirty="0" smtClean="0"/>
              <a:t>Птенч</a:t>
            </a:r>
            <a:r>
              <a:rPr lang="ru-RU" sz="5400" u="sng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 - птенч</a:t>
            </a:r>
            <a:r>
              <a:rPr lang="ru-RU" sz="5400" u="sng" dirty="0" smtClean="0">
                <a:solidFill>
                  <a:srgbClr val="FF0000"/>
                </a:solidFill>
              </a:rPr>
              <a:t>и</a:t>
            </a:r>
            <a:r>
              <a:rPr lang="ru-RU" sz="5400" dirty="0" smtClean="0"/>
              <a:t>ки               </a:t>
            </a:r>
          </a:p>
          <a:p>
            <a:pPr>
              <a:buNone/>
            </a:pPr>
            <a:r>
              <a:rPr lang="ru-RU" sz="5400" dirty="0" smtClean="0">
                <a:solidFill>
                  <a:srgbClr val="0070C0"/>
                </a:solidFill>
              </a:rPr>
              <a:t>          2 группа</a:t>
            </a: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Ореш</a:t>
            </a:r>
            <a:r>
              <a:rPr lang="ru-RU" sz="5400" u="sng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к - оре</a:t>
            </a:r>
            <a:r>
              <a:rPr lang="ru-RU" sz="5400" u="sng" dirty="0" smtClean="0"/>
              <a:t>шк</a:t>
            </a:r>
            <a:r>
              <a:rPr lang="ru-RU" sz="5400" dirty="0" smtClean="0"/>
              <a:t>и</a:t>
            </a:r>
          </a:p>
          <a:p>
            <a:pPr>
              <a:buNone/>
            </a:pPr>
            <a:r>
              <a:rPr lang="ru-RU" sz="5400" dirty="0" smtClean="0"/>
              <a:t>Горош</a:t>
            </a:r>
            <a:r>
              <a:rPr lang="ru-RU" sz="5400" u="sng" dirty="0" smtClean="0">
                <a:solidFill>
                  <a:srgbClr val="FF0000"/>
                </a:solidFill>
              </a:rPr>
              <a:t>е</a:t>
            </a:r>
            <a:r>
              <a:rPr lang="ru-RU" sz="5400" dirty="0" smtClean="0"/>
              <a:t>к - горо</a:t>
            </a:r>
            <a:r>
              <a:rPr lang="ru-RU" sz="5400" u="sng" dirty="0" smtClean="0"/>
              <a:t>шк</a:t>
            </a:r>
            <a:r>
              <a:rPr lang="ru-RU" sz="5400" dirty="0" smtClean="0"/>
              <a:t>и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fs.nashaucheba.ru/tw_files2/urls_3/1127/d-1126238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81000"/>
            <a:ext cx="6870700" cy="990600"/>
          </a:xfrm>
        </p:spPr>
        <p:txBody>
          <a:bodyPr/>
          <a:lstStyle/>
          <a:p>
            <a:r>
              <a:rPr lang="ru-RU" sz="4800" b="1">
                <a:solidFill>
                  <a:schemeClr val="hlink"/>
                </a:solidFill>
              </a:rPr>
              <a:t>ПРАВИЛО: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916832"/>
            <a:ext cx="8668072" cy="3569568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/>
              <a:t>   Суффикс </a:t>
            </a:r>
            <a:r>
              <a:rPr lang="ru-RU" sz="3600" b="1" dirty="0"/>
              <a:t>–ИК- сохраняет гласную при </a:t>
            </a:r>
            <a:r>
              <a:rPr lang="ru-RU" sz="3600" b="1" dirty="0" smtClean="0"/>
              <a:t>    изменении </a:t>
            </a:r>
            <a:r>
              <a:rPr lang="ru-RU" sz="3600" b="1" dirty="0"/>
              <a:t>формы слова:</a:t>
            </a:r>
          </a:p>
          <a:p>
            <a:pPr algn="ctr">
              <a:buFontTx/>
              <a:buNone/>
            </a:pPr>
            <a:r>
              <a:rPr lang="ru-RU" sz="3600" b="1" dirty="0"/>
              <a:t>         </a:t>
            </a:r>
            <a:r>
              <a:rPr lang="ru-RU" sz="3600" b="1" dirty="0" err="1"/>
              <a:t>кирпич</a:t>
            </a:r>
            <a:r>
              <a:rPr lang="ru-RU" sz="3600" b="1" u="sng" dirty="0" err="1">
                <a:solidFill>
                  <a:srgbClr val="FF0000"/>
                </a:solidFill>
              </a:rPr>
              <a:t>И</a:t>
            </a:r>
            <a:r>
              <a:rPr lang="ru-RU" sz="3600" b="1" dirty="0" err="1"/>
              <a:t>К</a:t>
            </a:r>
            <a:r>
              <a:rPr lang="ru-RU" sz="3600" b="1" dirty="0"/>
              <a:t> – </a:t>
            </a:r>
            <a:r>
              <a:rPr lang="ru-RU" sz="3600" b="1" dirty="0" err="1"/>
              <a:t>кирпич</a:t>
            </a:r>
            <a:r>
              <a:rPr lang="ru-RU" sz="3600" b="1" u="sng" dirty="0" err="1">
                <a:solidFill>
                  <a:srgbClr val="FF0000"/>
                </a:solidFill>
              </a:rPr>
              <a:t>И</a:t>
            </a:r>
            <a:r>
              <a:rPr lang="ru-RU" sz="3600" b="1" dirty="0" err="1"/>
              <a:t>Ки</a:t>
            </a:r>
            <a:endParaRPr lang="ru-RU" sz="3600" b="1" dirty="0"/>
          </a:p>
          <a:p>
            <a:r>
              <a:rPr lang="ru-RU" sz="3600" b="1" dirty="0" smtClean="0"/>
              <a:t>    В </a:t>
            </a:r>
            <a:r>
              <a:rPr lang="ru-RU" sz="3600" b="1" dirty="0"/>
              <a:t>суффиксе –ЕК- при изменении формы </a:t>
            </a:r>
            <a:r>
              <a:rPr lang="ru-RU" sz="3600" b="1" dirty="0" smtClean="0"/>
              <a:t>   слова </a:t>
            </a:r>
            <a:r>
              <a:rPr lang="ru-RU" sz="3600" b="1" dirty="0"/>
              <a:t>гласная «убегает»:</a:t>
            </a:r>
          </a:p>
          <a:p>
            <a:pPr algn="ctr">
              <a:buFontTx/>
              <a:buNone/>
            </a:pPr>
            <a:r>
              <a:rPr lang="ru-RU" sz="3600" b="1" dirty="0"/>
              <a:t>  </a:t>
            </a:r>
            <a:r>
              <a:rPr lang="ru-RU" sz="3600" b="1" dirty="0" err="1"/>
              <a:t>замоч</a:t>
            </a:r>
            <a:r>
              <a:rPr lang="ru-RU" sz="3600" b="1" u="sng" dirty="0" err="1">
                <a:solidFill>
                  <a:srgbClr val="FF0000"/>
                </a:solidFill>
              </a:rPr>
              <a:t>Е</a:t>
            </a:r>
            <a:r>
              <a:rPr lang="ru-RU" sz="3600" b="1" dirty="0" err="1"/>
              <a:t>К</a:t>
            </a:r>
            <a:r>
              <a:rPr lang="ru-RU" sz="3600" b="1" dirty="0"/>
              <a:t> - </a:t>
            </a:r>
            <a:r>
              <a:rPr lang="ru-RU" sz="3600" b="1" dirty="0" err="1"/>
              <a:t>замоч</a:t>
            </a:r>
            <a:r>
              <a:rPr lang="ru-RU" sz="3600" b="1" u="sng" dirty="0" err="1"/>
              <a:t>К</a:t>
            </a:r>
            <a:r>
              <a:rPr lang="ru-RU" sz="3600" b="1" dirty="0" err="1"/>
              <a:t>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106</TotalTime>
  <Words>256</Words>
  <Application>Microsoft Office PowerPoint</Application>
  <PresentationFormat>Экран (4:3)</PresentationFormat>
  <Paragraphs>66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ПРАВИЛО:</vt:lpstr>
      <vt:lpstr>Слайд 10</vt:lpstr>
      <vt:lpstr>Слайд 11</vt:lpstr>
      <vt:lpstr>Слайд 12</vt:lpstr>
      <vt:lpstr>АЛГОРИТМ</vt:lpstr>
      <vt:lpstr>Слайд 14</vt:lpstr>
      <vt:lpstr>Сегодня на уроке: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Ludmila</cp:lastModifiedBy>
  <cp:revision>12</cp:revision>
  <dcterms:created xsi:type="dcterms:W3CDTF">2013-12-07T14:03:51Z</dcterms:created>
  <dcterms:modified xsi:type="dcterms:W3CDTF">2015-10-31T17:18:15Z</dcterms:modified>
</cp:coreProperties>
</file>