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5" r:id="rId1"/>
  </p:sldMasterIdLst>
  <p:notesMasterIdLst>
    <p:notesMasterId r:id="rId26"/>
  </p:notesMasterIdLst>
  <p:sldIdLst>
    <p:sldId id="279" r:id="rId2"/>
    <p:sldId id="292" r:id="rId3"/>
    <p:sldId id="257" r:id="rId4"/>
    <p:sldId id="258" r:id="rId5"/>
    <p:sldId id="262" r:id="rId6"/>
    <p:sldId id="263" r:id="rId7"/>
    <p:sldId id="260" r:id="rId8"/>
    <p:sldId id="269" r:id="rId9"/>
    <p:sldId id="272" r:id="rId10"/>
    <p:sldId id="273" r:id="rId11"/>
    <p:sldId id="274" r:id="rId12"/>
    <p:sldId id="283" r:id="rId13"/>
    <p:sldId id="281" r:id="rId14"/>
    <p:sldId id="282" r:id="rId15"/>
    <p:sldId id="286" r:id="rId16"/>
    <p:sldId id="287" r:id="rId17"/>
    <p:sldId id="289" r:id="rId18"/>
    <p:sldId id="288" r:id="rId19"/>
    <p:sldId id="285" r:id="rId20"/>
    <p:sldId id="280" r:id="rId21"/>
    <p:sldId id="290" r:id="rId22"/>
    <p:sldId id="291" r:id="rId23"/>
    <p:sldId id="293" r:id="rId24"/>
    <p:sldId id="271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3F1BA5"/>
    <a:srgbClr val="A30D7C"/>
    <a:srgbClr val="29AB05"/>
    <a:srgbClr val="3A1BF3"/>
    <a:srgbClr val="33D1D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34" autoAdjust="0"/>
    <p:restoredTop sz="94624" autoAdjust="0"/>
  </p:normalViewPr>
  <p:slideViewPr>
    <p:cSldViewPr>
      <p:cViewPr>
        <p:scale>
          <a:sx n="80" d="100"/>
          <a:sy n="80" d="100"/>
        </p:scale>
        <p:origin x="-594" y="-5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DAFC77-65DB-4B68-82B3-3187547D62D2}" type="datetimeFigureOut">
              <a:rPr lang="ru-RU" smtClean="0"/>
              <a:pPr/>
              <a:t>14.09.2021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8B4BE9-D970-4D99-B123-3DEEE8D39E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Экскурсии.походы,прогулки</a:t>
            </a:r>
            <a:r>
              <a:rPr lang="ru-RU" dirty="0" smtClean="0"/>
              <a:t>… Весело и для здоровья полезно!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B4BE9-D970-4D99-B123-3DEEE8D39E64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B4BE9-D970-4D99-B123-3DEEE8D39E64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46AEFC3-164B-4BDB-8109-373B46EB5C32}" type="datetimeFigureOut">
              <a:rPr lang="ru-RU" smtClean="0"/>
              <a:pPr>
                <a:defRPr/>
              </a:pPr>
              <a:t>14.09.2021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A67210-78E1-48ED-B727-20105ADC21E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AE7FA25-97F9-4685-9695-F59D2B21EB6A}" type="datetimeFigureOut">
              <a:rPr lang="ru-RU" smtClean="0"/>
              <a:pPr>
                <a:defRPr/>
              </a:pPr>
              <a:t>14.09.2021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512730-9896-46F2-B38E-30545D830C5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CD0D65-45E1-4F3B-A82F-AEDDEBB6E9FF}" type="datetimeFigureOut">
              <a:rPr lang="ru-RU" smtClean="0"/>
              <a:pPr>
                <a:defRPr/>
              </a:pPr>
              <a:t>14.09.2021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7EA5AC-B26D-4309-84E8-7B8565298CB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55F702-2B6E-4B45-88E3-C427E249D520}" type="datetimeFigureOut">
              <a:rPr lang="ru-RU" smtClean="0"/>
              <a:pPr>
                <a:defRPr/>
              </a:pPr>
              <a:t>14.09.2021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35726D-06FC-4EBF-91B2-A62401E4AF4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EE7CCD-3EF9-4EAD-8BB6-93C6530BABC5}" type="datetimeFigureOut">
              <a:rPr lang="ru-RU" smtClean="0"/>
              <a:pPr>
                <a:defRPr/>
              </a:pPr>
              <a:t>14.09.2021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3A1F56-DC82-4057-A6BC-DEDA0E2D8AD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47949F-EF48-41E9-9212-8DAE19DCE50D}" type="datetimeFigureOut">
              <a:rPr lang="ru-RU" smtClean="0"/>
              <a:pPr>
                <a:defRPr/>
              </a:pPr>
              <a:t>14.09.2021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7FB806-58D1-48D8-8BD4-E7BB573EDF8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33955A6-509B-4069-8A64-C7616991CF09}" type="datetimeFigureOut">
              <a:rPr lang="ru-RU" smtClean="0"/>
              <a:pPr>
                <a:defRPr/>
              </a:pPr>
              <a:t>14.09.2021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6F920B-4270-4C81-ADF3-F1E882A1F9D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7D94F5A-61EF-4A7F-A73E-547226374310}" type="datetimeFigureOut">
              <a:rPr lang="ru-RU" smtClean="0"/>
              <a:pPr>
                <a:defRPr/>
              </a:pPr>
              <a:t>14.09.2021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EB8B57-9394-448A-AD52-0ABAB222521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7C6B0E-5D42-4616-AC6F-DD0FBB3D45E8}" type="datetimeFigureOut">
              <a:rPr lang="ru-RU" smtClean="0"/>
              <a:pPr>
                <a:defRPr/>
              </a:pPr>
              <a:t>14.09.2021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80F690-1AF0-458A-A378-778CB425E2E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B5E0E0-0BCC-4130-9F02-7CC48B2A60CE}" type="datetimeFigureOut">
              <a:rPr lang="ru-RU" smtClean="0"/>
              <a:pPr>
                <a:defRPr/>
              </a:pPr>
              <a:t>14.09.2021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FE642A-B398-47A7-BA09-8985F330D58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D07563-205A-47F0-B35C-9D40FEBCCBCF}" type="datetimeFigureOut">
              <a:rPr lang="ru-RU" smtClean="0"/>
              <a:pPr>
                <a:defRPr/>
              </a:pPr>
              <a:t>14.09.2021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06F24-020A-41E5-A295-86BF463413B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CFA630-13BB-46C4-BD44-B2C5F9B66074}" type="datetimeFigureOut">
              <a:rPr lang="en-US" smtClean="0"/>
              <a:pPr/>
              <a:t>9/14/2021</a:t>
            </a:fld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 eaLnBrk="1" latinLnBrk="0" hangingPunct="1"/>
            <a:endParaRPr kumimoji="0" lang="en-US" sz="1000" dirty="0">
              <a:solidFill>
                <a:schemeClr val="tx2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 eaLnBrk="1" latinLnBrk="0" hangingPunct="1"/>
            <a:fld id="{BC5217A8-0E06-4059-AC45-433E2E67A85D}" type="slidenum">
              <a:rPr kumimoji="0" lang="en-US" smtClean="0"/>
              <a:pPr algn="r" eaLnBrk="1" latinLnBrk="0" hangingPunct="1"/>
              <a:t>‹#›</a:t>
            </a:fld>
            <a:endParaRPr kumimoji="0" lang="en-US" sz="1100" dirty="0">
              <a:solidFill>
                <a:schemeClr val="tx2"/>
              </a:solidFill>
            </a:endParaRPr>
          </a:p>
        </p:txBody>
      </p:sp>
      <p:pic>
        <p:nvPicPr>
          <p:cNvPr id="7" name="Рисунок 6" descr="pure_white_photographic_vinyl.jpg"/>
          <p:cNvPicPr>
            <a:picLocks noChangeAspect="1"/>
          </p:cNvPicPr>
          <p:nvPr userDrawn="1"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DC 2301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0" y="0"/>
            <a:ext cx="9144000" cy="6858000"/>
          </a:xfrm>
          <a:prstGeom prst="frame">
            <a:avLst>
              <a:gd name="adj1" fmla="val 2197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9" name="Picture 2" descr="Free Clip Art Download Free Vector Clipart Images Online PVPOnline Games stuff, reviews, game servers, game updates"/>
          <p:cNvPicPr>
            <a:picLocks noChangeAspect="1" noChangeArrowheads="1"/>
          </p:cNvPicPr>
          <p:nvPr userDrawn="1"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8" y="5721350"/>
            <a:ext cx="4786312" cy="113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 descr="&amp;Gcy;&amp;rcy;&amp;ucy;&amp;pcy;&amp;pcy;&amp;acy; &amp;Bcy;&amp;iecy;&amp;gcy;&amp;ucy;&amp;ncy;&amp;ocy;&amp;vcy; &amp;kcy;&amp;lcy;&amp;icy;&amp;pcy;&amp;acy;&amp;rcy;&amp;tcy;&amp;ycy; - ClipartLogo.com"/>
          <p:cNvPicPr>
            <a:picLocks noChangeAspect="1" noChangeArrowheads="1"/>
          </p:cNvPicPr>
          <p:nvPr userDrawn="1"/>
        </p:nvPicPr>
        <p:blipFill>
          <a:blip r:embed="rId1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15063" y="0"/>
            <a:ext cx="2928937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8" descr="1809 &amp;Rcy;&amp;acy;&amp;scy;&amp;shcy;&amp;icy;&amp;rcy;&amp;iecy;&amp;ncy;&amp;ncy;&amp;acy;&amp;yacy; &amp;kcy;&amp;ocy;&amp;lcy;&amp;lcy;&amp;iecy;&amp;kcy;&amp;tscy;&amp;icy;&amp;yacy; &amp;kcy;&amp;acy;&amp;rcy;&amp;tcy;&amp;icy;&amp;ncy;&amp;ocy;&amp;kcy; &amp;ocy;&amp;tcy; ekler (&amp;Pcy;&amp;ocy;&amp;kcy;&amp;acy;&amp;zcy;&amp;acy;&amp;tcy;&amp;softcy; 1 &amp;dcy;&amp;ocy; 81) - ClipartLogo.com"/>
          <p:cNvPicPr>
            <a:picLocks noChangeAspect="1" noChangeArrowheads="1"/>
          </p:cNvPicPr>
          <p:nvPr userDrawn="1"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214938"/>
            <a:ext cx="4600575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26" r:id="rId1"/>
    <p:sldLayoutId id="2147484027" r:id="rId2"/>
    <p:sldLayoutId id="2147484028" r:id="rId3"/>
    <p:sldLayoutId id="2147484029" r:id="rId4"/>
    <p:sldLayoutId id="2147484030" r:id="rId5"/>
    <p:sldLayoutId id="2147484031" r:id="rId6"/>
    <p:sldLayoutId id="2147484032" r:id="rId7"/>
    <p:sldLayoutId id="2147484033" r:id="rId8"/>
    <p:sldLayoutId id="2147484034" r:id="rId9"/>
    <p:sldLayoutId id="2147484035" r:id="rId10"/>
    <p:sldLayoutId id="214748403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image" Target="../media/image4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eg"/><Relationship Id="rId3" Type="http://schemas.openxmlformats.org/officeDocument/2006/relationships/image" Target="../media/image51.jpeg"/><Relationship Id="rId7" Type="http://schemas.openxmlformats.org/officeDocument/2006/relationships/image" Target="../media/image55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10" Type="http://schemas.openxmlformats.org/officeDocument/2006/relationships/image" Target="../media/image58.jpeg"/><Relationship Id="rId4" Type="http://schemas.openxmlformats.org/officeDocument/2006/relationships/image" Target="../media/image52.jpeg"/><Relationship Id="rId9" Type="http://schemas.openxmlformats.org/officeDocument/2006/relationships/image" Target="../media/image5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7" Type="http://schemas.openxmlformats.org/officeDocument/2006/relationships/image" Target="../media/image76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jpeg"/><Relationship Id="rId5" Type="http://schemas.openxmlformats.org/officeDocument/2006/relationships/image" Target="../media/image74.jpeg"/><Relationship Id="rId4" Type="http://schemas.openxmlformats.org/officeDocument/2006/relationships/image" Target="../media/image7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7" Type="http://schemas.openxmlformats.org/officeDocument/2006/relationships/image" Target="../media/image82.jpe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jpeg"/><Relationship Id="rId5" Type="http://schemas.openxmlformats.org/officeDocument/2006/relationships/image" Target="../media/image80.jpeg"/><Relationship Id="rId4" Type="http://schemas.openxmlformats.org/officeDocument/2006/relationships/image" Target="../media/image7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7" Type="http://schemas.openxmlformats.org/officeDocument/2006/relationships/image" Target="../media/image88.jpe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jpeg"/><Relationship Id="rId5" Type="http://schemas.openxmlformats.org/officeDocument/2006/relationships/image" Target="../media/image86.jpeg"/><Relationship Id="rId4" Type="http://schemas.openxmlformats.org/officeDocument/2006/relationships/image" Target="../media/image8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7" Type="http://schemas.openxmlformats.org/officeDocument/2006/relationships/image" Target="../media/image94.jpeg"/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3.jpeg"/><Relationship Id="rId5" Type="http://schemas.openxmlformats.org/officeDocument/2006/relationships/image" Target="../media/image92.jpeg"/><Relationship Id="rId4" Type="http://schemas.openxmlformats.org/officeDocument/2006/relationships/image" Target="../media/image91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jpeg"/><Relationship Id="rId3" Type="http://schemas.openxmlformats.org/officeDocument/2006/relationships/image" Target="../media/image95.jpeg"/><Relationship Id="rId7" Type="http://schemas.openxmlformats.org/officeDocument/2006/relationships/image" Target="../media/image9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8.jpeg"/><Relationship Id="rId5" Type="http://schemas.openxmlformats.org/officeDocument/2006/relationships/image" Target="../media/image97.jpeg"/><Relationship Id="rId10" Type="http://schemas.openxmlformats.org/officeDocument/2006/relationships/image" Target="../media/image102.jpeg"/><Relationship Id="rId4" Type="http://schemas.openxmlformats.org/officeDocument/2006/relationships/image" Target="../media/image96.jpeg"/><Relationship Id="rId9" Type="http://schemas.openxmlformats.org/officeDocument/2006/relationships/image" Target="../media/image10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jpeg"/><Relationship Id="rId7" Type="http://schemas.openxmlformats.org/officeDocument/2006/relationships/image" Target="../media/image108.jpeg"/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7.jpeg"/><Relationship Id="rId5" Type="http://schemas.openxmlformats.org/officeDocument/2006/relationships/image" Target="../media/image106.jpeg"/><Relationship Id="rId4" Type="http://schemas.openxmlformats.org/officeDocument/2006/relationships/image" Target="../media/image10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jpeg"/><Relationship Id="rId2" Type="http://schemas.openxmlformats.org/officeDocument/2006/relationships/image" Target="../media/image10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3.jpeg"/><Relationship Id="rId5" Type="http://schemas.openxmlformats.org/officeDocument/2006/relationships/image" Target="../media/image112.jpeg"/><Relationship Id="rId4" Type="http://schemas.openxmlformats.org/officeDocument/2006/relationships/image" Target="../media/image11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jpeg"/><Relationship Id="rId2" Type="http://schemas.openxmlformats.org/officeDocument/2006/relationships/image" Target="../media/image1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jpeg"/><Relationship Id="rId2" Type="http://schemas.openxmlformats.org/officeDocument/2006/relationships/image" Target="../media/image1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9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Relationship Id="rId9" Type="http://schemas.openxmlformats.org/officeDocument/2006/relationships/image" Target="../media/image3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ctrTitle"/>
          </p:nvPr>
        </p:nvSpPr>
        <p:spPr bwMode="auto">
          <a:xfrm>
            <a:off x="142875" y="214313"/>
            <a:ext cx="6786563" cy="121443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/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</a:t>
            </a:r>
            <a:b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средняя общеобразовательная школа № 8 </a:t>
            </a:r>
            <a:b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имени Героя Советского Союза </a:t>
            </a:r>
            <a:b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Семена Григорьевича </a:t>
            </a:r>
            <a:r>
              <a:rPr lang="ru-RU" sz="1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Хребто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 smtClean="0"/>
          </a:p>
        </p:txBody>
      </p:sp>
      <p:sp>
        <p:nvSpPr>
          <p:cNvPr id="13315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214313" y="1857364"/>
            <a:ext cx="8786812" cy="378621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4400" b="1" dirty="0" smtClean="0">
                <a:solidFill>
                  <a:srgbClr val="3A1BF3"/>
                </a:solidFill>
                <a:latin typeface="Comic Sans MS" pitchFamily="66" charset="0"/>
                <a:cs typeface="Times New Roman" pitchFamily="18" charset="0"/>
              </a:rPr>
              <a:t>Творческая презентация</a:t>
            </a:r>
          </a:p>
          <a:p>
            <a:r>
              <a:rPr lang="ru-RU" sz="4400" b="1" dirty="0" smtClean="0">
                <a:solidFill>
                  <a:srgbClr val="3A1BF3"/>
                </a:solidFill>
                <a:latin typeface="Comic Sans MS" pitchFamily="66" charset="0"/>
                <a:cs typeface="Times New Roman" pitchFamily="18" charset="0"/>
              </a:rPr>
              <a:t>«Я - учитель здоровья»</a:t>
            </a:r>
          </a:p>
          <a:p>
            <a:endParaRPr lang="ru-RU" b="1" dirty="0" smtClean="0">
              <a:solidFill>
                <a:srgbClr val="3A1BF3"/>
              </a:solidFill>
              <a:latin typeface="Comic Sans MS" pitchFamily="66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3A1BF3"/>
                </a:solidFill>
                <a:latin typeface="Comic Sans MS" pitchFamily="66" charset="0"/>
                <a:cs typeface="Times New Roman" pitchFamily="18" charset="0"/>
              </a:rPr>
              <a:t>Учитель математики</a:t>
            </a:r>
          </a:p>
          <a:p>
            <a:r>
              <a:rPr lang="ru-RU" b="1" dirty="0" smtClean="0">
                <a:solidFill>
                  <a:srgbClr val="3A1BF3"/>
                </a:solidFill>
                <a:latin typeface="Comic Sans MS" pitchFamily="66" charset="0"/>
                <a:cs typeface="Times New Roman" pitchFamily="18" charset="0"/>
              </a:rPr>
              <a:t>Яровая любовь Анатольевна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3"/>
          <p:cNvSpPr>
            <a:spLocks noGrp="1"/>
          </p:cNvSpPr>
          <p:nvPr>
            <p:ph type="title"/>
          </p:nvPr>
        </p:nvSpPr>
        <p:spPr bwMode="auto">
          <a:xfrm>
            <a:off x="285720" y="274638"/>
            <a:ext cx="7572428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ru-RU" b="1" dirty="0" smtClean="0">
                <a:solidFill>
                  <a:srgbClr val="A30D7C"/>
                </a:solidFill>
              </a:rPr>
              <a:t>Мы активны, мы спортивны!</a:t>
            </a:r>
          </a:p>
        </p:txBody>
      </p:sp>
      <p:pic>
        <p:nvPicPr>
          <p:cNvPr id="22531" name="Picture 9" descr="C:\Users\Юзер\Pictures\animashki-sport-350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067675" y="5257800"/>
            <a:ext cx="107632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13" descr="C:\Documents and Settings\школа\Рабочий стол\P11000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3571876"/>
            <a:ext cx="2803525" cy="2101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4" name="Picture 14" descr="C:\Documents and Settings\школа\Рабочий стол\IMG_089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1142984"/>
            <a:ext cx="2801937" cy="20907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5" name="Picture 15" descr="C:\Documents and Settings\школа\Рабочий стол\IMG_093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380799">
            <a:off x="3429000" y="1169988"/>
            <a:ext cx="2786063" cy="2079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7" name="Picture 17" descr="C:\Documents and Settings\школа\Рабочий стол\P110004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57938" y="1214438"/>
            <a:ext cx="2660650" cy="1993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C:\Users\1\Desktop\на конкурс\для Любовь Анатольевны\DSC_1491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500429" y="3429001"/>
            <a:ext cx="2643207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35" name="Picture 3" descr="20180609_083911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57158" y="3357562"/>
            <a:ext cx="2943225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46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15" descr="D:\фото\февраль  17\пул стре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5" y="3500438"/>
            <a:ext cx="3286125" cy="2968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6" name="Picture 17" descr="C:\Documents and Settings\школа\Рабочий стол\P11005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3" y="857250"/>
            <a:ext cx="3429000" cy="25701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7" name="Picture 18" descr="C:\Documents and Settings\школа\Рабочий стол\P110056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5" y="928688"/>
            <a:ext cx="3262313" cy="2444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8" name="Picture 19" descr="D:\фото архив\СПОРТ\Новая папка\P110052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063" y="3643313"/>
            <a:ext cx="3657600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Users\1\Desktop\IMG-20210402-WA0008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57224" y="857232"/>
            <a:ext cx="3500462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1\Desktop\конк\P1090595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643438" y="857232"/>
            <a:ext cx="3571875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1\Desktop\конк\P4060007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57158" y="3500438"/>
            <a:ext cx="3619500" cy="3109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1\Desktop\конк\P4060025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071934" y="3571876"/>
            <a:ext cx="2928958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1\Desktop\на конкурс\фото 4 класс Новая папка\P4060034.JPG"/>
          <p:cNvPicPr/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6715140" y="3071810"/>
            <a:ext cx="2214578" cy="3786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4196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:\Users\user\AppData\Local\Microsoft\Windows\Temporary Internet Files\Content.Word\20180614_112250.jpg"/>
          <p:cNvPicPr/>
          <p:nvPr/>
        </p:nvPicPr>
        <p:blipFill>
          <a:blip r:embed="rId3" cstate="email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 rot="364595">
            <a:off x="6006060" y="2400393"/>
            <a:ext cx="2930038" cy="182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Рисунок 1" descr="C:\Users\1\Desktop\на конкурс\фото\P1090896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597" y="1971675"/>
            <a:ext cx="3214710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1\Desktop\на конкурс\фото\P1090900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0984741">
            <a:off x="3838236" y="1318968"/>
            <a:ext cx="3000396" cy="245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1\Desktop\P1090324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714744" y="4071942"/>
            <a:ext cx="378621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4282" y="214291"/>
            <a:ext cx="8143931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Экскурсии ,походы, прогулки…</a:t>
            </a:r>
          </a:p>
          <a:p>
            <a:pPr algn="ctr"/>
            <a:r>
              <a:rPr lang="ru-RU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И весело, и для здоровья полезно!</a:t>
            </a:r>
            <a:endParaRPr lang="ru-RU" sz="2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75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 bwMode="auto">
          <a:xfrm>
            <a:off x="142845" y="285750"/>
            <a:ext cx="71438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b="1" dirty="0" smtClean="0">
                <a:solidFill>
                  <a:srgbClr val="3A1BF3"/>
                </a:solidFill>
              </a:rPr>
              <a:t>Туристические походы</a:t>
            </a:r>
          </a:p>
        </p:txBody>
      </p:sp>
      <p:pic>
        <p:nvPicPr>
          <p:cNvPr id="25603" name="Picture 3" descr="D:\фото архив\лето 16\DSCF887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928688"/>
            <a:ext cx="3930650" cy="24288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4" name="Picture 4" descr="D:\фото архив\лето 16\DSCF88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1000108"/>
            <a:ext cx="3930650" cy="2428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5" name="Picture 5" descr="D:\фото архив\лето 16\DSCF883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5" y="3500438"/>
            <a:ext cx="3586163" cy="2738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6" name="Picture 6" descr="D:\фото архив\лето 16\DSCF887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0563" y="3286125"/>
            <a:ext cx="4098925" cy="3143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 bwMode="auto">
          <a:xfrm>
            <a:off x="0" y="274638"/>
            <a:ext cx="8215338" cy="129698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ru-RU" b="1" dirty="0" smtClean="0">
                <a:solidFill>
                  <a:srgbClr val="3A1BF3"/>
                </a:solidFill>
              </a:rPr>
              <a:t> Летнее оздоровление</a:t>
            </a:r>
            <a:br>
              <a:rPr lang="ru-RU" b="1" dirty="0" smtClean="0">
                <a:solidFill>
                  <a:srgbClr val="3A1BF3"/>
                </a:solidFill>
              </a:rPr>
            </a:br>
            <a:endParaRPr lang="ru-RU" sz="2000" b="1" dirty="0" smtClean="0">
              <a:solidFill>
                <a:srgbClr val="3A1BF3"/>
              </a:solidFill>
            </a:endParaRPr>
          </a:p>
        </p:txBody>
      </p:sp>
      <p:pic>
        <p:nvPicPr>
          <p:cNvPr id="26627" name="Picture 3" descr="D:\фото архив\лето\SAM_498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24375" y="3857625"/>
            <a:ext cx="4191000" cy="23574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8" name="Picture 4" descr="D:\фото архив\лето\Копия SAM_418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625" y="1428750"/>
            <a:ext cx="3683000" cy="20716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9" name="Picture 5" descr="C:\Documents and Settings\школа\Рабочий стол\DSCF876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500" y="3857625"/>
            <a:ext cx="3863975" cy="21796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30" name="Picture 6" descr="C:\Documents and Settings\школа\Рабочий стол\DSCF875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7224" y="1643050"/>
            <a:ext cx="3863975" cy="21796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Рисунок 7" descr="C:\Users\Admin\Desktop\Новая папка\pAspW9qTJm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0205690">
            <a:off x="631955" y="3808014"/>
            <a:ext cx="2305077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829444" cy="1143000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3F1BA5"/>
                </a:solidFill>
              </a:rPr>
              <a:t>«Трудотерапия»</a:t>
            </a:r>
            <a:endParaRPr lang="ru-RU" sz="6600" b="1" dirty="0">
              <a:solidFill>
                <a:srgbClr val="3F1BA5"/>
              </a:solidFill>
            </a:endParaRPr>
          </a:p>
        </p:txBody>
      </p:sp>
      <p:pic>
        <p:nvPicPr>
          <p:cNvPr id="3074" name="Picture 2" descr="C:\Users\1\Desktop\на конкурс\уборка...........)))\SAM_068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1" y="1600201"/>
            <a:ext cx="2571767" cy="1971676"/>
          </a:xfrm>
          <a:prstGeom prst="rect">
            <a:avLst/>
          </a:prstGeom>
          <a:noFill/>
        </p:spPr>
      </p:pic>
      <p:pic>
        <p:nvPicPr>
          <p:cNvPr id="5" name="Рисунок 4" descr="C:\Users\1\Desktop\на конкурс\фот\P1090755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4343246">
            <a:off x="2852781" y="1654499"/>
            <a:ext cx="2766965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1\Desktop\на конкурс\фот\P1090760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934161">
            <a:off x="3080251" y="4030509"/>
            <a:ext cx="2628900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1\Desktop\на конкурс\для Любовь Анатольевны\теплица3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215074" y="4071942"/>
            <a:ext cx="245745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1\Desktop\на конкурс\уборка...........)))\SAM_0665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1038343">
            <a:off x="5854595" y="1949130"/>
            <a:ext cx="2819400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6972320" cy="141763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A30D7C"/>
                </a:solidFill>
              </a:rPr>
              <a:t>Наши лучшие друзья:</a:t>
            </a:r>
            <a:br>
              <a:rPr lang="ru-RU" b="1" dirty="0" smtClean="0">
                <a:solidFill>
                  <a:srgbClr val="A30D7C"/>
                </a:solidFill>
              </a:rPr>
            </a:br>
            <a:r>
              <a:rPr lang="ru-RU" b="1" dirty="0" smtClean="0">
                <a:solidFill>
                  <a:srgbClr val="A30D7C"/>
                </a:solidFill>
              </a:rPr>
              <a:t> солнце ,воздух и вода!</a:t>
            </a:r>
            <a:endParaRPr lang="ru-RU" b="1" dirty="0">
              <a:solidFill>
                <a:srgbClr val="A30D7C"/>
              </a:solidFill>
            </a:endParaRPr>
          </a:p>
        </p:txBody>
      </p:sp>
      <p:pic>
        <p:nvPicPr>
          <p:cNvPr id="4" name="Содержимое 3" descr="C:\Users\1\Desktop\на конкурс\фото 4 класс Новая папка\P6060019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428736"/>
            <a:ext cx="2231491" cy="1543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1\Desktop\на конкурс\фото 4 класс Новая папка\P6060064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72198" y="1214422"/>
            <a:ext cx="259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1\Desktop\на конкурс\фото 4 класс Новая папка\P6060027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0565095">
            <a:off x="582475" y="3201657"/>
            <a:ext cx="3105150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1\Desktop\на конкурс\фото 4 класс Новая папка\P6060056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357554" y="4572008"/>
            <a:ext cx="281940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1\Desktop\на конкурс\лето2018\IMG_20180627_092319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851922">
            <a:off x="5765483" y="3474534"/>
            <a:ext cx="2943225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1\Desktop\на конкурс\фото 4 класс Новая папка\P6060051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914734">
            <a:off x="2833801" y="1487442"/>
            <a:ext cx="2924175" cy="2285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3F1BA5"/>
                </a:solidFill>
              </a:rPr>
              <a:t>Если хочешь быть здоров, позабудь про докторов</a:t>
            </a:r>
            <a:r>
              <a:rPr lang="ru-RU" b="1" dirty="0" smtClean="0">
                <a:solidFill>
                  <a:srgbClr val="3F1BA5"/>
                </a:solidFill>
              </a:rPr>
              <a:t>!</a:t>
            </a:r>
            <a:endParaRPr lang="ru-RU" b="1" dirty="0">
              <a:solidFill>
                <a:srgbClr val="3F1BA5"/>
              </a:solidFill>
            </a:endParaRPr>
          </a:p>
        </p:txBody>
      </p:sp>
      <p:pic>
        <p:nvPicPr>
          <p:cNvPr id="9" name="Содержимое 8" descr="C:\Users\1\Desktop\конк\P1090919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857232"/>
            <a:ext cx="228601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1\Desktop\IMG_20190221_134522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79119">
            <a:off x="2710109" y="1432366"/>
            <a:ext cx="2951821" cy="2647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:\Users\1\Desktop\IMG-20210402-WA0007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373812">
            <a:off x="6041683" y="1208431"/>
            <a:ext cx="264320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C:\Users\1\Desktop\IMG-20210402-WA0008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732777">
            <a:off x="305707" y="2901248"/>
            <a:ext cx="2634697" cy="1821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1\Desktop\конк\IMG_20210402_084004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291849">
            <a:off x="1239359" y="4319005"/>
            <a:ext cx="3181064" cy="2408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1\Desktop\конк\IMG_20210402_083905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572000" y="3429000"/>
            <a:ext cx="3929090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:\Users\1\Desktop\на конкурс\фот\P1090673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684452">
            <a:off x="5180396" y="3972271"/>
            <a:ext cx="354330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1\Desktop\на конкурс\фотки 4кл\IMG_20190222_131832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43174" y="4429132"/>
            <a:ext cx="320923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1\Desktop\на конкурс\фот\P1090733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0929080">
            <a:off x="391049" y="4241152"/>
            <a:ext cx="2686050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1\Desktop\на конкурс\фот\P1090674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0813136">
            <a:off x="5338157" y="1596175"/>
            <a:ext cx="29718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6900882" cy="1417638"/>
          </a:xfrm>
          <a:ln>
            <a:solidFill>
              <a:srgbClr val="29AB05"/>
            </a:solidFill>
          </a:ln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Награда всегда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найдет своего героя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42845" y="1600201"/>
            <a:ext cx="1857387" cy="2471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 descr="C:\Users\1\Desktop\конк\P3210019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143108" y="1571612"/>
            <a:ext cx="3986229" cy="314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>Нравственное, психическое здоровье-залог успешности</a:t>
            </a:r>
            <a:endParaRPr lang="ru-RU" i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C:\Users\1\Desktop\конк\IMG_20200302_132400.jpg"/>
          <p:cNvPicPr>
            <a:picLocks noGr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57950" y="5214950"/>
            <a:ext cx="2374367" cy="1400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1\Desktop\конк\P2040308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1571612"/>
            <a:ext cx="2357454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1\Desktop\на конкурс\фотки 4кл\IMG_20190109_111325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8596" y="4214818"/>
            <a:ext cx="2071702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1\Desktop\на конкурс\фотки 4кл\IMG_20190412_123127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928926" y="1428736"/>
            <a:ext cx="2686050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1\Desktop\на конкурс\фотки 4кл\IMG-20180913-WA0108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643174" y="4214818"/>
            <a:ext cx="1785950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1\Desktop\на конкурс\фотки 4кл\WP_20180901_023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786446" y="1428736"/>
            <a:ext cx="295275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1\Desktop\IMG_20190220_125402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786050" y="4214818"/>
            <a:ext cx="308610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1\Desktop\i.jpg"/>
          <p:cNvPicPr/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929322" y="3071810"/>
            <a:ext cx="2181225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Разрешите представиться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3400" b="1" i="1" dirty="0">
                <a:solidFill>
                  <a:srgbClr val="3F1BA5"/>
                </a:solidFill>
              </a:rPr>
              <a:t>Яровая </a:t>
            </a:r>
            <a:r>
              <a:rPr lang="ru-RU" sz="3400" b="1" i="1" dirty="0" smtClean="0">
                <a:solidFill>
                  <a:srgbClr val="3F1BA5"/>
                </a:solidFill>
              </a:rPr>
              <a:t>Любовь </a:t>
            </a:r>
            <a:r>
              <a:rPr lang="ru-RU" sz="3400" b="1" i="1" dirty="0">
                <a:solidFill>
                  <a:srgbClr val="3F1BA5"/>
                </a:solidFill>
              </a:rPr>
              <a:t>Анатольевна</a:t>
            </a:r>
            <a:endParaRPr lang="ru-RU" sz="3400" dirty="0">
              <a:solidFill>
                <a:srgbClr val="3F1BA5"/>
              </a:solidFill>
            </a:endParaRPr>
          </a:p>
          <a:p>
            <a:r>
              <a:rPr lang="ru-RU" b="1" i="1" dirty="0">
                <a:solidFill>
                  <a:srgbClr val="3F1BA5"/>
                </a:solidFill>
              </a:rPr>
              <a:t>Учитель математики.</a:t>
            </a:r>
            <a:endParaRPr lang="ru-RU" dirty="0">
              <a:solidFill>
                <a:srgbClr val="3F1BA5"/>
              </a:solidFill>
            </a:endParaRPr>
          </a:p>
          <a:p>
            <a:r>
              <a:rPr lang="ru-RU" b="1" i="1" dirty="0">
                <a:solidFill>
                  <a:srgbClr val="3F1BA5"/>
                </a:solidFill>
              </a:rPr>
              <a:t>В 1990 году закончила </a:t>
            </a:r>
            <a:endParaRPr lang="ru-RU" dirty="0">
              <a:solidFill>
                <a:srgbClr val="3F1BA5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3F1BA5"/>
                </a:solidFill>
              </a:rPr>
              <a:t>      Адыгейский </a:t>
            </a:r>
            <a:r>
              <a:rPr lang="ru-RU" b="1" i="1" dirty="0">
                <a:solidFill>
                  <a:srgbClr val="3F1BA5"/>
                </a:solidFill>
              </a:rPr>
              <a:t>государственный </a:t>
            </a:r>
            <a:r>
              <a:rPr lang="ru-RU" b="1" i="1" dirty="0" smtClean="0">
                <a:solidFill>
                  <a:srgbClr val="3F1BA5"/>
                </a:solidFill>
              </a:rPr>
              <a:t>педагогический </a:t>
            </a:r>
            <a:r>
              <a:rPr lang="ru-RU" b="1" i="1" dirty="0">
                <a:solidFill>
                  <a:srgbClr val="3F1BA5"/>
                </a:solidFill>
              </a:rPr>
              <a:t>институт.</a:t>
            </a:r>
            <a:endParaRPr lang="ru-RU" dirty="0">
              <a:solidFill>
                <a:srgbClr val="3F1BA5"/>
              </a:solidFill>
            </a:endParaRPr>
          </a:p>
          <a:p>
            <a:r>
              <a:rPr lang="ru-RU" b="1" i="1" dirty="0">
                <a:solidFill>
                  <a:srgbClr val="3F1BA5"/>
                </a:solidFill>
              </a:rPr>
              <a:t>Педагогический стаж-30 лет.</a:t>
            </a:r>
            <a:endParaRPr lang="ru-RU" dirty="0">
              <a:solidFill>
                <a:srgbClr val="3F1BA5"/>
              </a:solidFill>
            </a:endParaRPr>
          </a:p>
          <a:p>
            <a:r>
              <a:rPr lang="ru-RU" b="1" i="1" dirty="0">
                <a:solidFill>
                  <a:srgbClr val="3F1BA5"/>
                </a:solidFill>
              </a:rPr>
              <a:t>В своей педагогической деятельности</a:t>
            </a:r>
            <a:endParaRPr lang="ru-RU" dirty="0">
              <a:solidFill>
                <a:srgbClr val="3F1BA5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3F1BA5"/>
                </a:solidFill>
              </a:rPr>
              <a:t>      использую </a:t>
            </a:r>
            <a:r>
              <a:rPr lang="ru-RU" b="1" i="1" dirty="0">
                <a:solidFill>
                  <a:srgbClr val="3F1BA5"/>
                </a:solidFill>
              </a:rPr>
              <a:t>элементы  различных</a:t>
            </a:r>
            <a:endParaRPr lang="ru-RU" dirty="0">
              <a:solidFill>
                <a:srgbClr val="3F1BA5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3F1BA5"/>
                </a:solidFill>
              </a:rPr>
              <a:t>      технологий</a:t>
            </a:r>
            <a:r>
              <a:rPr lang="ru-RU" b="1" i="1" dirty="0">
                <a:solidFill>
                  <a:srgbClr val="3F1BA5"/>
                </a:solidFill>
              </a:rPr>
              <a:t>.</a:t>
            </a:r>
            <a:endParaRPr lang="ru-RU" dirty="0">
              <a:solidFill>
                <a:srgbClr val="3F1BA5"/>
              </a:solidFill>
            </a:endParaRPr>
          </a:p>
          <a:p>
            <a:r>
              <a:rPr lang="ru-RU" b="1" i="1" dirty="0">
                <a:solidFill>
                  <a:srgbClr val="3F1BA5"/>
                </a:solidFill>
              </a:rPr>
              <a:t>Остаюсь активной, </a:t>
            </a:r>
            <a:r>
              <a:rPr lang="ru-RU" b="1" i="1" dirty="0" err="1">
                <a:solidFill>
                  <a:srgbClr val="3F1BA5"/>
                </a:solidFill>
              </a:rPr>
              <a:t>креативной</a:t>
            </a:r>
            <a:r>
              <a:rPr lang="ru-RU" b="1" i="1" dirty="0">
                <a:solidFill>
                  <a:srgbClr val="3F1BA5"/>
                </a:solidFill>
              </a:rPr>
              <a:t>, спортивной</a:t>
            </a:r>
            <a:endParaRPr lang="ru-RU" dirty="0">
              <a:solidFill>
                <a:srgbClr val="3F1BA5"/>
              </a:solidFill>
            </a:endParaRPr>
          </a:p>
        </p:txBody>
      </p:sp>
      <p:pic>
        <p:nvPicPr>
          <p:cNvPr id="5" name="Picture 2" descr="C:\Users\1\Desktop\IMG-20210402-WA002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10637" y="1600200"/>
            <a:ext cx="2931725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 bwMode="auto">
          <a:xfrm>
            <a:off x="500063" y="285750"/>
            <a:ext cx="6572267" cy="1071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ru-RU" sz="5400" b="1" dirty="0" smtClean="0">
                <a:solidFill>
                  <a:srgbClr val="3A1BF3"/>
                </a:solidFill>
              </a:rPr>
              <a:t>Детские проекты</a:t>
            </a:r>
          </a:p>
        </p:txBody>
      </p:sp>
      <p:pic>
        <p:nvPicPr>
          <p:cNvPr id="24579" name="Picture 2" descr="D:\фото архив\СПОРТ\новопокровская\IMG_11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06963" y="1214438"/>
            <a:ext cx="3451225" cy="2574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0" name="Picture 3" descr="C:\Documents and Settings\школа\Рабочий стол\IMG_118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3857628"/>
            <a:ext cx="3643313" cy="2717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1" name="Picture 4" descr="C:\Documents and Settings\школа\Рабочий стол\IMG_173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5" y="3857625"/>
            <a:ext cx="3659188" cy="2730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2" name="Picture 5" descr="C:\Documents and Settings\школа\Рабочий стол\IMG_124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" y="1231900"/>
            <a:ext cx="3571875" cy="26654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Наши проекты 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2844" y="1071546"/>
            <a:ext cx="8858311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fsd.multiurok.ru/html/2020/05/26/s_5ecd2f0c8ea4f/img22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14282" y="1071546"/>
            <a:ext cx="5086376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4196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572560" cy="58259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Какова наша семья, таковы наши дети, таково наше будущее!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1\Desktop\IMG-20210226-WA002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1" y="857233"/>
            <a:ext cx="1714511" cy="2143140"/>
          </a:xfrm>
          <a:prstGeom prst="rect">
            <a:avLst/>
          </a:prstGeom>
          <a:noFill/>
        </p:spPr>
      </p:pic>
      <p:pic>
        <p:nvPicPr>
          <p:cNvPr id="7" name="Рисунок 6" descr="C:\Users\1\Desktop\IMG-20190206-WA0000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388" y="1000108"/>
            <a:ext cx="2071702" cy="2571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1\Desktop\IMG-20210402-WA0028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29190" y="3643314"/>
            <a:ext cx="3714776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WordArt 4"/>
          <p:cNvSpPr>
            <a:spLocks noChangeArrowheads="1" noChangeShapeType="1" noTextEdit="1"/>
          </p:cNvSpPr>
          <p:nvPr/>
        </p:nvSpPr>
        <p:spPr bwMode="auto">
          <a:xfrm>
            <a:off x="2357422" y="571480"/>
            <a:ext cx="3500462" cy="114300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Дочери Вера и Ксения</a:t>
            </a:r>
          </a:p>
          <a:p>
            <a:pPr algn="ctr" rtl="0"/>
            <a:r>
              <a:rPr lang="ru-RU" sz="3600" kern="10" spc="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члены команд победителей по волейболу</a:t>
            </a:r>
            <a:endParaRPr lang="ru-RU" sz="3600" kern="10" spc="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pic>
        <p:nvPicPr>
          <p:cNvPr id="11" name="Рисунок 10" descr="C:\Users\1\Desktop\конк\IMG_20210402_142154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0780995">
            <a:off x="571472" y="4500570"/>
            <a:ext cx="2466975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1\Desktop\IMG_20210402_142205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000232" y="1785926"/>
            <a:ext cx="3500461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Users\1\Desktop\IMG_20210402_17555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642213">
            <a:off x="4432522" y="1454550"/>
            <a:ext cx="3983867" cy="3445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7472386" cy="822944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haroni" pitchFamily="2" charset="-79"/>
              </a:rPr>
              <a:t>Д</a:t>
            </a: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haroni" pitchFamily="2" charset="-79"/>
              </a:rPr>
              <a:t>ети бывают плохими или хорошими, но внуки всегда изумительны!</a:t>
            </a:r>
            <a:endParaRPr lang="ru-RU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Aharoni" pitchFamily="2" charset="-79"/>
            </a:endParaRPr>
          </a:p>
        </p:txBody>
      </p:sp>
      <p:pic>
        <p:nvPicPr>
          <p:cNvPr id="4" name="Рисунок 3" descr="C:\Users\1\Desktop\IMG-20200722-WA0012 - копия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1571612"/>
            <a:ext cx="2357453" cy="3352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1\Desktop\IMG_20210402_180539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928794" y="3857604"/>
            <a:ext cx="4000528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Здоровые дети - здоровая Россия</a:t>
            </a:r>
            <a:r>
              <a:rPr lang="ru-RU" b="1" dirty="0">
                <a:solidFill>
                  <a:srgbClr val="FF0000"/>
                </a:solidFill>
              </a:rPr>
              <a:t>!</a:t>
            </a:r>
            <a:endParaRPr lang="ru-RU" b="1" dirty="0"/>
          </a:p>
        </p:txBody>
      </p:sp>
      <p:pic>
        <p:nvPicPr>
          <p:cNvPr id="4" name="Содержимое 3" descr="C:\Users\1\Desktop\на конкурс\4 класс фото  КЛАССА на папку\IMG_7053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3929066"/>
            <a:ext cx="4071966" cy="2614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1\Desktop\на конкурс\4 класс фото  КЛАССА на папку\IMG_7124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00694" y="3857628"/>
            <a:ext cx="3286148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1\Desktop\конк\IMG_20200229_125518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357422" y="1071546"/>
            <a:ext cx="5000660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914400" y="1214422"/>
            <a:ext cx="7943880" cy="228601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Мои ученики активные, успешные, радостные и здоровые!</a:t>
            </a:r>
            <a:b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А значит, я – учитель здоровья</a:t>
            </a:r>
            <a:endParaRPr lang="ru-RU" b="1" dirty="0" smtClean="0"/>
          </a:p>
        </p:txBody>
      </p:sp>
      <p:pic>
        <p:nvPicPr>
          <p:cNvPr id="7" name="Рисунок 6" descr="https://ds04.infourok.ru/uploads/ex/0a99/0003eeb0-801f9aaa/img23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0" y="3643314"/>
            <a:ext cx="4171950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166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6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914400" y="188913"/>
            <a:ext cx="8229600" cy="141763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ru-RU" sz="4000" b="1" dirty="0" smtClean="0"/>
              <a:t>Символика ШСК </a:t>
            </a:r>
            <a:br>
              <a:rPr lang="ru-RU" sz="4000" b="1" dirty="0" smtClean="0"/>
            </a:br>
            <a:r>
              <a:rPr lang="ru-RU" sz="4000" b="1" dirty="0" smtClean="0"/>
              <a:t>«ОЛИМП»</a:t>
            </a:r>
          </a:p>
        </p:txBody>
      </p:sp>
      <p:sp>
        <p:nvSpPr>
          <p:cNvPr id="16387" name="Rectangle 8"/>
          <p:cNvSpPr>
            <a:spLocks noGrp="1" noChangeArrowheads="1"/>
          </p:cNvSpPr>
          <p:nvPr>
            <p:ph type="body" sz="half" idx="4294967295"/>
          </p:nvPr>
        </p:nvSpPr>
        <p:spPr bwMode="auto">
          <a:xfrm>
            <a:off x="5105400" y="1916113"/>
            <a:ext cx="4038600" cy="42100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buFont typeface="Arial" charset="0"/>
              <a:buNone/>
              <a:defRPr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Девиз клуба</a:t>
            </a:r>
          </a:p>
          <a:p>
            <a:pPr algn="ctr" eaLnBrk="1" hangingPunct="1">
              <a:buFont typeface="Arial" charset="0"/>
              <a:buNone/>
              <a:defRPr/>
            </a:pPr>
            <a:r>
              <a:rPr lang="ru-RU" sz="1800" b="1" dirty="0" smtClean="0">
                <a:solidFill>
                  <a:srgbClr val="3A1BF3"/>
                </a:solidFill>
                <a:latin typeface="Times New Roman" pitchFamily="18" charset="0"/>
                <a:cs typeface="Times New Roman" pitchFamily="18" charset="0"/>
              </a:rPr>
              <a:t>Если хочешь стать умелым, </a:t>
            </a:r>
          </a:p>
          <a:p>
            <a:pPr marL="36000" indent="-36000" algn="ctr" eaLnBrk="1" hangingPunct="1">
              <a:spcBef>
                <a:spcPts val="0"/>
              </a:spcBef>
              <a:buFont typeface="Arial" charset="0"/>
              <a:buNone/>
              <a:defRPr/>
            </a:pPr>
            <a:r>
              <a:rPr lang="ru-RU" sz="1800" b="1" dirty="0" smtClean="0">
                <a:solidFill>
                  <a:srgbClr val="3A1BF3"/>
                </a:solidFill>
                <a:latin typeface="Times New Roman" pitchFamily="18" charset="0"/>
                <a:cs typeface="Times New Roman" pitchFamily="18" charset="0"/>
              </a:rPr>
              <a:t>Ловким, быстрым, сильным, смелым,</a:t>
            </a:r>
          </a:p>
          <a:p>
            <a:pPr marL="36000" indent="-36000" algn="ctr" eaLnBrk="1" hangingPunct="1">
              <a:spcBef>
                <a:spcPts val="0"/>
              </a:spcBef>
              <a:buFont typeface="Arial" charset="0"/>
              <a:buNone/>
              <a:defRPr/>
            </a:pPr>
            <a:r>
              <a:rPr lang="ru-RU" sz="1800" b="1" dirty="0" smtClean="0">
                <a:solidFill>
                  <a:srgbClr val="3A1BF3"/>
                </a:solidFill>
                <a:latin typeface="Times New Roman" pitchFamily="18" charset="0"/>
                <a:cs typeface="Times New Roman" pitchFamily="18" charset="0"/>
              </a:rPr>
              <a:t>Научись любить скакалки,</a:t>
            </a:r>
          </a:p>
          <a:p>
            <a:pPr marL="36000" indent="-36000" algn="ctr" eaLnBrk="1" hangingPunct="1">
              <a:spcBef>
                <a:spcPts val="0"/>
              </a:spcBef>
              <a:buFont typeface="Arial" charset="0"/>
              <a:buNone/>
              <a:defRPr/>
            </a:pPr>
            <a:r>
              <a:rPr lang="ru-RU" sz="1800" b="1" dirty="0" smtClean="0">
                <a:solidFill>
                  <a:srgbClr val="3A1BF3"/>
                </a:solidFill>
                <a:latin typeface="Times New Roman" pitchFamily="18" charset="0"/>
                <a:cs typeface="Times New Roman" pitchFamily="18" charset="0"/>
              </a:rPr>
              <a:t>Лыжи, обручи и палки, </a:t>
            </a:r>
          </a:p>
          <a:p>
            <a:pPr marL="36000" indent="-36000" algn="ctr" eaLnBrk="1" hangingPunct="1">
              <a:spcBef>
                <a:spcPts val="0"/>
              </a:spcBef>
              <a:buFont typeface="Arial" charset="0"/>
              <a:buNone/>
              <a:defRPr/>
            </a:pPr>
            <a:r>
              <a:rPr lang="ru-RU" sz="1800" b="1" dirty="0" smtClean="0">
                <a:solidFill>
                  <a:srgbClr val="3A1BF3"/>
                </a:solidFill>
                <a:latin typeface="Times New Roman" pitchFamily="18" charset="0"/>
                <a:cs typeface="Times New Roman" pitchFamily="18" charset="0"/>
              </a:rPr>
              <a:t>Никогда не унывай,</a:t>
            </a:r>
          </a:p>
          <a:p>
            <a:pPr marL="36000" indent="-36000" algn="ctr" eaLnBrk="1" hangingPunct="1">
              <a:spcBef>
                <a:spcPts val="0"/>
              </a:spcBef>
              <a:buFont typeface="Arial" charset="0"/>
              <a:buNone/>
              <a:defRPr/>
            </a:pPr>
            <a:r>
              <a:rPr lang="ru-RU" sz="1800" b="1" dirty="0" smtClean="0">
                <a:solidFill>
                  <a:srgbClr val="3A1BF3"/>
                </a:solidFill>
                <a:latin typeface="Times New Roman" pitchFamily="18" charset="0"/>
                <a:cs typeface="Times New Roman" pitchFamily="18" charset="0"/>
              </a:rPr>
              <a:t>В цель снежками попадай.</a:t>
            </a:r>
          </a:p>
          <a:p>
            <a:pPr marL="36000" indent="-36000" algn="ctr" eaLnBrk="1" hangingPunct="1">
              <a:spcBef>
                <a:spcPts val="0"/>
              </a:spcBef>
              <a:buFont typeface="Arial" charset="0"/>
              <a:buNone/>
              <a:defRPr/>
            </a:pPr>
            <a:r>
              <a:rPr lang="ru-RU" sz="1800" b="1" dirty="0" smtClean="0">
                <a:solidFill>
                  <a:srgbClr val="3A1BF3"/>
                </a:solidFill>
                <a:latin typeface="Times New Roman" pitchFamily="18" charset="0"/>
                <a:cs typeface="Times New Roman" pitchFamily="18" charset="0"/>
              </a:rPr>
              <a:t>В санках с горки быстро мчись</a:t>
            </a:r>
          </a:p>
          <a:p>
            <a:pPr marL="36000" indent="-36000" algn="ctr" eaLnBrk="1" hangingPunct="1">
              <a:spcBef>
                <a:spcPts val="0"/>
              </a:spcBef>
              <a:buFont typeface="Arial" charset="0"/>
              <a:buNone/>
              <a:defRPr/>
            </a:pPr>
            <a:r>
              <a:rPr lang="ru-RU" sz="1800" b="1" dirty="0" smtClean="0">
                <a:solidFill>
                  <a:srgbClr val="3A1BF3"/>
                </a:solidFill>
                <a:latin typeface="Times New Roman" pitchFamily="18" charset="0"/>
                <a:cs typeface="Times New Roman" pitchFamily="18" charset="0"/>
              </a:rPr>
              <a:t>И на лыжи становись-</a:t>
            </a:r>
          </a:p>
          <a:p>
            <a:pPr marL="36000" indent="-36000" algn="ctr" eaLnBrk="1" hangingPunct="1">
              <a:spcBef>
                <a:spcPts val="0"/>
              </a:spcBef>
              <a:buFont typeface="Arial" charset="0"/>
              <a:buNone/>
              <a:defRPr/>
            </a:pPr>
            <a:r>
              <a:rPr lang="ru-RU" sz="1800" b="1" dirty="0" smtClean="0">
                <a:solidFill>
                  <a:srgbClr val="3A1BF3"/>
                </a:solidFill>
                <a:latin typeface="Times New Roman" pitchFamily="18" charset="0"/>
                <a:cs typeface="Times New Roman" pitchFamily="18" charset="0"/>
              </a:rPr>
              <a:t>Вот здоровья в чем секрет.</a:t>
            </a:r>
          </a:p>
          <a:p>
            <a:pPr marL="36000" indent="-36000" algn="ctr" eaLnBrk="1" hangingPunct="1">
              <a:spcBef>
                <a:spcPts val="0"/>
              </a:spcBef>
              <a:buFont typeface="Arial" charset="0"/>
              <a:buNone/>
              <a:defRPr/>
            </a:pPr>
            <a:r>
              <a:rPr lang="ru-RU" sz="1800" b="1" dirty="0" smtClean="0">
                <a:solidFill>
                  <a:srgbClr val="3A1BF3"/>
                </a:solidFill>
                <a:latin typeface="Times New Roman" pitchFamily="18" charset="0"/>
                <a:cs typeface="Times New Roman" pitchFamily="18" charset="0"/>
              </a:rPr>
              <a:t>Будь здоров! </a:t>
            </a:r>
            <a:r>
              <a:rPr lang="ru-RU" sz="1800" b="1" dirty="0" err="1" smtClean="0">
                <a:solidFill>
                  <a:srgbClr val="3A1BF3"/>
                </a:solidFill>
                <a:latin typeface="Times New Roman" pitchFamily="18" charset="0"/>
                <a:cs typeface="Times New Roman" pitchFamily="18" charset="0"/>
              </a:rPr>
              <a:t>Физкульт</a:t>
            </a:r>
            <a:r>
              <a:rPr lang="ru-RU" sz="1800" b="1" dirty="0" smtClean="0">
                <a:solidFill>
                  <a:srgbClr val="3A1BF3"/>
                </a:solidFill>
                <a:latin typeface="Times New Roman" pitchFamily="18" charset="0"/>
                <a:cs typeface="Times New Roman" pitchFamily="18" charset="0"/>
              </a:rPr>
              <a:t> – привет!</a:t>
            </a:r>
          </a:p>
          <a:p>
            <a:pPr algn="ctr" eaLnBrk="1" hangingPunct="1">
              <a:buFont typeface="Arial" charset="0"/>
              <a:buNone/>
              <a:defRPr/>
            </a:pPr>
            <a:endParaRPr lang="ru-RU" sz="3600" b="1" dirty="0" smtClean="0">
              <a:solidFill>
                <a:srgbClr val="3A1BF3"/>
              </a:solidFill>
            </a:endParaRPr>
          </a:p>
        </p:txBody>
      </p:sp>
      <p:pic>
        <p:nvPicPr>
          <p:cNvPr id="14340" name="Picture 10" descr="2008070203574806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850" y="260350"/>
            <a:ext cx="5524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11" descr="Cheerleaders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8263" y="4797425"/>
            <a:ext cx="3333750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Рисунок 10" descr="F:\герои 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71563" y="2071688"/>
            <a:ext cx="2996381" cy="267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Учитель не тот, кто учит,  а тот, у кого учатся. Здоровье ребенка превыше всего, Богатство земли не заменит его. Здоровье не купишь, никто не продаст, Его берегите, как сердце, как глаз.                                   ( Ж. Жабаев) 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3" y="214290"/>
            <a:ext cx="8715436" cy="5214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274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274638"/>
            <a:ext cx="771525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pPr eaLnBrk="1" hangingPunct="1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Century Schoolbook" pitchFamily="18" charset="0"/>
                <a:cs typeface="Aharoni" pitchFamily="2" charset="-79"/>
              </a:rPr>
              <a:t>Как для ребенка стать не просто учителем, а учителем здоровья.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ru-RU" sz="4000" dirty="0" smtClean="0">
              <a:latin typeface="Century Schoolbook" pitchFamily="18" charset="0"/>
              <a:cs typeface="Aharoni" pitchFamily="2" charset="-79"/>
            </a:endParaRPr>
          </a:p>
        </p:txBody>
      </p:sp>
      <p:pic>
        <p:nvPicPr>
          <p:cNvPr id="15364" name="Picture 7" descr="sport_smiley02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3663" y="5516563"/>
            <a:ext cx="9366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1\Desktop\конк\IMG_20210402_142105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4767254">
            <a:off x="416817" y="1199329"/>
            <a:ext cx="3587289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1\Desktop\IMG-20210402-WA0013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6533822">
            <a:off x="4585731" y="1146786"/>
            <a:ext cx="4019550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1\Desktop\IMG-20210402-WA0018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000364" y="3857628"/>
            <a:ext cx="3457575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477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914400" y="0"/>
            <a:ext cx="8229600" cy="7921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ru-RU" b="1" smtClean="0"/>
              <a:t>ШСК «ОЛИМП»</a:t>
            </a:r>
          </a:p>
        </p:txBody>
      </p:sp>
      <p:sp>
        <p:nvSpPr>
          <p:cNvPr id="16387" name="AutoShape 23"/>
          <p:cNvSpPr>
            <a:spLocks noChangeArrowheads="1"/>
          </p:cNvSpPr>
          <p:nvPr/>
        </p:nvSpPr>
        <p:spPr bwMode="auto">
          <a:xfrm>
            <a:off x="3563938" y="2205038"/>
            <a:ext cx="3167062" cy="720725"/>
          </a:xfrm>
          <a:prstGeom prst="cube">
            <a:avLst>
              <a:gd name="adj" fmla="val 25000"/>
            </a:avLst>
          </a:prstGeom>
          <a:solidFill>
            <a:srgbClr val="3A1BF3">
              <a:alpha val="59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ШСК «ОЛИМП» </a:t>
            </a:r>
          </a:p>
        </p:txBody>
      </p:sp>
      <p:sp>
        <p:nvSpPr>
          <p:cNvPr id="20484" name="Oval 25"/>
          <p:cNvSpPr>
            <a:spLocks noChangeArrowheads="1"/>
          </p:cNvSpPr>
          <p:nvPr/>
        </p:nvSpPr>
        <p:spPr bwMode="auto">
          <a:xfrm>
            <a:off x="179388" y="2708275"/>
            <a:ext cx="2881312" cy="576263"/>
          </a:xfrm>
          <a:prstGeom prst="ellips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dirty="0"/>
              <a:t>Управление образования</a:t>
            </a:r>
          </a:p>
        </p:txBody>
      </p:sp>
      <p:sp>
        <p:nvSpPr>
          <p:cNvPr id="16389" name="Rectangle 29"/>
          <p:cNvSpPr>
            <a:spLocks noChangeArrowheads="1"/>
          </p:cNvSpPr>
          <p:nvPr/>
        </p:nvSpPr>
        <p:spPr bwMode="auto">
          <a:xfrm>
            <a:off x="323850" y="5661248"/>
            <a:ext cx="8497888" cy="863377"/>
          </a:xfrm>
          <a:prstGeom prst="rect">
            <a:avLst/>
          </a:prstGeom>
          <a:solidFill>
            <a:schemeClr val="accent1">
              <a:alpha val="59999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 dirty="0"/>
              <a:t>Виды спорта: </a:t>
            </a:r>
            <a:r>
              <a:rPr lang="ru-RU" sz="1600" b="1" dirty="0" smtClean="0"/>
              <a:t>самбо, ОФП, баскетбол</a:t>
            </a:r>
            <a:r>
              <a:rPr lang="ru-RU" sz="1600" b="1" dirty="0"/>
              <a:t>, волейбол, </a:t>
            </a:r>
            <a:endParaRPr lang="ru-RU" sz="1600" b="1" dirty="0" smtClean="0"/>
          </a:p>
          <a:p>
            <a:pPr algn="ctr"/>
            <a:r>
              <a:rPr lang="ru-RU" sz="1600" b="1" dirty="0" smtClean="0"/>
              <a:t>настольный </a:t>
            </a:r>
            <a:r>
              <a:rPr lang="ru-RU" sz="1600" b="1" dirty="0"/>
              <a:t>теннис, шахматы, легкая атлетика</a:t>
            </a:r>
          </a:p>
        </p:txBody>
      </p:sp>
      <p:sp>
        <p:nvSpPr>
          <p:cNvPr id="20486" name="Oval 32"/>
          <p:cNvSpPr>
            <a:spLocks noChangeArrowheads="1"/>
          </p:cNvSpPr>
          <p:nvPr/>
        </p:nvSpPr>
        <p:spPr bwMode="auto">
          <a:xfrm>
            <a:off x="179388" y="908050"/>
            <a:ext cx="2808287" cy="576263"/>
          </a:xfrm>
          <a:prstGeom prst="ellips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dirty="0"/>
              <a:t>Администрация района</a:t>
            </a:r>
          </a:p>
        </p:txBody>
      </p:sp>
      <p:sp>
        <p:nvSpPr>
          <p:cNvPr id="20487" name="Oval 33"/>
          <p:cNvSpPr>
            <a:spLocks noChangeArrowheads="1"/>
          </p:cNvSpPr>
          <p:nvPr/>
        </p:nvSpPr>
        <p:spPr bwMode="auto">
          <a:xfrm>
            <a:off x="179388" y="1773238"/>
            <a:ext cx="2808287" cy="576262"/>
          </a:xfrm>
          <a:prstGeom prst="ellips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dirty="0"/>
              <a:t>Администрация станицы</a:t>
            </a:r>
          </a:p>
        </p:txBody>
      </p:sp>
      <p:sp>
        <p:nvSpPr>
          <p:cNvPr id="20488" name="Oval 34"/>
          <p:cNvSpPr>
            <a:spLocks noChangeArrowheads="1"/>
          </p:cNvSpPr>
          <p:nvPr/>
        </p:nvSpPr>
        <p:spPr bwMode="auto">
          <a:xfrm>
            <a:off x="3779838" y="1125538"/>
            <a:ext cx="2808287" cy="576262"/>
          </a:xfrm>
          <a:prstGeom prst="ellips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dirty="0"/>
              <a:t>Администрация школы</a:t>
            </a:r>
          </a:p>
        </p:txBody>
      </p:sp>
      <p:sp>
        <p:nvSpPr>
          <p:cNvPr id="20489" name="AutoShape 35"/>
          <p:cNvSpPr>
            <a:spLocks noChangeArrowheads="1"/>
          </p:cNvSpPr>
          <p:nvPr/>
        </p:nvSpPr>
        <p:spPr bwMode="auto">
          <a:xfrm>
            <a:off x="2627313" y="3284538"/>
            <a:ext cx="2305050" cy="576262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dirty="0"/>
              <a:t>Совет клуба</a:t>
            </a:r>
          </a:p>
        </p:txBody>
      </p:sp>
      <p:sp>
        <p:nvSpPr>
          <p:cNvPr id="20490" name="AutoShape 36"/>
          <p:cNvSpPr>
            <a:spLocks noChangeArrowheads="1"/>
          </p:cNvSpPr>
          <p:nvPr/>
        </p:nvSpPr>
        <p:spPr bwMode="auto">
          <a:xfrm>
            <a:off x="5292725" y="3284538"/>
            <a:ext cx="2305050" cy="576262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dirty="0"/>
              <a:t>Члены клуба</a:t>
            </a:r>
          </a:p>
        </p:txBody>
      </p:sp>
      <p:sp>
        <p:nvSpPr>
          <p:cNvPr id="16397" name="Oval 37"/>
          <p:cNvSpPr>
            <a:spLocks noChangeArrowheads="1"/>
          </p:cNvSpPr>
          <p:nvPr/>
        </p:nvSpPr>
        <p:spPr bwMode="auto">
          <a:xfrm>
            <a:off x="7072313" y="500063"/>
            <a:ext cx="1800225" cy="576262"/>
          </a:xfrm>
          <a:prstGeom prst="ellipse">
            <a:avLst/>
          </a:prstGeom>
          <a:solidFill>
            <a:srgbClr val="33D1D9">
              <a:alpha val="30196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Другие ШСК</a:t>
            </a:r>
          </a:p>
        </p:txBody>
      </p:sp>
      <p:sp>
        <p:nvSpPr>
          <p:cNvPr id="16398" name="Oval 39"/>
          <p:cNvSpPr>
            <a:spLocks noChangeArrowheads="1"/>
          </p:cNvSpPr>
          <p:nvPr/>
        </p:nvSpPr>
        <p:spPr bwMode="auto">
          <a:xfrm>
            <a:off x="7092950" y="2636838"/>
            <a:ext cx="1800225" cy="576262"/>
          </a:xfrm>
          <a:prstGeom prst="ellipse">
            <a:avLst/>
          </a:prstGeom>
          <a:solidFill>
            <a:srgbClr val="33D1D9">
              <a:alpha val="30196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ДЮСШ</a:t>
            </a:r>
          </a:p>
        </p:txBody>
      </p:sp>
      <p:sp>
        <p:nvSpPr>
          <p:cNvPr id="16399" name="Oval 41"/>
          <p:cNvSpPr>
            <a:spLocks noChangeArrowheads="1"/>
          </p:cNvSpPr>
          <p:nvPr/>
        </p:nvSpPr>
        <p:spPr bwMode="auto">
          <a:xfrm>
            <a:off x="7072313" y="1214438"/>
            <a:ext cx="1800225" cy="576262"/>
          </a:xfrm>
          <a:prstGeom prst="ellipse">
            <a:avLst/>
          </a:prstGeom>
          <a:solidFill>
            <a:srgbClr val="33D1D9">
              <a:alpha val="30196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Другие школы</a:t>
            </a:r>
          </a:p>
        </p:txBody>
      </p:sp>
      <p:sp>
        <p:nvSpPr>
          <p:cNvPr id="20494" name="AutoShape 42"/>
          <p:cNvSpPr>
            <a:spLocks noChangeArrowheads="1"/>
          </p:cNvSpPr>
          <p:nvPr/>
        </p:nvSpPr>
        <p:spPr bwMode="auto">
          <a:xfrm>
            <a:off x="5292725" y="4149725"/>
            <a:ext cx="3240088" cy="1439863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dirty="0"/>
              <a:t>Учащиеся школы</a:t>
            </a:r>
          </a:p>
        </p:txBody>
      </p:sp>
      <p:sp>
        <p:nvSpPr>
          <p:cNvPr id="20495" name="AutoShape 43"/>
          <p:cNvSpPr>
            <a:spLocks noChangeArrowheads="1"/>
          </p:cNvSpPr>
          <p:nvPr/>
        </p:nvSpPr>
        <p:spPr bwMode="auto">
          <a:xfrm>
            <a:off x="755650" y="4149725"/>
            <a:ext cx="4248150" cy="1439863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 dirty="0"/>
          </a:p>
          <a:p>
            <a:pPr>
              <a:defRPr/>
            </a:pPr>
            <a:r>
              <a:rPr lang="ru-RU" dirty="0"/>
              <a:t>Администрация школы</a:t>
            </a:r>
          </a:p>
          <a:p>
            <a:pPr>
              <a:defRPr/>
            </a:pPr>
            <a:r>
              <a:rPr lang="ru-RU" dirty="0"/>
              <a:t>Руководитель клуба</a:t>
            </a:r>
          </a:p>
          <a:p>
            <a:pPr>
              <a:defRPr/>
            </a:pPr>
            <a:r>
              <a:rPr lang="ru-RU" dirty="0"/>
              <a:t>Преподаватели клуба</a:t>
            </a:r>
          </a:p>
          <a:p>
            <a:pPr>
              <a:defRPr/>
            </a:pPr>
            <a:r>
              <a:rPr lang="ru-RU" dirty="0"/>
              <a:t>Представители классов учащихся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16406" name="Line 44"/>
          <p:cNvSpPr>
            <a:spLocks noChangeShapeType="1"/>
          </p:cNvSpPr>
          <p:nvPr/>
        </p:nvSpPr>
        <p:spPr bwMode="auto">
          <a:xfrm>
            <a:off x="5076825" y="1700213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407" name="Line 45"/>
          <p:cNvSpPr>
            <a:spLocks noChangeShapeType="1"/>
          </p:cNvSpPr>
          <p:nvPr/>
        </p:nvSpPr>
        <p:spPr bwMode="auto">
          <a:xfrm>
            <a:off x="2627313" y="1412875"/>
            <a:ext cx="1081087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408" name="Line 46"/>
          <p:cNvSpPr>
            <a:spLocks noChangeShapeType="1"/>
          </p:cNvSpPr>
          <p:nvPr/>
        </p:nvSpPr>
        <p:spPr bwMode="auto">
          <a:xfrm>
            <a:off x="2771775" y="2205038"/>
            <a:ext cx="792163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409" name="Line 47"/>
          <p:cNvSpPr>
            <a:spLocks noChangeShapeType="1"/>
          </p:cNvSpPr>
          <p:nvPr/>
        </p:nvSpPr>
        <p:spPr bwMode="auto">
          <a:xfrm flipV="1">
            <a:off x="2843213" y="2708275"/>
            <a:ext cx="720725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410" name="Line 51"/>
          <p:cNvSpPr>
            <a:spLocks noChangeShapeType="1"/>
          </p:cNvSpPr>
          <p:nvPr/>
        </p:nvSpPr>
        <p:spPr bwMode="auto">
          <a:xfrm>
            <a:off x="5148263" y="2924175"/>
            <a:ext cx="0" cy="2174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11" name="Line 52"/>
          <p:cNvSpPr>
            <a:spLocks noChangeShapeType="1"/>
          </p:cNvSpPr>
          <p:nvPr/>
        </p:nvSpPr>
        <p:spPr bwMode="auto">
          <a:xfrm>
            <a:off x="3995738" y="3141663"/>
            <a:ext cx="2447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12" name="Line 53"/>
          <p:cNvSpPr>
            <a:spLocks noChangeShapeType="1"/>
          </p:cNvSpPr>
          <p:nvPr/>
        </p:nvSpPr>
        <p:spPr bwMode="auto">
          <a:xfrm flipH="1">
            <a:off x="3635375" y="3141663"/>
            <a:ext cx="360363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413" name="Line 54"/>
          <p:cNvSpPr>
            <a:spLocks noChangeShapeType="1"/>
          </p:cNvSpPr>
          <p:nvPr/>
        </p:nvSpPr>
        <p:spPr bwMode="auto">
          <a:xfrm>
            <a:off x="6443663" y="3141663"/>
            <a:ext cx="288925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414" name="Line 55"/>
          <p:cNvSpPr>
            <a:spLocks noChangeShapeType="1"/>
          </p:cNvSpPr>
          <p:nvPr/>
        </p:nvSpPr>
        <p:spPr bwMode="auto">
          <a:xfrm flipH="1">
            <a:off x="3492500" y="3860800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415" name="Line 56"/>
          <p:cNvSpPr>
            <a:spLocks noChangeShapeType="1"/>
          </p:cNvSpPr>
          <p:nvPr/>
        </p:nvSpPr>
        <p:spPr bwMode="auto">
          <a:xfrm>
            <a:off x="6948488" y="3860800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416" name="Line 58"/>
          <p:cNvSpPr>
            <a:spLocks noChangeShapeType="1"/>
          </p:cNvSpPr>
          <p:nvPr/>
        </p:nvSpPr>
        <p:spPr bwMode="auto">
          <a:xfrm>
            <a:off x="5148263" y="3141663"/>
            <a:ext cx="0" cy="2808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417" name="Line 59"/>
          <p:cNvSpPr>
            <a:spLocks noChangeShapeType="1"/>
          </p:cNvSpPr>
          <p:nvPr/>
        </p:nvSpPr>
        <p:spPr bwMode="auto">
          <a:xfrm flipH="1">
            <a:off x="6429375" y="1285875"/>
            <a:ext cx="576263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418" name="Line 60"/>
          <p:cNvSpPr>
            <a:spLocks noChangeShapeType="1"/>
          </p:cNvSpPr>
          <p:nvPr/>
        </p:nvSpPr>
        <p:spPr bwMode="auto">
          <a:xfrm flipH="1">
            <a:off x="6732588" y="2060575"/>
            <a:ext cx="503237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419" name="Line 61"/>
          <p:cNvSpPr>
            <a:spLocks noChangeShapeType="1"/>
          </p:cNvSpPr>
          <p:nvPr/>
        </p:nvSpPr>
        <p:spPr bwMode="auto">
          <a:xfrm>
            <a:off x="6732588" y="2565400"/>
            <a:ext cx="64770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16420" name="Picture 62" descr="38373113179df3c94a0a1cb8d5f4b9d9_8afecc718d70dcc08e5a15e693f5f39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675" y="620713"/>
            <a:ext cx="84137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21" name="Picture 63" descr="animashki-kukly-3446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956550" y="3213100"/>
            <a:ext cx="9525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22" name="Picture 64" descr="55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0825" y="3429000"/>
            <a:ext cx="6762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Овал 32"/>
          <p:cNvSpPr/>
          <p:nvPr/>
        </p:nvSpPr>
        <p:spPr>
          <a:xfrm>
            <a:off x="7143750" y="2000250"/>
            <a:ext cx="1857375" cy="57150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МБУ ДОД  «Олимп»</a:t>
            </a:r>
          </a:p>
        </p:txBody>
      </p:sp>
      <p:cxnSp>
        <p:nvCxnSpPr>
          <p:cNvPr id="35" name="Прямая со стрелкой 34"/>
          <p:cNvCxnSpPr/>
          <p:nvPr/>
        </p:nvCxnSpPr>
        <p:spPr>
          <a:xfrm rot="5400000" flipH="1" flipV="1">
            <a:off x="6679407" y="1678781"/>
            <a:ext cx="500062" cy="4286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Рисунок 35" descr="Проблема:  Проблемы сохранения здоровья учащихся стали особенно актуальными в современном мире. Кризисные явления в обществе привели к изменению мотивации деятельности учащихся, к снижению их творческой активности, к замедлению их физического и психического развития, к отклонениям в их социальном поведении.  В наше время целью каждого педагога должно быть сохранение и укрепление здоровья учащихся. В связи с этим возникла необходимость активно использовать здоровьесберегающие технологии, цель которых – охрана здоровья учащихся.  Педагог должен стремиться к тому, чтобы не нанести вред здоровью детей. 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214290"/>
            <a:ext cx="8715436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3385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sz="quarter" idx="4294967295"/>
          </p:nvPr>
        </p:nvSpPr>
        <p:spPr bwMode="auto">
          <a:xfrm>
            <a:off x="914400" y="0"/>
            <a:ext cx="8229600" cy="11572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ru-RU" b="1" smtClean="0"/>
              <a:t>База ШСК «ОЛИМП»</a:t>
            </a:r>
          </a:p>
        </p:txBody>
      </p:sp>
      <p:sp>
        <p:nvSpPr>
          <p:cNvPr id="17411" name="Rectangle 9"/>
          <p:cNvSpPr>
            <a:spLocks noChangeArrowheads="1"/>
          </p:cNvSpPr>
          <p:nvPr/>
        </p:nvSpPr>
        <p:spPr bwMode="auto">
          <a:xfrm>
            <a:off x="827088" y="1052513"/>
            <a:ext cx="11969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Спортзал</a:t>
            </a:r>
          </a:p>
        </p:txBody>
      </p:sp>
      <p:sp>
        <p:nvSpPr>
          <p:cNvPr id="17412" name="Rectangle 11"/>
          <p:cNvSpPr>
            <a:spLocks noChangeArrowheads="1"/>
          </p:cNvSpPr>
          <p:nvPr/>
        </p:nvSpPr>
        <p:spPr bwMode="auto">
          <a:xfrm>
            <a:off x="6804025" y="2708275"/>
            <a:ext cx="19081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Теннисный стол</a:t>
            </a:r>
          </a:p>
        </p:txBody>
      </p:sp>
      <p:sp>
        <p:nvSpPr>
          <p:cNvPr id="17413" name="Rectangle 12"/>
          <p:cNvSpPr>
            <a:spLocks noChangeArrowheads="1"/>
          </p:cNvSpPr>
          <p:nvPr/>
        </p:nvSpPr>
        <p:spPr bwMode="auto">
          <a:xfrm>
            <a:off x="3786188" y="3071813"/>
            <a:ext cx="10953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Стадион</a:t>
            </a:r>
          </a:p>
        </p:txBody>
      </p:sp>
      <p:pic>
        <p:nvPicPr>
          <p:cNvPr id="17414" name="Picture 21" descr="0_24b9c_f0ff9168_S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000125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2" name="Picture 34" descr="SAM_9659"/>
          <p:cNvPicPr>
            <a:picLocks noChangeAspect="1" noChangeArrowheads="1"/>
          </p:cNvPicPr>
          <p:nvPr/>
        </p:nvPicPr>
        <p:blipFill>
          <a:blip r:embed="rId3" cstate="email">
            <a:lum contrast="18000"/>
          </a:blip>
          <a:srcRect/>
          <a:stretch>
            <a:fillRect/>
          </a:stretch>
        </p:blipFill>
        <p:spPr bwMode="auto">
          <a:xfrm>
            <a:off x="3132138" y="836613"/>
            <a:ext cx="2879725" cy="21605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474" name="Picture 18" descr="D:\фото\спортзал\P1030003.JPG"/>
          <p:cNvPicPr>
            <a:picLocks noChangeAspect="1" noChangeArrowheads="1"/>
          </p:cNvPicPr>
          <p:nvPr/>
        </p:nvPicPr>
        <p:blipFill>
          <a:blip r:embed="rId4" cstate="email">
            <a:lum bright="20000" contrast="30000"/>
          </a:blip>
          <a:srcRect/>
          <a:stretch>
            <a:fillRect/>
          </a:stretch>
        </p:blipFill>
        <p:spPr bwMode="auto">
          <a:xfrm>
            <a:off x="285720" y="1404869"/>
            <a:ext cx="2643206" cy="198240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9475" name="Picture 19" descr="C:\Documents and Settings\школа\Рабочий стол\P1030007.JPG"/>
          <p:cNvPicPr>
            <a:picLocks noChangeAspect="1" noChangeArrowheads="1"/>
          </p:cNvPicPr>
          <p:nvPr/>
        </p:nvPicPr>
        <p:blipFill>
          <a:blip r:embed="rId5" cstate="email">
            <a:lum bright="20000" contrast="20000"/>
          </a:blip>
          <a:srcRect/>
          <a:stretch>
            <a:fillRect/>
          </a:stretch>
        </p:blipFill>
        <p:spPr bwMode="auto">
          <a:xfrm>
            <a:off x="6143636" y="857232"/>
            <a:ext cx="2825784" cy="21193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9477" name="Picture 21" descr="C:\Documents and Settings\школа\Рабочий стол\P103000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98393" y="3857628"/>
            <a:ext cx="3238522" cy="242889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9478" name="Picture 22" descr="C:\Documents and Settings\школа\Рабочий стол\P1030010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5400000">
            <a:off x="6090058" y="3589735"/>
            <a:ext cx="3000396" cy="22502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76" name="Picture 20" descr="C:\Documents and Settings\школа\Рабочий стол\IMG_208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857487" y="3286124"/>
            <a:ext cx="3589225" cy="267811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 descr="Актуальность: Здоровьесберегающие технологии дают возможность: сохранять и укреплять физическое здоровье обучающихся; сохранить психическое здоровье обучающихся; создать благоприятную социально – психологическую атмосферу в детском коллективе. 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42844" y="214290"/>
            <a:ext cx="8858311" cy="6500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6879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16"/>
          <p:cNvSpPr>
            <a:spLocks noChangeArrowheads="1"/>
          </p:cNvSpPr>
          <p:nvPr/>
        </p:nvSpPr>
        <p:spPr bwMode="auto">
          <a:xfrm>
            <a:off x="179388" y="2781300"/>
            <a:ext cx="2484437" cy="10795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dirty="0"/>
              <a:t>Районные </a:t>
            </a:r>
          </a:p>
          <a:p>
            <a:pPr algn="ctr">
              <a:defRPr/>
            </a:pPr>
            <a:r>
              <a:rPr lang="ru-RU" dirty="0"/>
              <a:t>мероприятия</a:t>
            </a: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914400" y="0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ru-RU" b="1" dirty="0" smtClean="0"/>
              <a:t>Выбор за тобой!</a:t>
            </a:r>
          </a:p>
        </p:txBody>
      </p:sp>
      <p:sp>
        <p:nvSpPr>
          <p:cNvPr id="23560" name="Oval 6"/>
          <p:cNvSpPr>
            <a:spLocks noChangeArrowheads="1"/>
          </p:cNvSpPr>
          <p:nvPr/>
        </p:nvSpPr>
        <p:spPr bwMode="auto">
          <a:xfrm>
            <a:off x="2500313" y="1928813"/>
            <a:ext cx="3857625" cy="2928937"/>
          </a:xfrm>
          <a:prstGeom prst="sun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endParaRPr lang="ru-RU" b="1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b="1" dirty="0" smtClean="0">
                <a:solidFill>
                  <a:schemeClr val="tx1"/>
                </a:solidFill>
              </a:rPr>
              <a:t>Мероприятия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3561" name="AutoShape 13"/>
          <p:cNvSpPr>
            <a:spLocks noChangeArrowheads="1"/>
          </p:cNvSpPr>
          <p:nvPr/>
        </p:nvSpPr>
        <p:spPr bwMode="auto">
          <a:xfrm>
            <a:off x="3348038" y="836613"/>
            <a:ext cx="2808287" cy="10795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dirty="0" err="1"/>
              <a:t>Внутришкольные</a:t>
            </a:r>
            <a:r>
              <a:rPr lang="ru-RU" dirty="0"/>
              <a:t> </a:t>
            </a:r>
          </a:p>
          <a:p>
            <a:pPr algn="ctr">
              <a:defRPr/>
            </a:pPr>
            <a:r>
              <a:rPr lang="ru-RU" dirty="0"/>
              <a:t>мероприятия</a:t>
            </a:r>
          </a:p>
        </p:txBody>
      </p:sp>
      <p:sp>
        <p:nvSpPr>
          <p:cNvPr id="23562" name="AutoShape 14"/>
          <p:cNvSpPr>
            <a:spLocks noChangeArrowheads="1"/>
          </p:cNvSpPr>
          <p:nvPr/>
        </p:nvSpPr>
        <p:spPr bwMode="auto">
          <a:xfrm>
            <a:off x="6732588" y="2852738"/>
            <a:ext cx="2266950" cy="10795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dirty="0"/>
              <a:t>Краевые </a:t>
            </a:r>
          </a:p>
          <a:p>
            <a:pPr algn="ctr">
              <a:defRPr/>
            </a:pPr>
            <a:r>
              <a:rPr lang="ru-RU" dirty="0"/>
              <a:t>мероприятия</a:t>
            </a:r>
          </a:p>
        </p:txBody>
      </p:sp>
      <p:sp>
        <p:nvSpPr>
          <p:cNvPr id="23563" name="AutoShape 15"/>
          <p:cNvSpPr>
            <a:spLocks noChangeArrowheads="1"/>
          </p:cNvSpPr>
          <p:nvPr/>
        </p:nvSpPr>
        <p:spPr bwMode="auto">
          <a:xfrm>
            <a:off x="3779838" y="4941888"/>
            <a:ext cx="2016125" cy="10795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/>
              <a:t>Всероссийские </a:t>
            </a:r>
          </a:p>
        </p:txBody>
      </p:sp>
      <p:sp>
        <p:nvSpPr>
          <p:cNvPr id="23564" name="AutoShape 19"/>
          <p:cNvSpPr>
            <a:spLocks noChangeArrowheads="1"/>
          </p:cNvSpPr>
          <p:nvPr/>
        </p:nvSpPr>
        <p:spPr bwMode="auto">
          <a:xfrm>
            <a:off x="2700338" y="1989138"/>
            <a:ext cx="1295400" cy="792162"/>
          </a:xfrm>
          <a:prstGeom prst="cloud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200" dirty="0"/>
              <a:t>День </a:t>
            </a:r>
          </a:p>
          <a:p>
            <a:pPr algn="ctr">
              <a:defRPr/>
            </a:pPr>
            <a:r>
              <a:rPr lang="ru-RU" sz="1200" dirty="0"/>
              <a:t>Здоровья</a:t>
            </a:r>
          </a:p>
        </p:txBody>
      </p:sp>
      <p:sp>
        <p:nvSpPr>
          <p:cNvPr id="23565" name="AutoShape 20"/>
          <p:cNvSpPr>
            <a:spLocks noChangeArrowheads="1"/>
          </p:cNvSpPr>
          <p:nvPr/>
        </p:nvSpPr>
        <p:spPr bwMode="auto">
          <a:xfrm>
            <a:off x="6372225" y="981075"/>
            <a:ext cx="1295400" cy="792163"/>
          </a:xfrm>
          <a:prstGeom prst="cloud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200" dirty="0"/>
              <a:t>Белая </a:t>
            </a:r>
          </a:p>
          <a:p>
            <a:pPr algn="ctr">
              <a:defRPr/>
            </a:pPr>
            <a:r>
              <a:rPr lang="ru-RU" sz="1200" dirty="0"/>
              <a:t>Ладья</a:t>
            </a:r>
          </a:p>
        </p:txBody>
      </p:sp>
      <p:sp>
        <p:nvSpPr>
          <p:cNvPr id="23566" name="AutoShape 22"/>
          <p:cNvSpPr>
            <a:spLocks noChangeArrowheads="1"/>
          </p:cNvSpPr>
          <p:nvPr/>
        </p:nvSpPr>
        <p:spPr bwMode="auto">
          <a:xfrm>
            <a:off x="1979613" y="692150"/>
            <a:ext cx="1439862" cy="865188"/>
          </a:xfrm>
          <a:prstGeom prst="cloud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200" dirty="0"/>
              <a:t>Веселые </a:t>
            </a:r>
          </a:p>
          <a:p>
            <a:pPr algn="ctr">
              <a:defRPr/>
            </a:pPr>
            <a:r>
              <a:rPr lang="ru-RU" sz="1200" dirty="0"/>
              <a:t>старты</a:t>
            </a:r>
          </a:p>
        </p:txBody>
      </p:sp>
      <p:sp>
        <p:nvSpPr>
          <p:cNvPr id="23567" name="AutoShape 37"/>
          <p:cNvSpPr>
            <a:spLocks noChangeArrowheads="1"/>
          </p:cNvSpPr>
          <p:nvPr/>
        </p:nvSpPr>
        <p:spPr bwMode="auto">
          <a:xfrm rot="-171898">
            <a:off x="179388" y="1628775"/>
            <a:ext cx="2297112" cy="1065213"/>
          </a:xfrm>
          <a:prstGeom prst="cloud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200" dirty="0"/>
              <a:t>Легкоатлетические </a:t>
            </a:r>
          </a:p>
          <a:p>
            <a:pPr algn="ctr">
              <a:defRPr/>
            </a:pPr>
            <a:r>
              <a:rPr lang="ru-RU" sz="1200" dirty="0"/>
              <a:t>эстафеты</a:t>
            </a:r>
          </a:p>
        </p:txBody>
      </p:sp>
      <p:sp>
        <p:nvSpPr>
          <p:cNvPr id="23568" name="AutoShape 38"/>
          <p:cNvSpPr>
            <a:spLocks noChangeArrowheads="1"/>
          </p:cNvSpPr>
          <p:nvPr/>
        </p:nvSpPr>
        <p:spPr bwMode="auto">
          <a:xfrm>
            <a:off x="2484438" y="4076700"/>
            <a:ext cx="1439862" cy="865188"/>
          </a:xfrm>
          <a:prstGeom prst="cloud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200" dirty="0"/>
              <a:t>Олимпиады</a:t>
            </a:r>
            <a:r>
              <a:rPr lang="ru-RU" dirty="0"/>
              <a:t> </a:t>
            </a:r>
          </a:p>
        </p:txBody>
      </p:sp>
      <p:sp>
        <p:nvSpPr>
          <p:cNvPr id="23569" name="AutoShape 39"/>
          <p:cNvSpPr>
            <a:spLocks noChangeArrowheads="1"/>
          </p:cNvSpPr>
          <p:nvPr/>
        </p:nvSpPr>
        <p:spPr bwMode="auto">
          <a:xfrm>
            <a:off x="1835150" y="5429250"/>
            <a:ext cx="1808163" cy="928688"/>
          </a:xfrm>
          <a:prstGeom prst="cloud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200" dirty="0"/>
              <a:t>Президентские</a:t>
            </a:r>
          </a:p>
          <a:p>
            <a:pPr algn="ctr">
              <a:defRPr/>
            </a:pPr>
            <a:r>
              <a:rPr lang="ru-RU" sz="1200" dirty="0"/>
              <a:t> состязания</a:t>
            </a:r>
          </a:p>
        </p:txBody>
      </p:sp>
      <p:sp>
        <p:nvSpPr>
          <p:cNvPr id="23571" name="AutoShape 42"/>
          <p:cNvSpPr>
            <a:spLocks noChangeArrowheads="1"/>
          </p:cNvSpPr>
          <p:nvPr/>
        </p:nvSpPr>
        <p:spPr bwMode="auto">
          <a:xfrm rot="21428102">
            <a:off x="7938" y="5357813"/>
            <a:ext cx="1844675" cy="873125"/>
          </a:xfrm>
          <a:prstGeom prst="cloud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200" dirty="0"/>
              <a:t>Соревнования</a:t>
            </a:r>
          </a:p>
          <a:p>
            <a:pPr algn="ctr">
              <a:defRPr/>
            </a:pPr>
            <a:r>
              <a:rPr lang="ru-RU" sz="1200" dirty="0"/>
              <a:t>по волейболу</a:t>
            </a:r>
          </a:p>
        </p:txBody>
      </p:sp>
      <p:sp>
        <p:nvSpPr>
          <p:cNvPr id="23572" name="AutoShape 43"/>
          <p:cNvSpPr>
            <a:spLocks noChangeArrowheads="1"/>
          </p:cNvSpPr>
          <p:nvPr/>
        </p:nvSpPr>
        <p:spPr bwMode="auto">
          <a:xfrm rot="-171898">
            <a:off x="5446547" y="2100031"/>
            <a:ext cx="1152525" cy="720725"/>
          </a:xfrm>
          <a:prstGeom prst="cloud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200" dirty="0"/>
              <a:t>ГТО</a:t>
            </a:r>
          </a:p>
        </p:txBody>
      </p:sp>
      <p:sp>
        <p:nvSpPr>
          <p:cNvPr id="23573" name="AutoShape 45"/>
          <p:cNvSpPr>
            <a:spLocks noChangeArrowheads="1"/>
          </p:cNvSpPr>
          <p:nvPr/>
        </p:nvSpPr>
        <p:spPr bwMode="auto">
          <a:xfrm rot="-171898">
            <a:off x="7596188" y="333375"/>
            <a:ext cx="1368425" cy="863600"/>
          </a:xfrm>
          <a:prstGeom prst="cloud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200" dirty="0"/>
              <a:t>Мини-</a:t>
            </a:r>
          </a:p>
          <a:p>
            <a:pPr algn="ctr">
              <a:defRPr/>
            </a:pPr>
            <a:r>
              <a:rPr lang="ru-RU" sz="1200" dirty="0"/>
              <a:t>футбол</a:t>
            </a:r>
          </a:p>
        </p:txBody>
      </p:sp>
      <p:sp>
        <p:nvSpPr>
          <p:cNvPr id="23574" name="AutoShape 46"/>
          <p:cNvSpPr>
            <a:spLocks noChangeArrowheads="1"/>
          </p:cNvSpPr>
          <p:nvPr/>
        </p:nvSpPr>
        <p:spPr bwMode="auto">
          <a:xfrm rot="21428102">
            <a:off x="7281863" y="1758950"/>
            <a:ext cx="1835150" cy="1095375"/>
          </a:xfrm>
          <a:prstGeom prst="cloud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200" dirty="0"/>
              <a:t>Соревнования </a:t>
            </a:r>
          </a:p>
          <a:p>
            <a:pPr algn="ctr">
              <a:defRPr/>
            </a:pPr>
            <a:r>
              <a:rPr lang="ru-RU" sz="1200" dirty="0"/>
              <a:t>по настольному </a:t>
            </a:r>
          </a:p>
          <a:p>
            <a:pPr algn="ctr">
              <a:defRPr/>
            </a:pPr>
            <a:r>
              <a:rPr lang="ru-RU" sz="1200" dirty="0"/>
              <a:t>теннису</a:t>
            </a:r>
          </a:p>
        </p:txBody>
      </p:sp>
      <p:sp>
        <p:nvSpPr>
          <p:cNvPr id="23575" name="AutoShape 47"/>
          <p:cNvSpPr>
            <a:spLocks noChangeArrowheads="1"/>
          </p:cNvSpPr>
          <p:nvPr/>
        </p:nvSpPr>
        <p:spPr bwMode="auto">
          <a:xfrm rot="21428102">
            <a:off x="5673725" y="5124450"/>
            <a:ext cx="2136775" cy="1236663"/>
          </a:xfrm>
          <a:prstGeom prst="cloud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000" dirty="0"/>
              <a:t>Спартакиада</a:t>
            </a:r>
          </a:p>
          <a:p>
            <a:pPr algn="ctr">
              <a:defRPr/>
            </a:pPr>
            <a:r>
              <a:rPr lang="ru-RU" sz="1000" dirty="0"/>
              <a:t> «Спортивные надежды</a:t>
            </a:r>
          </a:p>
          <a:p>
            <a:pPr algn="ctr">
              <a:defRPr/>
            </a:pPr>
            <a:r>
              <a:rPr lang="ru-RU" sz="1000" dirty="0"/>
              <a:t> Кубани</a:t>
            </a:r>
          </a:p>
          <a:p>
            <a:pPr algn="ctr">
              <a:defRPr/>
            </a:pPr>
            <a:r>
              <a:rPr lang="ru-RU" sz="1000" dirty="0"/>
              <a:t> </a:t>
            </a:r>
          </a:p>
        </p:txBody>
      </p:sp>
      <p:sp>
        <p:nvSpPr>
          <p:cNvPr id="23576" name="AutoShape 48"/>
          <p:cNvSpPr>
            <a:spLocks noChangeArrowheads="1"/>
          </p:cNvSpPr>
          <p:nvPr/>
        </p:nvSpPr>
        <p:spPr bwMode="auto">
          <a:xfrm rot="-171898">
            <a:off x="7596188" y="4076700"/>
            <a:ext cx="1295400" cy="865188"/>
          </a:xfrm>
          <a:prstGeom prst="cloud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200" dirty="0"/>
              <a:t>Кросс </a:t>
            </a:r>
          </a:p>
          <a:p>
            <a:pPr algn="ctr">
              <a:defRPr/>
            </a:pPr>
            <a:r>
              <a:rPr lang="ru-RU" sz="1200" dirty="0"/>
              <a:t>Нации</a:t>
            </a:r>
          </a:p>
        </p:txBody>
      </p:sp>
      <p:sp>
        <p:nvSpPr>
          <p:cNvPr id="23578" name="AutoShape 50"/>
          <p:cNvSpPr>
            <a:spLocks noChangeArrowheads="1"/>
          </p:cNvSpPr>
          <p:nvPr/>
        </p:nvSpPr>
        <p:spPr bwMode="auto">
          <a:xfrm rot="-171898">
            <a:off x="179388" y="549275"/>
            <a:ext cx="1733550" cy="1216025"/>
          </a:xfrm>
          <a:prstGeom prst="cloud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200" dirty="0"/>
              <a:t>Соревнования </a:t>
            </a:r>
          </a:p>
          <a:p>
            <a:pPr algn="ctr">
              <a:defRPr/>
            </a:pPr>
            <a:r>
              <a:rPr lang="ru-RU" sz="1200" dirty="0"/>
              <a:t>по баскетболу</a:t>
            </a:r>
          </a:p>
        </p:txBody>
      </p:sp>
      <p:sp>
        <p:nvSpPr>
          <p:cNvPr id="23579" name="AutoShape 51"/>
          <p:cNvSpPr>
            <a:spLocks noChangeArrowheads="1"/>
          </p:cNvSpPr>
          <p:nvPr/>
        </p:nvSpPr>
        <p:spPr bwMode="auto">
          <a:xfrm rot="-171898">
            <a:off x="7662863" y="5448300"/>
            <a:ext cx="1296987" cy="865188"/>
          </a:xfrm>
          <a:prstGeom prst="cloud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200" dirty="0"/>
              <a:t>Викторины </a:t>
            </a:r>
          </a:p>
        </p:txBody>
      </p:sp>
      <p:pic>
        <p:nvPicPr>
          <p:cNvPr id="18454" name="Picture 53" descr="95346958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0513" y="1700213"/>
            <a:ext cx="811212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Облако 29"/>
          <p:cNvSpPr/>
          <p:nvPr/>
        </p:nvSpPr>
        <p:spPr>
          <a:xfrm>
            <a:off x="5286375" y="3786188"/>
            <a:ext cx="2357438" cy="1285875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Президентские игры</a:t>
            </a:r>
          </a:p>
        </p:txBody>
      </p:sp>
      <p:sp>
        <p:nvSpPr>
          <p:cNvPr id="32" name="Облако 31"/>
          <p:cNvSpPr/>
          <p:nvPr/>
        </p:nvSpPr>
        <p:spPr>
          <a:xfrm>
            <a:off x="214313" y="4071938"/>
            <a:ext cx="2071687" cy="1000125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err="1"/>
              <a:t>Всекубанские</a:t>
            </a:r>
            <a:r>
              <a:rPr lang="ru-RU" sz="1400" dirty="0"/>
              <a:t> турниры</a:t>
            </a:r>
          </a:p>
        </p:txBody>
      </p:sp>
      <p:pic>
        <p:nvPicPr>
          <p:cNvPr id="18457" name="Picture 52" descr="56b3e48371a5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813" y="3789363"/>
            <a:ext cx="982662" cy="1335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14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Grp="1" noChangeArrowheads="1"/>
          </p:cNvSpPr>
          <p:nvPr>
            <p:ph type="title" sz="quarter" idx="4294967295"/>
          </p:nvPr>
        </p:nvSpPr>
        <p:spPr bwMode="auto">
          <a:xfrm>
            <a:off x="914400" y="0"/>
            <a:ext cx="8229600" cy="15001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ru-RU" sz="4000" b="1" dirty="0" smtClean="0">
                <a:solidFill>
                  <a:srgbClr val="3A1BF3"/>
                </a:solidFill>
              </a:rPr>
              <a:t> Веселые старты,</a:t>
            </a:r>
            <a:br>
              <a:rPr lang="ru-RU" sz="4000" b="1" dirty="0" smtClean="0">
                <a:solidFill>
                  <a:srgbClr val="3A1BF3"/>
                </a:solidFill>
              </a:rPr>
            </a:br>
            <a:r>
              <a:rPr lang="ru-RU" sz="4000" b="1" dirty="0" smtClean="0">
                <a:solidFill>
                  <a:srgbClr val="3A1BF3"/>
                </a:solidFill>
              </a:rPr>
              <a:t>здоровье –это здорово!</a:t>
            </a:r>
          </a:p>
        </p:txBody>
      </p:sp>
      <p:pic>
        <p:nvPicPr>
          <p:cNvPr id="20483" name="Picture 15" descr="966779544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14788" y="4868863"/>
            <a:ext cx="99695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5" name="Picture 17" descr="C:\Documents and Settings\школа\Рабочий стол\P11003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3500438"/>
            <a:ext cx="3571900" cy="26772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46" name="Picture 18" descr="C:\Documents and Settings\школа\Рабочий стол\P110037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3372" y="1357298"/>
            <a:ext cx="3687782" cy="2764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7" name="Picture 21" descr="C:\Documents and Settings\школа\Рабочий стол\P110032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43570" y="4286256"/>
            <a:ext cx="1660525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52" name="Picture 24" descr="C:\Documents and Settings\школа\Рабочий стол\P110036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1142984"/>
            <a:ext cx="3286148" cy="24630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8" name="Picture 22" descr="C:\Documents and Settings\школа\Рабочий стол\P1100332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160990">
            <a:off x="1829353" y="4859559"/>
            <a:ext cx="3071834" cy="19275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C:\Users\1\Desktop\на конкурс\фотки 4кл\WP_20180219_005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20612149">
            <a:off x="441585" y="3627987"/>
            <a:ext cx="3694583" cy="2285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1\Desktop\на конкурс\для Любовь Анатольевны\DSC_1485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 rot="546818">
            <a:off x="4984680" y="4032522"/>
            <a:ext cx="3567143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6256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1" y="274638"/>
            <a:ext cx="6900882" cy="9937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2800" b="1" dirty="0" smtClean="0">
                <a:solidFill>
                  <a:srgbClr val="3A1BF3"/>
                </a:solidFill>
              </a:rPr>
              <a:t> </a:t>
            </a:r>
            <a:r>
              <a:rPr lang="ru-RU" sz="2800" b="1" dirty="0" err="1" smtClean="0">
                <a:solidFill>
                  <a:srgbClr val="3A1BF3"/>
                </a:solidFill>
              </a:rPr>
              <a:t>Всекубанские</a:t>
            </a:r>
            <a:r>
              <a:rPr lang="ru-RU" sz="2800" b="1" dirty="0" smtClean="0">
                <a:solidFill>
                  <a:srgbClr val="3A1BF3"/>
                </a:solidFill>
              </a:rPr>
              <a:t> турниры, </a:t>
            </a:r>
            <a:br>
              <a:rPr lang="ru-RU" sz="2800" b="1" dirty="0" smtClean="0">
                <a:solidFill>
                  <a:srgbClr val="3A1BF3"/>
                </a:solidFill>
              </a:rPr>
            </a:br>
            <a:r>
              <a:rPr lang="ru-RU" sz="2800" b="1" dirty="0" smtClean="0">
                <a:solidFill>
                  <a:srgbClr val="3A1BF3"/>
                </a:solidFill>
              </a:rPr>
              <a:t>Президентские состязания</a:t>
            </a:r>
          </a:p>
        </p:txBody>
      </p:sp>
      <p:pic>
        <p:nvPicPr>
          <p:cNvPr id="21507" name="Picture 2" descr="C:\Users\Юзер\Pictures\animashki-sport-84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38663" y="4256088"/>
            <a:ext cx="4605337" cy="2601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9" descr="C:\Documents and Settings\школа\Рабочий стол\IMG_206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50" y="3535363"/>
            <a:ext cx="3214688" cy="23987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9" name="Picture 10" descr="C:\Documents and Settings\школа\Рабочий стол\DSCF868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3" y="1285875"/>
            <a:ext cx="4435475" cy="2501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10" name="Picture 11" descr="C:\Documents and Settings\школа\Рабочий стол\IMG_201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2063" y="1214438"/>
            <a:ext cx="3429000" cy="2559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11" name="Picture 12" descr="C:\Documents and Settings\школа\Рабочий стол\DSCF868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43375" y="3714750"/>
            <a:ext cx="4435475" cy="2501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C:\Users\1\Desktop\конк\5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57158" y="1285860"/>
            <a:ext cx="4214842" cy="2428892"/>
          </a:xfrm>
          <a:prstGeom prst="rect">
            <a:avLst/>
          </a:prstGeom>
          <a:noFill/>
        </p:spPr>
      </p:pic>
    </p:spTree>
  </p:cSld>
  <p:clrMapOvr>
    <a:masterClrMapping/>
  </p:clrMapOvr>
  <p:transition advTm="7098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1859</TotalTime>
  <Words>363</Words>
  <Application>Microsoft Office PowerPoint</Application>
  <PresentationFormat>Экран (4:3)</PresentationFormat>
  <Paragraphs>115</Paragraphs>
  <Slides>24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Муниципальное бюджетное общеобразовательное учреждение  средняя общеобразовательная школа № 8  имени Героя Советского Союза  Семена Григорьевича Хребто </vt:lpstr>
      <vt:lpstr>Разрешите представиться</vt:lpstr>
      <vt:lpstr>Символика ШСК  «ОЛИМП»</vt:lpstr>
      <vt:lpstr>Как для ребенка стать не просто учителем, а учителем здоровья. </vt:lpstr>
      <vt:lpstr>ШСК «ОЛИМП»</vt:lpstr>
      <vt:lpstr>База ШСК «ОЛИМП»</vt:lpstr>
      <vt:lpstr>Выбор за тобой!</vt:lpstr>
      <vt:lpstr> Веселые старты, здоровье –это здорово!</vt:lpstr>
      <vt:lpstr> Всекубанские турниры,  Президентские состязания</vt:lpstr>
      <vt:lpstr>Мы активны, мы спортивны!</vt:lpstr>
      <vt:lpstr>Слайд 11</vt:lpstr>
      <vt:lpstr>Слайд 12</vt:lpstr>
      <vt:lpstr>Туристические походы</vt:lpstr>
      <vt:lpstr> Летнее оздоровление </vt:lpstr>
      <vt:lpstr>«Трудотерапия»</vt:lpstr>
      <vt:lpstr>Наши лучшие друзья:  солнце ,воздух и вода!</vt:lpstr>
      <vt:lpstr>Если хочешь быть здоров, позабудь про докторов!</vt:lpstr>
      <vt:lpstr>Награда всегда  найдет своего героя</vt:lpstr>
      <vt:lpstr>Нравственное, психическое здоровье-залог успешности</vt:lpstr>
      <vt:lpstr>Детские проекты</vt:lpstr>
      <vt:lpstr>Какова наша семья, таковы наши дети, таково наше будущее! </vt:lpstr>
      <vt:lpstr>Дети бывают плохими или хорошими, но внуки всегда изумительны!</vt:lpstr>
      <vt:lpstr>Здоровые дети - здоровая Россия!</vt:lpstr>
      <vt:lpstr>Мои ученики активные, успешные, радостные и здоровые! А значит, я – учитель здоровья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1</cp:lastModifiedBy>
  <cp:revision>175</cp:revision>
  <dcterms:created xsi:type="dcterms:W3CDTF">2014-12-02T10:47:20Z</dcterms:created>
  <dcterms:modified xsi:type="dcterms:W3CDTF">2021-09-14T07:31:42Z</dcterms:modified>
</cp:coreProperties>
</file>