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10" r:id="rId3"/>
    <p:sldId id="272" r:id="rId4"/>
    <p:sldId id="434" r:id="rId5"/>
    <p:sldId id="432" r:id="rId6"/>
    <p:sldId id="433" r:id="rId7"/>
    <p:sldId id="435" r:id="rId8"/>
    <p:sldId id="487" r:id="rId9"/>
    <p:sldId id="488" r:id="rId10"/>
    <p:sldId id="489" r:id="rId11"/>
    <p:sldId id="490" r:id="rId12"/>
    <p:sldId id="436" r:id="rId13"/>
    <p:sldId id="444" r:id="rId14"/>
    <p:sldId id="445" r:id="rId15"/>
    <p:sldId id="446" r:id="rId16"/>
    <p:sldId id="447" r:id="rId17"/>
    <p:sldId id="45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81" r:id="rId27"/>
    <p:sldId id="482" r:id="rId28"/>
    <p:sldId id="483" r:id="rId29"/>
    <p:sldId id="437" r:id="rId30"/>
    <p:sldId id="259" r:id="rId31"/>
    <p:sldId id="260" r:id="rId32"/>
    <p:sldId id="275" r:id="rId33"/>
    <p:sldId id="274" r:id="rId34"/>
    <p:sldId id="261" r:id="rId35"/>
    <p:sldId id="262" r:id="rId36"/>
    <p:sldId id="263" r:id="rId37"/>
    <p:sldId id="264" r:id="rId38"/>
    <p:sldId id="276" r:id="rId39"/>
    <p:sldId id="265" r:id="rId40"/>
    <p:sldId id="268" r:id="rId41"/>
    <p:sldId id="277" r:id="rId42"/>
    <p:sldId id="439" r:id="rId43"/>
    <p:sldId id="270" r:id="rId44"/>
    <p:sldId id="292" r:id="rId45"/>
    <p:sldId id="308" r:id="rId46"/>
    <p:sldId id="280" r:id="rId47"/>
    <p:sldId id="281" r:id="rId48"/>
    <p:sldId id="282" r:id="rId49"/>
    <p:sldId id="319" r:id="rId50"/>
    <p:sldId id="283" r:id="rId51"/>
    <p:sldId id="284" r:id="rId52"/>
    <p:sldId id="309" r:id="rId53"/>
    <p:sldId id="285" r:id="rId54"/>
    <p:sldId id="286" r:id="rId55"/>
    <p:sldId id="287" r:id="rId56"/>
    <p:sldId id="288" r:id="rId57"/>
    <p:sldId id="289" r:id="rId58"/>
    <p:sldId id="312" r:id="rId59"/>
    <p:sldId id="313" r:id="rId60"/>
    <p:sldId id="314" r:id="rId61"/>
    <p:sldId id="291" r:id="rId62"/>
    <p:sldId id="307" r:id="rId63"/>
    <p:sldId id="311" r:id="rId64"/>
    <p:sldId id="294" r:id="rId65"/>
    <p:sldId id="295" r:id="rId66"/>
    <p:sldId id="296" r:id="rId67"/>
    <p:sldId id="298" r:id="rId68"/>
    <p:sldId id="320" r:id="rId69"/>
    <p:sldId id="315" r:id="rId70"/>
    <p:sldId id="316" r:id="rId71"/>
    <p:sldId id="299" r:id="rId72"/>
    <p:sldId id="300" r:id="rId73"/>
    <p:sldId id="317" r:id="rId74"/>
    <p:sldId id="301" r:id="rId75"/>
    <p:sldId id="302" r:id="rId76"/>
    <p:sldId id="303" r:id="rId77"/>
    <p:sldId id="304" r:id="rId78"/>
    <p:sldId id="305" r:id="rId79"/>
    <p:sldId id="318" r:id="rId80"/>
    <p:sldId id="306" r:id="rId81"/>
    <p:sldId id="321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35" r:id="rId90"/>
    <p:sldId id="329" r:id="rId91"/>
    <p:sldId id="330" r:id="rId92"/>
    <p:sldId id="331" r:id="rId93"/>
    <p:sldId id="332" r:id="rId94"/>
    <p:sldId id="333" r:id="rId95"/>
    <p:sldId id="334" r:id="rId96"/>
    <p:sldId id="440" r:id="rId97"/>
    <p:sldId id="337" r:id="rId98"/>
    <p:sldId id="338" r:id="rId99"/>
    <p:sldId id="339" r:id="rId100"/>
    <p:sldId id="340" r:id="rId101"/>
    <p:sldId id="342" r:id="rId102"/>
    <p:sldId id="343" r:id="rId103"/>
    <p:sldId id="344" r:id="rId104"/>
    <p:sldId id="345" r:id="rId105"/>
    <p:sldId id="346" r:id="rId106"/>
    <p:sldId id="347" r:id="rId107"/>
    <p:sldId id="348" r:id="rId108"/>
    <p:sldId id="349" r:id="rId109"/>
    <p:sldId id="350" r:id="rId110"/>
    <p:sldId id="351" r:id="rId111"/>
    <p:sldId id="352" r:id="rId112"/>
    <p:sldId id="353" r:id="rId113"/>
    <p:sldId id="430" r:id="rId114"/>
    <p:sldId id="354" r:id="rId115"/>
    <p:sldId id="355" r:id="rId116"/>
    <p:sldId id="356" r:id="rId117"/>
    <p:sldId id="357" r:id="rId118"/>
    <p:sldId id="438" r:id="rId119"/>
    <p:sldId id="358" r:id="rId120"/>
    <p:sldId id="359" r:id="rId121"/>
    <p:sldId id="360" r:id="rId122"/>
    <p:sldId id="361" r:id="rId123"/>
    <p:sldId id="362" r:id="rId124"/>
    <p:sldId id="363" r:id="rId125"/>
    <p:sldId id="365" r:id="rId126"/>
    <p:sldId id="431" r:id="rId127"/>
    <p:sldId id="368" r:id="rId128"/>
    <p:sldId id="369" r:id="rId129"/>
    <p:sldId id="364" r:id="rId130"/>
    <p:sldId id="366" r:id="rId131"/>
    <p:sldId id="367" r:id="rId132"/>
    <p:sldId id="370" r:id="rId133"/>
    <p:sldId id="371" r:id="rId134"/>
    <p:sldId id="397" r:id="rId135"/>
    <p:sldId id="372" r:id="rId136"/>
    <p:sldId id="373" r:id="rId137"/>
    <p:sldId id="374" r:id="rId138"/>
    <p:sldId id="375" r:id="rId139"/>
    <p:sldId id="376" r:id="rId140"/>
    <p:sldId id="377" r:id="rId141"/>
    <p:sldId id="379" r:id="rId142"/>
    <p:sldId id="383" r:id="rId143"/>
    <p:sldId id="380" r:id="rId144"/>
    <p:sldId id="424" r:id="rId145"/>
    <p:sldId id="381" r:id="rId146"/>
    <p:sldId id="384" r:id="rId147"/>
    <p:sldId id="425" r:id="rId148"/>
    <p:sldId id="423" r:id="rId149"/>
    <p:sldId id="378" r:id="rId150"/>
    <p:sldId id="385" r:id="rId151"/>
    <p:sldId id="386" r:id="rId152"/>
    <p:sldId id="387" r:id="rId153"/>
    <p:sldId id="398" r:id="rId154"/>
    <p:sldId id="388" r:id="rId155"/>
    <p:sldId id="389" r:id="rId156"/>
    <p:sldId id="390" r:id="rId157"/>
    <p:sldId id="391" r:id="rId158"/>
    <p:sldId id="392" r:id="rId159"/>
    <p:sldId id="394" r:id="rId160"/>
    <p:sldId id="426" r:id="rId161"/>
    <p:sldId id="395" r:id="rId162"/>
    <p:sldId id="393" r:id="rId163"/>
    <p:sldId id="399" r:id="rId164"/>
    <p:sldId id="400" r:id="rId165"/>
    <p:sldId id="401" r:id="rId1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CC9900"/>
    <a:srgbClr val="FF3399"/>
    <a:srgbClr val="008000"/>
    <a:srgbClr val="33CC33"/>
    <a:srgbClr val="000099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5" autoAdjust="0"/>
    <p:restoredTop sz="94660"/>
  </p:normalViewPr>
  <p:slideViewPr>
    <p:cSldViewPr>
      <p:cViewPr>
        <p:scale>
          <a:sx n="63" d="100"/>
          <a:sy n="63" d="100"/>
        </p:scale>
        <p:origin x="-5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17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2F29C2-1AD3-4F1F-9253-5D15126AB0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9DBF5A-D3E9-4ADA-8881-642A4DCE7D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97D513-614D-4835-A58D-2CAAC8D2701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43D3D6-3C96-4F94-ABB0-02C861687B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B24303-3978-4935-AFD8-19B20D3D6F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025DE3-58A1-47E4-A288-0F9D86DE70B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4D707B-6E78-417F-A488-8BFF318EBF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D0802-668C-4372-8BA9-6444A06364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E22F42-DC8B-4ED6-82C5-F7BC65DEA9D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9EBAFF-1773-41CC-8A03-81486DE94D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F07B0C-0587-4538-A462-532CCD0653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A7EA8A-872D-4EFF-B6ED-B8C2FE7CE8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A43F90-60E1-4C5E-A3FC-1D3B69E662B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C127BE-890E-4511-B5CB-682381C864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6502C402-9BD9-4C6E-8E29-627D5D5F1F9A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98%D0%B7%D0%BE%D0%B1%D1%80%D0%B0%D0%B6%D0%B5%D0%BD%D0%B8%D0%B5:Euklid-von-Alexandria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39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hyperlink" Target="http://images.google.ru/imgres?imgurl=http://www.go2mars.ru/images/upload/sand_dunes_800.jpg&amp;imgrefurl=http://www.go2mars.ru/about/news/91/page/13&amp;usg=__qpi_ktFiOR_2g_VyQrBQdaFOfi8=&amp;h=600&amp;w=800&amp;sz=75&amp;hl=ru&amp;start=13&amp;tbnid=a8517gs2DcsZ3M:&amp;tbnh=107&amp;tbnw=143&amp;prev=/images?q=%D0%BF%D0%B5%D1%81%D1%87%D0%B0%D0%BD%D1%8B%D0%B5+%D0%B4%D1%8E%D0%BD%D1%8B&amp;gbv=2&amp;hl=ru&amp;newwindow=1&amp;sa=G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Orc.svg" TargetMode="External"/><Relationship Id="rId2" Type="http://schemas.openxmlformats.org/officeDocument/2006/relationships/hyperlink" Target="http://ru.wikipedia.org/wiki/%D0%92%D0%B5%D0%BA%D1%82%D0%BE%D1%80%D0%BD%D0%B0%D1%8F_%D0%B3%D1%80%D0%B0%D1%84%D0%B8%D0%BA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gif"/><Relationship Id="rId5" Type="http://schemas.openxmlformats.org/officeDocument/2006/relationships/image" Target="../media/image100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%D0%BA%D1%81%D0%B5%D0%BB" TargetMode="External"/><Relationship Id="rId2" Type="http://schemas.openxmlformats.org/officeDocument/2006/relationships/hyperlink" Target="http://ru.wikipedia.org/wiki/%D0%A0%D0%B0%D1%81%D1%82%D1%80%D0%BE%D0%B2%D0%B0%D1%8F_%D0%B3%D1%80%D0%B0%D1%84%D0%B8%D0%BA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://ru.wikipedia.org/wiki/%D0%98%D0%B7%D0%BE%D0%B1%D1%80%D0%B0%D0%B6%D0%B5%D0%BD%D0%B8%D0%B5:Pixel-example.png" TargetMode="Externa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images.google.ru/imgres?imgurl=http://zahav.elementy.ru/images/eltjob/gbsyn7_normal.jpg&amp;imgrefurl=http://zahav.elementy.ru/genbio/synopsis?artid=117&amp;usg=__ju5GuQ9-onAzT_dOcs-hAf9pceE=&amp;h=225&amp;w=300&amp;sz=26&amp;hl=ru&amp;start=20&amp;um=1&amp;tbnid=eEyHP5YLZlwOJM:&amp;tbnh=87&amp;tbnw=116&amp;prev=/images?q=%D1%84%D1%80%D0%B0%D0%BA%D1%82%D0%B0%D0%BB%D1%8B&amp;um=1&amp;hl=ru&amp;lr=&amp;newwindow=1&amp;sa=G" TargetMode="External"/><Relationship Id="rId7" Type="http://schemas.openxmlformats.org/officeDocument/2006/relationships/hyperlink" Target="http://images.google.ru/imgres?imgurl=http://www.nsu.ru/fractals/fractals.chat.ru/img/PyrBig.gif&amp;imgrefurl=http://www.nsu.ru/fractals/fractals.chat.ru/gallery2.htm&amp;usg=__ZlmCV7tpb-9w_f1JW1x5fA780gU=&amp;h=640&amp;w=768&amp;sz=107&amp;hl=ru&amp;start=52&amp;um=1&amp;tbnid=Td6CDFhtC1-d4M:&amp;tbnh=118&amp;tbnw=142&amp;prev=/images?q=%D1%84%D1%80%D0%B0%D0%BA%D1%82%D0%B0%D0%BB%D1%8B&amp;start=40&amp;ndsp=20&amp;um=1&amp;hl=ru&amp;lr=&amp;newwindow=1&amp;sa=N" TargetMode="External"/><Relationship Id="rId2" Type="http://schemas.openxmlformats.org/officeDocument/2006/relationships/hyperlink" Target="http://ru.wikipedia.org/wiki/%D0%A4%D1%80%D0%B0%D0%BA%D1%82%D0%B0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images.google.ru/imgres?imgurl=http://demiart.ru/forum/uploads/post-12058-1164979136.jpg&amp;imgrefurl=http://www.demiart.ru/forum/index.php?showtopic=14941&amp;usg=__V8cqmcbtA1f_5KXASsTaiqJV2RE=&amp;h=400&amp;w=400&amp;sz=114&amp;hl=ru&amp;start=30&amp;um=1&amp;tbnid=MVLWB9yelmWsrM:&amp;tbnh=124&amp;tbnw=124&amp;prev=/images?q=%D1%84%D1%80%D0%B0%D0%BA%D1%82%D0%B0%D0%BB%D1%8B&amp;start=20&amp;ndsp=20&amp;um=1&amp;hl=ru&amp;lr=&amp;newwindow=1&amp;sa=N" TargetMode="External"/><Relationship Id="rId4" Type="http://schemas.openxmlformats.org/officeDocument/2006/relationships/image" Target="../media/image42.jpe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2.xml"/><Relationship Id="rId3" Type="http://schemas.openxmlformats.org/officeDocument/2006/relationships/slide" Target="slide44.xml"/><Relationship Id="rId7" Type="http://schemas.openxmlformats.org/officeDocument/2006/relationships/slide" Target="slide10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9.xml"/><Relationship Id="rId5" Type="http://schemas.openxmlformats.org/officeDocument/2006/relationships/slide" Target="slide81.xml"/><Relationship Id="rId10" Type="http://schemas.openxmlformats.org/officeDocument/2006/relationships/image" Target="../media/image4.jpeg"/><Relationship Id="rId4" Type="http://schemas.openxmlformats.org/officeDocument/2006/relationships/slide" Target="slide62.xml"/><Relationship Id="rId9" Type="http://schemas.openxmlformats.org/officeDocument/2006/relationships/slide" Target="slide1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gif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2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600">
                <a:latin typeface="Times New Roman" pitchFamily="18" charset="0"/>
              </a:rPr>
              <a:t>Начальные геометрические сведения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Геометрия, 7 класс</a:t>
            </a:r>
          </a:p>
        </p:txBody>
      </p:sp>
      <p:pic>
        <p:nvPicPr>
          <p:cNvPr id="4101" name="Picture 5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876800"/>
            <a:ext cx="1676400" cy="1676400"/>
          </a:xfrm>
          <a:prstGeom prst="rect">
            <a:avLst/>
          </a:prstGeom>
          <a:noFill/>
        </p:spPr>
      </p:pic>
      <p:pic>
        <p:nvPicPr>
          <p:cNvPr id="4102" name="Picture 6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876800"/>
            <a:ext cx="1249363" cy="1695450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6078538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2"/>
                </a:solidFill>
                <a:cs typeface="Arial" charset="0"/>
              </a:rPr>
              <a:t>Яровая Л.А.МБОУ СОШ№8</a:t>
            </a:r>
            <a:endParaRPr lang="en-US" dirty="0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4104" name="Picture 8" descr="pi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105400"/>
            <a:ext cx="209550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200px-Euklid-von-Alexandria_1">
            <a:hlinkClick r:id="rId2" tooltip="&quot;Euklid-von-Alexandria 1.jp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1905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 descr="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800600"/>
            <a:ext cx="1676400" cy="1676400"/>
          </a:xfrm>
          <a:prstGeom prst="rect">
            <a:avLst/>
          </a:prstGeom>
          <a:noFill/>
        </p:spPr>
      </p:pic>
      <p:sp>
        <p:nvSpPr>
          <p:cNvPr id="284676" name="AutoShape 4"/>
          <p:cNvSpPr>
            <a:spLocks noChangeArrowheads="1"/>
          </p:cNvSpPr>
          <p:nvPr/>
        </p:nvSpPr>
        <p:spPr bwMode="auto">
          <a:xfrm flipH="1">
            <a:off x="2286000" y="457200"/>
            <a:ext cx="5029200" cy="5715000"/>
          </a:xfrm>
          <a:prstGeom prst="cloudCallout">
            <a:avLst>
              <a:gd name="adj1" fmla="val -53792"/>
              <a:gd name="adj2" fmla="val 4375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2743200" y="990600"/>
            <a:ext cx="441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 3 веке до н.э. древнегреческий ученый </a:t>
            </a:r>
            <a:r>
              <a:rPr lang="ru-RU" b="1" i="1">
                <a:solidFill>
                  <a:schemeClr val="hlink"/>
                </a:solidFill>
              </a:rPr>
              <a:t>Евклид</a:t>
            </a:r>
            <a:r>
              <a:rPr lang="ru-RU" b="1">
                <a:solidFill>
                  <a:schemeClr val="hlink"/>
                </a:solidFill>
              </a:rPr>
              <a:t> написал книгу «Начала», которая позже стала энциклопедией геометрии.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Среди определений, написанных в этой книге, есть такие: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ru-RU" b="1">
                <a:solidFill>
                  <a:schemeClr val="hlink"/>
                </a:solidFill>
              </a:rPr>
              <a:t> Точка есть то, что не имеет частей.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ru-RU" b="1">
                <a:solidFill>
                  <a:schemeClr val="hlink"/>
                </a:solidFill>
              </a:rPr>
              <a:t>Линия есть длина без ширины.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ru-RU" b="1">
                <a:solidFill>
                  <a:schemeClr val="hlink"/>
                </a:solidFill>
              </a:rPr>
              <a:t>Прямая есть такая линия, которая одинакова расположена по отношению ко всем своим точкам.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1676400" cy="1676400"/>
          </a:xfrm>
          <a:prstGeom prst="rect">
            <a:avLst/>
          </a:prstGeom>
          <a:noFill/>
        </p:spPr>
      </p:pic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2971800" y="1524000"/>
            <a:ext cx="50292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352800" y="243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Поверим 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</a:t>
            </a:r>
            <a:r>
              <a:rPr lang="en-US">
                <a:solidFill>
                  <a:schemeClr val="hlink"/>
                </a:solidFill>
                <a:latin typeface="Georgia" pitchFamily="18" charset="0"/>
              </a:rPr>
              <a:t>32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914400" y="3124200"/>
            <a:ext cx="411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914400" y="29718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3124200" y="29718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5029200" y="29718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62000" y="3276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A</a:t>
            </a:r>
            <a:endParaRPr lang="ru-RU" sz="2000">
              <a:solidFill>
                <a:schemeClr val="hlink"/>
              </a:solidFill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895600" y="3276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B</a:t>
            </a:r>
            <a:endParaRPr lang="ru-RU" sz="2000">
              <a:solidFill>
                <a:schemeClr val="hlink"/>
              </a:solidFill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4800600" y="3276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C</a:t>
            </a:r>
            <a:endParaRPr lang="ru-RU" sz="2000">
              <a:solidFill>
                <a:schemeClr val="hlink"/>
              </a:solidFill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676400" y="3352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12 </a:t>
            </a:r>
            <a:r>
              <a:rPr lang="ru-RU">
                <a:solidFill>
                  <a:schemeClr val="hlink"/>
                </a:solidFill>
              </a:rPr>
              <a:t>см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3657600" y="3352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13,5 см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914400" y="41148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АС = АВ + ВС = 12 +13,5 = 25,5 (см)</a:t>
            </a: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914400" y="5181600"/>
            <a:ext cx="411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914400" y="50292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3124200" y="50292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5029200" y="50292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2971800" y="5334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A</a:t>
            </a:r>
            <a:endParaRPr lang="ru-RU" sz="2000">
              <a:solidFill>
                <a:schemeClr val="hlink"/>
              </a:solidFill>
            </a:endParaRP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800600" y="5334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B</a:t>
            </a:r>
            <a:endParaRPr lang="ru-RU" sz="2000">
              <a:solidFill>
                <a:schemeClr val="hlink"/>
              </a:solidFill>
            </a:endParaRP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762000" y="5334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C</a:t>
            </a:r>
            <a:endParaRPr lang="ru-RU" sz="2000">
              <a:solidFill>
                <a:schemeClr val="hlink"/>
              </a:solidFill>
            </a:endParaRP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3657600" y="5562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12 </a:t>
            </a:r>
            <a:r>
              <a:rPr lang="ru-RU">
                <a:solidFill>
                  <a:schemeClr val="hlink"/>
                </a:solidFill>
              </a:rPr>
              <a:t>см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2743200" y="5791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13,5 см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1066800" y="62484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АС = ВС – АВ = 13,5 – 12 = 1,5 (см)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1676400" cy="1676400"/>
          </a:xfrm>
          <a:prstGeom prst="rect">
            <a:avLst/>
          </a:prstGeom>
          <a:noFill/>
        </p:spPr>
      </p:pic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2971800" y="457200"/>
            <a:ext cx="5029200" cy="2286000"/>
          </a:xfrm>
          <a:prstGeom prst="wedgeRoundRectCallout">
            <a:avLst>
              <a:gd name="adj1" fmla="val -63634"/>
              <a:gd name="adj2" fmla="val 1666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276600" y="838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Подготовьте ответы на следующие вопросы: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905000" y="1952625"/>
            <a:ext cx="61722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называют масштабным отрезком?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Каким числом выражается длина отрезка?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На сколько частей разбивает отрезок точка, лежащая на этом отрезке?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Какие длины имеют равные отрезки?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 еще называют длину отрезка?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Чему равна длина отрезка в случае, когда некоторая точка делит данный отрезок на два?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Чему приближенно равен метр?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Какие единицы измерения вы знаете?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Назовите инструменты, использующиеся на практике для измерения расстояний.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1249363" cy="1695450"/>
          </a:xfrm>
          <a:prstGeom prst="rect">
            <a:avLst/>
          </a:prstGeom>
          <a:noFill/>
        </p:spPr>
      </p:pic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1981200" y="381000"/>
            <a:ext cx="5867400" cy="1752600"/>
          </a:xfrm>
          <a:prstGeom prst="wedgeRoundRectCallout">
            <a:avLst>
              <a:gd name="adj1" fmla="val -59819"/>
              <a:gd name="adj2" fmla="val 25361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438400" y="685800"/>
            <a:ext cx="480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Из предложенных терминов выберите два, которые наиболее точно определяют математическое понятие «угол».</a:t>
            </a:r>
          </a:p>
        </p:txBody>
      </p:sp>
      <p:graphicFrame>
        <p:nvGraphicFramePr>
          <p:cNvPr id="108687" name="Group 143"/>
          <p:cNvGraphicFramePr>
            <a:graphicFrameLocks noGrp="1"/>
          </p:cNvGraphicFramePr>
          <p:nvPr/>
        </p:nvGraphicFramePr>
        <p:xfrm>
          <a:off x="1752600" y="2286000"/>
          <a:ext cx="60960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7105650" cy="3367088"/>
          </a:xfrm>
          <a:prstGeom prst="rect">
            <a:avLst/>
          </a:prstGeom>
          <a:noFill/>
        </p:spPr>
      </p:pic>
      <p:pic>
        <p:nvPicPr>
          <p:cNvPr id="109574" name="Picture 6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1676400" cy="1676400"/>
          </a:xfrm>
          <a:prstGeom prst="rect">
            <a:avLst/>
          </a:prstGeom>
          <a:noFill/>
        </p:spPr>
      </p:pic>
      <p:sp>
        <p:nvSpPr>
          <p:cNvPr id="109575" name="AutoShape 7"/>
          <p:cNvSpPr>
            <a:spLocks noChangeArrowheads="1"/>
          </p:cNvSpPr>
          <p:nvPr/>
        </p:nvSpPr>
        <p:spPr bwMode="auto">
          <a:xfrm>
            <a:off x="2819400" y="685800"/>
            <a:ext cx="5562600" cy="1524000"/>
          </a:xfrm>
          <a:prstGeom prst="wedgeRoundRectCallout">
            <a:avLst>
              <a:gd name="adj1" fmla="val -63301"/>
              <a:gd name="adj2" fmla="val 1239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429000" y="762000"/>
            <a:ext cx="472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Определи закономерность и назови номера рисунков, в порядке соответствующей этой закономерности.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85800" y="2590800"/>
            <a:ext cx="8001000" cy="1006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hlink"/>
                </a:solidFill>
              </a:rPr>
              <a:t>На прямой отмечены точки </a:t>
            </a:r>
            <a:r>
              <a:rPr lang="ru-RU" sz="2000" b="1">
                <a:solidFill>
                  <a:schemeClr val="hlink"/>
                </a:solidFill>
              </a:rPr>
              <a:t>А, В, С, 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, Н </a:t>
            </a:r>
            <a:r>
              <a:rPr lang="ru-RU" sz="2000">
                <a:solidFill>
                  <a:schemeClr val="hlink"/>
                </a:solidFill>
              </a:rPr>
              <a:t>так, что </a:t>
            </a:r>
            <a:r>
              <a:rPr lang="ru-RU" sz="2000" b="1">
                <a:solidFill>
                  <a:schemeClr val="hlink"/>
                </a:solidFill>
              </a:rPr>
              <a:t>АВ=ВС=С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=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Н</a:t>
            </a:r>
            <a:r>
              <a:rPr lang="ru-RU" sz="2000">
                <a:solidFill>
                  <a:schemeClr val="hlink"/>
                </a:solidFill>
              </a:rPr>
              <a:t>. Какие еще равные отрезки определяют эти точки? </a:t>
            </a:r>
          </a:p>
        </p:txBody>
      </p:sp>
      <p:pic>
        <p:nvPicPr>
          <p:cNvPr id="110597" name="Picture 5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1249363" cy="1695450"/>
          </a:xfrm>
          <a:prstGeom prst="rect">
            <a:avLst/>
          </a:prstGeom>
          <a:noFill/>
        </p:spPr>
      </p:pic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1981200" y="381000"/>
            <a:ext cx="5867400" cy="1752600"/>
          </a:xfrm>
          <a:prstGeom prst="wedgeRoundRectCallout">
            <a:avLst>
              <a:gd name="adj1" fmla="val -59819"/>
              <a:gd name="adj2" fmla="val 25361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438400" y="9906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Реши в тетради следующие задачи:</a:t>
            </a:r>
          </a:p>
        </p:txBody>
      </p:sp>
      <p:sp>
        <p:nvSpPr>
          <p:cNvPr id="110626" name="Rectangle 34"/>
          <p:cNvSpPr>
            <a:spLocks noChangeArrowheads="1"/>
          </p:cNvSpPr>
          <p:nvPr/>
        </p:nvSpPr>
        <p:spPr bwMode="auto">
          <a:xfrm>
            <a:off x="685800" y="4038600"/>
            <a:ext cx="8001000" cy="1616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hlink"/>
                </a:solidFill>
              </a:rPr>
              <a:t>Точка 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>
                <a:solidFill>
                  <a:schemeClr val="hlink"/>
                </a:solidFill>
              </a:rPr>
              <a:t> принадлежит отрезку </a:t>
            </a:r>
            <a:r>
              <a:rPr lang="ru-RU" sz="2000" b="1">
                <a:solidFill>
                  <a:schemeClr val="hlink"/>
                </a:solidFill>
              </a:rPr>
              <a:t>АВ. Длина отрезка АВ =</a:t>
            </a:r>
            <a:r>
              <a:rPr lang="ru-RU" sz="2000">
                <a:solidFill>
                  <a:schemeClr val="hlink"/>
                </a:solidFill>
              </a:rPr>
              <a:t> 75 см. Найди длины отрезков </a:t>
            </a:r>
            <a:r>
              <a:rPr lang="ru-RU" sz="2000" b="1">
                <a:solidFill>
                  <a:schemeClr val="hlink"/>
                </a:solidFill>
              </a:rPr>
              <a:t>А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 и В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>
                <a:solidFill>
                  <a:schemeClr val="hlink"/>
                </a:solidFill>
              </a:rPr>
              <a:t>, если  </a:t>
            </a:r>
          </a:p>
          <a:p>
            <a:r>
              <a:rPr lang="ru-RU" sz="2000">
                <a:solidFill>
                  <a:schemeClr val="hlink"/>
                </a:solidFill>
              </a:rPr>
              <a:t>а)  </a:t>
            </a:r>
            <a:r>
              <a:rPr lang="ru-RU" sz="2000" b="1">
                <a:solidFill>
                  <a:schemeClr val="hlink"/>
                </a:solidFill>
              </a:rPr>
              <a:t>А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 = 1\4 В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>
                <a:solidFill>
                  <a:schemeClr val="hlink"/>
                </a:solidFill>
              </a:rPr>
              <a:t>  </a:t>
            </a:r>
          </a:p>
          <a:p>
            <a:r>
              <a:rPr lang="ru-RU" sz="2000">
                <a:solidFill>
                  <a:schemeClr val="hlink"/>
                </a:solidFill>
              </a:rPr>
              <a:t> б) </a:t>
            </a:r>
            <a:r>
              <a:rPr lang="ru-RU" sz="2000" b="1">
                <a:solidFill>
                  <a:schemeClr val="hlink"/>
                </a:solidFill>
              </a:rPr>
              <a:t>А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  = 2 В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    </a:t>
            </a:r>
          </a:p>
          <a:p>
            <a:r>
              <a:rPr lang="ru-RU" sz="2000">
                <a:solidFill>
                  <a:schemeClr val="hlink"/>
                </a:solidFill>
              </a:rPr>
              <a:t>в)  </a:t>
            </a:r>
            <a:r>
              <a:rPr lang="ru-RU" sz="2000" b="1">
                <a:solidFill>
                  <a:schemeClr val="hlink"/>
                </a:solidFill>
              </a:rPr>
              <a:t>А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 : В</a:t>
            </a:r>
            <a:r>
              <a:rPr lang="en-US" sz="2000" b="1">
                <a:solidFill>
                  <a:schemeClr val="hlink"/>
                </a:solidFill>
              </a:rPr>
              <a:t>D</a:t>
            </a:r>
            <a:r>
              <a:rPr lang="ru-RU" sz="2000" b="1">
                <a:solidFill>
                  <a:schemeClr val="hlink"/>
                </a:solidFill>
              </a:rPr>
              <a:t> = 3 : 2.</a:t>
            </a:r>
            <a:r>
              <a:rPr lang="ru-RU" sz="200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1676400" cy="1676400"/>
          </a:xfrm>
          <a:prstGeom prst="rect">
            <a:avLst/>
          </a:prstGeom>
          <a:noFill/>
        </p:spPr>
      </p:pic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2667000" y="381000"/>
            <a:ext cx="5943600" cy="990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Выполните самостоятельную работу в тетрадях.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6156325" y="194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/>
            <a:r>
              <a:rPr lang="ru-RU" sz="2000" u="sng">
                <a:solidFill>
                  <a:schemeClr val="hlink"/>
                </a:solidFill>
                <a:latin typeface="Georgia" pitchFamily="18" charset="0"/>
              </a:rPr>
              <a:t>1 вариант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На прямой а отмечены точки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C, D, E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 так, что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CD=6 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см,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DE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=8 см. Какой может быть длина отрезка СЕ?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Точка М – середина отрезка АВ, МВ = 4,3 дм. Найдите длину отрезка АВ в миллиметрах.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/>
            <a:r>
              <a:rPr lang="ru-RU" sz="2000" u="sng">
                <a:solidFill>
                  <a:schemeClr val="hlink"/>
                </a:solidFill>
                <a:latin typeface="Georgia" pitchFamily="18" charset="0"/>
              </a:rPr>
              <a:t>2 вариант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На прямой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b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 отмечены точки А, В, С так, что АС=12 см, АВ = 8 см. Какой может быть длина отрезка ВС?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Точка Р – середина отрезка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MN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. Найдите длину отрезка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PN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 в метрах, если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MN = 14 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дм.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  <a:latin typeface="Georgia" pitchFamily="18" charset="0"/>
              </a:rPr>
              <a:t>§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4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31 а, 33, 37</a:t>
            </a:r>
          </a:p>
        </p:txBody>
      </p:sp>
      <p:pic>
        <p:nvPicPr>
          <p:cNvPr id="113667" name="Picture 3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1524000" y="457200"/>
            <a:ext cx="6781800" cy="1219200"/>
          </a:xfrm>
          <a:prstGeom prst="wedgeRoundRectCallout">
            <a:avLst>
              <a:gd name="adj1" fmla="val -55361"/>
              <a:gd name="adj2" fmla="val 4114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09800" y="685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Запишите домашнее задание:</a:t>
            </a:r>
          </a:p>
        </p:txBody>
      </p:sp>
      <p:sp>
        <p:nvSpPr>
          <p:cNvPr id="1136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2895600" y="990600"/>
            <a:ext cx="5486400" cy="2667000"/>
          </a:xfrm>
          <a:prstGeom prst="cloudCallout">
            <a:avLst>
              <a:gd name="adj1" fmla="val -61199"/>
              <a:gd name="adj2" fmla="val 6131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200400" y="1371600"/>
            <a:ext cx="480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Урок</a:t>
            </a:r>
            <a:r>
              <a:rPr lang="en-US" sz="3200" b="1">
                <a:solidFill>
                  <a:schemeClr val="hlink"/>
                </a:solidFill>
              </a:rPr>
              <a:t> 6</a:t>
            </a:r>
            <a:r>
              <a:rPr lang="ru-RU" sz="3200" b="1">
                <a:solidFill>
                  <a:schemeClr val="hlink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«Измерение углов»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1676400" cy="1676400"/>
          </a:xfrm>
          <a:prstGeom prst="rect">
            <a:avLst/>
          </a:prstGeom>
          <a:noFill/>
        </p:spPr>
      </p:pic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971800" y="1524000"/>
            <a:ext cx="50292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352800" y="243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Поверим 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AutoShape 2"/>
          <p:cNvSpPr>
            <a:spLocks noChangeArrowheads="1"/>
          </p:cNvSpPr>
          <p:nvPr/>
        </p:nvSpPr>
        <p:spPr bwMode="auto">
          <a:xfrm>
            <a:off x="1828800" y="2133600"/>
            <a:ext cx="5638800" cy="4495800"/>
          </a:xfrm>
          <a:prstGeom prst="wedgeRoundRectCallout">
            <a:avLst>
              <a:gd name="adj1" fmla="val -46931"/>
              <a:gd name="adj2" fmla="val -67551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2438400" y="2514600"/>
            <a:ext cx="43434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Величайшие геометры древности завершили создание античной геометрии.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Почти 2000 лет их труды оставались непревзойденными.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Только после трудов замечательного русского математика Н.И. Лобачевского геометрия начинает развиваться дальше.</a:t>
            </a:r>
          </a:p>
          <a:p>
            <a:pPr algn="ctr">
              <a:spcBef>
                <a:spcPct val="50000"/>
              </a:spcBef>
            </a:pP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285700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1208088" cy="1752600"/>
          </a:xfrm>
          <a:prstGeom prst="rect">
            <a:avLst/>
          </a:prstGeom>
          <a:noFill/>
        </p:spPr>
      </p:pic>
      <p:pic>
        <p:nvPicPr>
          <p:cNvPr id="285701" name="Picture 5" descr="Лобачев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57200"/>
            <a:ext cx="1511300" cy="1676400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</a:t>
            </a:r>
            <a:r>
              <a:rPr lang="en-US">
                <a:solidFill>
                  <a:schemeClr val="hlink"/>
                </a:solidFill>
                <a:latin typeface="Georgia" pitchFamily="18" charset="0"/>
              </a:rPr>
              <a:t>3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1 а</a:t>
            </a:r>
          </a:p>
          <a:p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>
            <a:off x="1371600" y="3124200"/>
            <a:ext cx="4038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>
            <a:off x="1371600" y="29718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>
            <a:off x="3886200" y="29718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>
            <a:off x="5410200" y="29718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12192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3657600" y="3352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52578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2286000" y="2590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3,7 см</a:t>
            </a:r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3352800" y="3810000"/>
            <a:ext cx="286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7,2 см</a:t>
            </a:r>
          </a:p>
        </p:txBody>
      </p:sp>
      <p:sp>
        <p:nvSpPr>
          <p:cNvPr id="117793" name="Text Box 33"/>
          <p:cNvSpPr txBox="1">
            <a:spLocks noChangeArrowheads="1"/>
          </p:cNvSpPr>
          <p:nvPr/>
        </p:nvSpPr>
        <p:spPr bwMode="auto">
          <a:xfrm>
            <a:off x="1295400" y="4648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ВС = АС – АВ = 7,2 – 3,7 = 3,5 (см)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</a:t>
            </a:r>
            <a:r>
              <a:rPr lang="en-US">
                <a:solidFill>
                  <a:schemeClr val="hlink"/>
                </a:solidFill>
                <a:latin typeface="Georgia" pitchFamily="18" charset="0"/>
              </a:rPr>
              <a:t>3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3</a:t>
            </a:r>
          </a:p>
          <a:p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1371600" y="3124200"/>
            <a:ext cx="4038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371600" y="29718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3048000" y="30480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5410200" y="29718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2192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895600" y="3352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D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52578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2286000" y="2590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7</a:t>
            </a:r>
            <a:r>
              <a:rPr lang="ru-RU" b="1">
                <a:solidFill>
                  <a:schemeClr val="hlink"/>
                </a:solidFill>
              </a:rPr>
              <a:t> см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4114800" y="2590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16</a:t>
            </a:r>
            <a:r>
              <a:rPr lang="ru-RU" b="1">
                <a:solidFill>
                  <a:schemeClr val="hlink"/>
                </a:solidFill>
              </a:rPr>
              <a:t> см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1295400" y="39624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</a:t>
            </a:r>
            <a:r>
              <a:rPr lang="en-US" b="1">
                <a:solidFill>
                  <a:schemeClr val="hlink"/>
                </a:solidFill>
              </a:rPr>
              <a:t>M</a:t>
            </a:r>
            <a:r>
              <a:rPr lang="ru-RU" b="1">
                <a:solidFill>
                  <a:schemeClr val="hlink"/>
                </a:solidFill>
              </a:rPr>
              <a:t> = </a:t>
            </a:r>
            <a:r>
              <a:rPr lang="en-US" b="1">
                <a:solidFill>
                  <a:schemeClr val="hlink"/>
                </a:solidFill>
              </a:rPr>
              <a:t>BD + DM = 7 + 16 = 23</a:t>
            </a:r>
            <a:r>
              <a:rPr lang="ru-RU" b="1">
                <a:solidFill>
                  <a:schemeClr val="hlink"/>
                </a:solidFill>
              </a:rPr>
              <a:t>(см)</a:t>
            </a:r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>
            <a:off x="1524000" y="5181600"/>
            <a:ext cx="4038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>
            <a:off x="1524000" y="50292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2819400" y="50292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>
            <a:off x="5562600" y="50292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2667000" y="5410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1371600" y="5410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D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5410200" y="5410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1828800" y="4648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7</a:t>
            </a:r>
            <a:r>
              <a:rPr lang="ru-RU" b="1">
                <a:solidFill>
                  <a:schemeClr val="hlink"/>
                </a:solidFill>
              </a:rPr>
              <a:t> см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2743200" y="5715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16</a:t>
            </a:r>
            <a:r>
              <a:rPr lang="ru-RU" b="1">
                <a:solidFill>
                  <a:schemeClr val="hlink"/>
                </a:solidFill>
              </a:rPr>
              <a:t> см</a:t>
            </a: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1524000" y="6172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</a:t>
            </a:r>
            <a:r>
              <a:rPr lang="en-US" b="1">
                <a:solidFill>
                  <a:schemeClr val="hlink"/>
                </a:solidFill>
              </a:rPr>
              <a:t>M</a:t>
            </a:r>
            <a:r>
              <a:rPr lang="ru-RU" b="1">
                <a:solidFill>
                  <a:schemeClr val="hlink"/>
                </a:solidFill>
              </a:rPr>
              <a:t> = </a:t>
            </a:r>
            <a:r>
              <a:rPr lang="en-US" b="1">
                <a:solidFill>
                  <a:schemeClr val="hlink"/>
                </a:solidFill>
              </a:rPr>
              <a:t>DM - BD  = 16 - 7 = 9</a:t>
            </a:r>
            <a:r>
              <a:rPr lang="ru-RU" b="1">
                <a:solidFill>
                  <a:schemeClr val="hlink"/>
                </a:solidFill>
              </a:rPr>
              <a:t>(см)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</a:t>
            </a:r>
            <a:r>
              <a:rPr lang="en-US">
                <a:solidFill>
                  <a:schemeClr val="hlink"/>
                </a:solidFill>
                <a:latin typeface="Georgia" pitchFamily="18" charset="0"/>
              </a:rPr>
              <a:t>37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1371600" y="3124200"/>
            <a:ext cx="4038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1371600" y="29718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>
            <a:off x="3429000" y="29718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>
            <a:off x="5410200" y="29718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2192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257800" y="3352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33528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</a:t>
            </a:r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2438400" y="30480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2286000" y="3352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O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381000" y="4038600"/>
            <a:ext cx="876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hlink"/>
                </a:solidFill>
              </a:rPr>
              <a:t>AB = 2 c</a:t>
            </a:r>
            <a:r>
              <a:rPr lang="ru-RU" sz="2000">
                <a:solidFill>
                  <a:schemeClr val="hlink"/>
                </a:solidFill>
              </a:rPr>
              <a:t>м, тогда АС = 1 см, СВ = 1 см, АО = 0,5 см, ОВ = 1,5 см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>
                <a:solidFill>
                  <a:schemeClr val="hlink"/>
                </a:solidFill>
              </a:rPr>
              <a:t>СВ = 3,2 см, тогда АВ = 6,4 см, АС = 3,2 см, АО = 1,6 см, ОВ = 4,8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1066800" cy="1447800"/>
          </a:xfrm>
          <a:prstGeom prst="rect">
            <a:avLst/>
          </a:prstGeom>
          <a:noFill/>
        </p:spPr>
      </p:pic>
      <p:sp>
        <p:nvSpPr>
          <p:cNvPr id="222213" name="AutoShape 5"/>
          <p:cNvSpPr>
            <a:spLocks noChangeArrowheads="1"/>
          </p:cNvSpPr>
          <p:nvPr/>
        </p:nvSpPr>
        <p:spPr bwMode="auto">
          <a:xfrm>
            <a:off x="1905000" y="533400"/>
            <a:ext cx="57150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chemeClr val="hlink"/>
                </a:solidFill>
              </a:rPr>
              <a:t>Отгадайте шараду: </a:t>
            </a:r>
          </a:p>
          <a:p>
            <a:pPr algn="ctr"/>
            <a:r>
              <a:rPr lang="ru-RU">
                <a:solidFill>
                  <a:schemeClr val="hlink"/>
                </a:solidFill>
              </a:rPr>
              <a:t>первая часть слова – природное явление, вторая часть слова – есть у кошки.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1066800" y="2362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chemeClr val="hlink"/>
                </a:solidFill>
              </a:rPr>
              <a:t>Подсказка: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1066800" y="5029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chemeClr val="hlink"/>
                </a:solidFill>
              </a:rPr>
              <a:t>Ответ:</a:t>
            </a:r>
          </a:p>
        </p:txBody>
      </p:sp>
      <p:grpSp>
        <p:nvGrpSpPr>
          <p:cNvPr id="222233" name="Group 25"/>
          <p:cNvGrpSpPr>
            <a:grpSpLocks/>
          </p:cNvGrpSpPr>
          <p:nvPr/>
        </p:nvGrpSpPr>
        <p:grpSpPr bwMode="auto">
          <a:xfrm>
            <a:off x="2209800" y="2667000"/>
            <a:ext cx="6019800" cy="1981200"/>
            <a:chOff x="1392" y="1680"/>
            <a:chExt cx="3792" cy="1248"/>
          </a:xfrm>
        </p:grpSpPr>
        <p:sp>
          <p:nvSpPr>
            <p:cNvPr id="222216" name="AutoShape 8"/>
            <p:cNvSpPr>
              <a:spLocks noChangeArrowheads="1"/>
            </p:cNvSpPr>
            <p:nvPr/>
          </p:nvSpPr>
          <p:spPr bwMode="auto">
            <a:xfrm>
              <a:off x="1392" y="1680"/>
              <a:ext cx="1584" cy="816"/>
            </a:xfrm>
            <a:prstGeom prst="cloudCallout">
              <a:avLst>
                <a:gd name="adj1" fmla="val 28218"/>
                <a:gd name="adj2" fmla="val -10051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222217" name="Oval 9"/>
            <p:cNvSpPr>
              <a:spLocks noChangeArrowheads="1"/>
            </p:cNvSpPr>
            <p:nvPr/>
          </p:nvSpPr>
          <p:spPr bwMode="auto">
            <a:xfrm>
              <a:off x="1584" y="249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18" name="Oval 10"/>
            <p:cNvSpPr>
              <a:spLocks noChangeArrowheads="1"/>
            </p:cNvSpPr>
            <p:nvPr/>
          </p:nvSpPr>
          <p:spPr bwMode="auto">
            <a:xfrm>
              <a:off x="1920" y="25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19" name="Oval 11"/>
            <p:cNvSpPr>
              <a:spLocks noChangeArrowheads="1"/>
            </p:cNvSpPr>
            <p:nvPr/>
          </p:nvSpPr>
          <p:spPr bwMode="auto">
            <a:xfrm>
              <a:off x="1680" y="278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20" name="Oval 12"/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21" name="Oval 13"/>
            <p:cNvSpPr>
              <a:spLocks noChangeArrowheads="1"/>
            </p:cNvSpPr>
            <p:nvPr/>
          </p:nvSpPr>
          <p:spPr bwMode="auto">
            <a:xfrm>
              <a:off x="2160" y="278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22" name="Oval 14"/>
            <p:cNvSpPr>
              <a:spLocks noChangeArrowheads="1"/>
            </p:cNvSpPr>
            <p:nvPr/>
          </p:nvSpPr>
          <p:spPr bwMode="auto">
            <a:xfrm>
              <a:off x="2544" y="2400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23" name="Oval 15"/>
            <p:cNvSpPr>
              <a:spLocks noChangeArrowheads="1"/>
            </p:cNvSpPr>
            <p:nvPr/>
          </p:nvSpPr>
          <p:spPr bwMode="auto">
            <a:xfrm>
              <a:off x="2544" y="2640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24" name="Oval 16"/>
            <p:cNvSpPr>
              <a:spLocks noChangeArrowheads="1"/>
            </p:cNvSpPr>
            <p:nvPr/>
          </p:nvSpPr>
          <p:spPr bwMode="auto">
            <a:xfrm>
              <a:off x="3888" y="1872"/>
              <a:ext cx="1008" cy="100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25" name="Line 17"/>
            <p:cNvSpPr>
              <a:spLocks noChangeShapeType="1"/>
            </p:cNvSpPr>
            <p:nvPr/>
          </p:nvSpPr>
          <p:spPr bwMode="auto">
            <a:xfrm flipV="1">
              <a:off x="4512" y="235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226" name="Line 18"/>
            <p:cNvSpPr>
              <a:spLocks noChangeShapeType="1"/>
            </p:cNvSpPr>
            <p:nvPr/>
          </p:nvSpPr>
          <p:spPr bwMode="auto">
            <a:xfrm>
              <a:off x="4512" y="2544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227" name="Line 19"/>
            <p:cNvSpPr>
              <a:spLocks noChangeShapeType="1"/>
            </p:cNvSpPr>
            <p:nvPr/>
          </p:nvSpPr>
          <p:spPr bwMode="auto">
            <a:xfrm>
              <a:off x="4512" y="254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228" name="Line 20"/>
            <p:cNvSpPr>
              <a:spLocks noChangeShapeType="1"/>
            </p:cNvSpPr>
            <p:nvPr/>
          </p:nvSpPr>
          <p:spPr bwMode="auto">
            <a:xfrm flipH="1" flipV="1">
              <a:off x="3792" y="2400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229" name="Line 21"/>
            <p:cNvSpPr>
              <a:spLocks noChangeShapeType="1"/>
            </p:cNvSpPr>
            <p:nvPr/>
          </p:nvSpPr>
          <p:spPr bwMode="auto">
            <a:xfrm flipH="1">
              <a:off x="3744" y="2496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230" name="Line 22"/>
            <p:cNvSpPr>
              <a:spLocks noChangeShapeType="1"/>
            </p:cNvSpPr>
            <p:nvPr/>
          </p:nvSpPr>
          <p:spPr bwMode="auto">
            <a:xfrm flipH="1">
              <a:off x="3840" y="2496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2231" name="AutoShape 23"/>
            <p:cNvSpPr>
              <a:spLocks noChangeArrowheads="1"/>
            </p:cNvSpPr>
            <p:nvPr/>
          </p:nvSpPr>
          <p:spPr bwMode="auto">
            <a:xfrm>
              <a:off x="4560" y="1680"/>
              <a:ext cx="144" cy="288"/>
            </a:xfrm>
            <a:prstGeom prst="triangle">
              <a:avLst>
                <a:gd name="adj" fmla="val 100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32" name="AutoShape 24"/>
            <p:cNvSpPr>
              <a:spLocks noChangeArrowheads="1"/>
            </p:cNvSpPr>
            <p:nvPr/>
          </p:nvSpPr>
          <p:spPr bwMode="auto">
            <a:xfrm>
              <a:off x="4080" y="1680"/>
              <a:ext cx="144" cy="288"/>
            </a:xfrm>
            <a:prstGeom prst="triangle">
              <a:avLst>
                <a:gd name="adj" fmla="val 11111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2234" name="Text Box 26"/>
          <p:cNvSpPr txBox="1">
            <a:spLocks noChangeArrowheads="1"/>
          </p:cNvSpPr>
          <p:nvPr/>
        </p:nvSpPr>
        <p:spPr bwMode="auto">
          <a:xfrm>
            <a:off x="2057400" y="5486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градус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2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2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5"/>
                  </p:tgtEl>
                </p:cond>
              </p:nextCondLst>
            </p:seq>
          </p:childTnLst>
        </p:cTn>
      </p:par>
    </p:tnLst>
    <p:bldLst>
      <p:bldP spid="22223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1066800" cy="1447800"/>
          </a:xfrm>
          <a:prstGeom prst="rect">
            <a:avLst/>
          </a:prstGeom>
          <a:noFill/>
        </p:spPr>
      </p:pic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2209800" y="2286000"/>
            <a:ext cx="5334000" cy="3657600"/>
          </a:xfrm>
          <a:prstGeom prst="wedgeRoundRectCallout">
            <a:avLst>
              <a:gd name="adj1" fmla="val -64167"/>
              <a:gd name="adj2" fmla="val -64065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667000" y="2438400"/>
            <a:ext cx="4419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Единица измерения углов – </a:t>
            </a:r>
            <a:r>
              <a:rPr lang="ru-RU" sz="2000" b="1">
                <a:solidFill>
                  <a:schemeClr val="hlink"/>
                </a:solidFill>
              </a:rPr>
              <a:t>градус.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Градус </a:t>
            </a:r>
            <a:r>
              <a:rPr lang="ru-RU" sz="2000">
                <a:solidFill>
                  <a:schemeClr val="hlink"/>
                </a:solidFill>
              </a:rPr>
              <a:t>– это угол, равный 1/180 части развернутого угла.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Положительное число, которое показывает, сколько раз градус и его части укладываются в данном угле, называется </a:t>
            </a:r>
            <a:r>
              <a:rPr lang="ru-RU" sz="2000" b="1">
                <a:solidFill>
                  <a:schemeClr val="hlink"/>
                </a:solidFill>
              </a:rPr>
              <a:t>градусной мерой угла.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1676400" cy="1676400"/>
          </a:xfrm>
          <a:prstGeom prst="rect">
            <a:avLst/>
          </a:prstGeom>
          <a:noFill/>
        </p:spPr>
      </p:pic>
      <p:sp>
        <p:nvSpPr>
          <p:cNvPr id="121861" name="AutoShape 5"/>
          <p:cNvSpPr>
            <a:spLocks noChangeArrowheads="1"/>
          </p:cNvSpPr>
          <p:nvPr/>
        </p:nvSpPr>
        <p:spPr bwMode="auto">
          <a:xfrm>
            <a:off x="2590800" y="685800"/>
            <a:ext cx="4495800" cy="1143000"/>
          </a:xfrm>
          <a:prstGeom prst="wedgeRoundRectCallout">
            <a:avLst>
              <a:gd name="adj1" fmla="val -69917"/>
              <a:gd name="adj2" fmla="val 6805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Для измерения углов используется транспортир.</a:t>
            </a:r>
          </a:p>
        </p:txBody>
      </p:sp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3733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4876800" y="3581400"/>
            <a:ext cx="3581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ТРАНСПОРТИР</a:t>
            </a:r>
            <a:r>
              <a:rPr lang="ru-RU">
                <a:solidFill>
                  <a:schemeClr val="hlink"/>
                </a:solidFill>
              </a:rPr>
              <a:t> </a:t>
            </a:r>
          </a:p>
          <a:p>
            <a:r>
              <a:rPr lang="ru-RU">
                <a:solidFill>
                  <a:schemeClr val="hlink"/>
                </a:solidFill>
              </a:rPr>
              <a:t>Он велик и необъятен, </a:t>
            </a:r>
          </a:p>
          <a:p>
            <a:r>
              <a:rPr lang="ru-RU">
                <a:solidFill>
                  <a:schemeClr val="hlink"/>
                </a:solidFill>
              </a:rPr>
              <a:t>Не всегда он всем понятен - Мир углов и поворотов, </a:t>
            </a:r>
          </a:p>
          <a:p>
            <a:r>
              <a:rPr lang="ru-RU">
                <a:solidFill>
                  <a:schemeClr val="hlink"/>
                </a:solidFill>
              </a:rPr>
              <a:t>Мир мудрейших звездочетов... Приоткроет дверь в тот мир Полукруглый транспортир.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09600"/>
            <a:ext cx="1676400" cy="1676400"/>
          </a:xfrm>
          <a:prstGeom prst="rect">
            <a:avLst/>
          </a:prstGeom>
          <a:noFill/>
        </p:spPr>
      </p:pic>
      <p:sp>
        <p:nvSpPr>
          <p:cNvPr id="122885" name="AutoShape 5"/>
          <p:cNvSpPr>
            <a:spLocks noChangeArrowheads="1"/>
          </p:cNvSpPr>
          <p:nvPr/>
        </p:nvSpPr>
        <p:spPr bwMode="auto">
          <a:xfrm>
            <a:off x="2743200" y="609600"/>
            <a:ext cx="3810000" cy="914400"/>
          </a:xfrm>
          <a:prstGeom prst="wedgeRoundRectCallout">
            <a:avLst>
              <a:gd name="adj1" fmla="val 68667"/>
              <a:gd name="adj2" fmla="val 7378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3048000" y="8382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Кратко записывают:</a:t>
            </a: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1066800" y="2819400"/>
            <a:ext cx="21336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3200400" y="3733800"/>
            <a:ext cx="3048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H="1">
            <a:off x="4114800" y="4648200"/>
            <a:ext cx="13716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>
            <a:off x="4114800" y="6019800"/>
            <a:ext cx="32004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91" name="Arc 11"/>
          <p:cNvSpPr>
            <a:spLocks/>
          </p:cNvSpPr>
          <p:nvPr/>
        </p:nvSpPr>
        <p:spPr bwMode="auto">
          <a:xfrm rot="15621562" flipV="1">
            <a:off x="3071019" y="3290094"/>
            <a:ext cx="304800" cy="5857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3222"/>
              <a:gd name="T2" fmla="*/ 18207 w 21600"/>
              <a:gd name="T3" fmla="*/ 33222 h 33222"/>
              <a:gd name="T4" fmla="*/ 0 w 21600"/>
              <a:gd name="T5" fmla="*/ 21600 h 3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2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18"/>
                  <a:pt x="20422" y="29750"/>
                  <a:pt x="18206" y="33221"/>
                </a:cubicBezTo>
              </a:path>
              <a:path w="21600" h="3322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18"/>
                  <a:pt x="20422" y="29750"/>
                  <a:pt x="18206" y="3322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31242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150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22893" name="Arc 13"/>
          <p:cNvSpPr>
            <a:spLocks/>
          </p:cNvSpPr>
          <p:nvPr/>
        </p:nvSpPr>
        <p:spPr bwMode="auto">
          <a:xfrm>
            <a:off x="4267200" y="5791200"/>
            <a:ext cx="381000" cy="361950"/>
          </a:xfrm>
          <a:custGeom>
            <a:avLst/>
            <a:gdLst>
              <a:gd name="G0" fmla="+- 0 0 0"/>
              <a:gd name="G1" fmla="+- 20544 0 0"/>
              <a:gd name="G2" fmla="+- 21600 0 0"/>
              <a:gd name="T0" fmla="*/ 6671 w 20873"/>
              <a:gd name="T1" fmla="*/ 0 h 20544"/>
              <a:gd name="T2" fmla="*/ 20873 w 20873"/>
              <a:gd name="T3" fmla="*/ 14986 h 20544"/>
              <a:gd name="T4" fmla="*/ 0 w 20873"/>
              <a:gd name="T5" fmla="*/ 20544 h 20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73" h="20544" fill="none" extrusionOk="0">
                <a:moveTo>
                  <a:pt x="6671" y="-1"/>
                </a:moveTo>
                <a:cubicBezTo>
                  <a:pt x="13640" y="2263"/>
                  <a:pt x="18987" y="7905"/>
                  <a:pt x="20872" y="14986"/>
                </a:cubicBezTo>
              </a:path>
              <a:path w="20873" h="20544" stroke="0" extrusionOk="0">
                <a:moveTo>
                  <a:pt x="6671" y="-1"/>
                </a:moveTo>
                <a:cubicBezTo>
                  <a:pt x="13640" y="2263"/>
                  <a:pt x="18987" y="7905"/>
                  <a:pt x="20872" y="14986"/>
                </a:cubicBezTo>
                <a:lnTo>
                  <a:pt x="0" y="20544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4648200" y="5562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4953000" y="4419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h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6553200" y="624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914400" y="297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F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895600" y="3810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O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5867400" y="3886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G</a:t>
            </a:r>
            <a:endParaRPr lang="ru-RU">
              <a:solidFill>
                <a:schemeClr val="hlink"/>
              </a:solidFill>
            </a:endParaRPr>
          </a:p>
        </p:txBody>
      </p:sp>
      <p:grpSp>
        <p:nvGrpSpPr>
          <p:cNvPr id="122902" name="Group 22"/>
          <p:cNvGrpSpPr>
            <a:grpSpLocks/>
          </p:cNvGrpSpPr>
          <p:nvPr/>
        </p:nvGrpSpPr>
        <p:grpSpPr bwMode="auto">
          <a:xfrm>
            <a:off x="6858000" y="2667000"/>
            <a:ext cx="304800" cy="228600"/>
            <a:chOff x="4320" y="1680"/>
            <a:chExt cx="192" cy="144"/>
          </a:xfrm>
        </p:grpSpPr>
        <p:sp>
          <p:nvSpPr>
            <p:cNvPr id="122900" name="Line 20"/>
            <p:cNvSpPr>
              <a:spLocks noChangeShapeType="1"/>
            </p:cNvSpPr>
            <p:nvPr/>
          </p:nvSpPr>
          <p:spPr bwMode="auto">
            <a:xfrm flipH="1">
              <a:off x="4320" y="1680"/>
              <a:ext cx="96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01" name="Line 21"/>
            <p:cNvSpPr>
              <a:spLocks noChangeShapeType="1"/>
            </p:cNvSpPr>
            <p:nvPr/>
          </p:nvSpPr>
          <p:spPr bwMode="auto">
            <a:xfrm>
              <a:off x="4320" y="1824"/>
              <a:ext cx="1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03" name="Text Box 23"/>
          <p:cNvSpPr txBox="1">
            <a:spLocks noChangeArrowheads="1"/>
          </p:cNvSpPr>
          <p:nvPr/>
        </p:nvSpPr>
        <p:spPr bwMode="auto">
          <a:xfrm>
            <a:off x="7239000" y="2590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FOG = 150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grpSp>
        <p:nvGrpSpPr>
          <p:cNvPr id="122904" name="Group 24"/>
          <p:cNvGrpSpPr>
            <a:grpSpLocks/>
          </p:cNvGrpSpPr>
          <p:nvPr/>
        </p:nvGrpSpPr>
        <p:grpSpPr bwMode="auto">
          <a:xfrm>
            <a:off x="6781800" y="5029200"/>
            <a:ext cx="304800" cy="228600"/>
            <a:chOff x="4320" y="1680"/>
            <a:chExt cx="192" cy="144"/>
          </a:xfrm>
        </p:grpSpPr>
        <p:sp>
          <p:nvSpPr>
            <p:cNvPr id="122905" name="Line 25"/>
            <p:cNvSpPr>
              <a:spLocks noChangeShapeType="1"/>
            </p:cNvSpPr>
            <p:nvPr/>
          </p:nvSpPr>
          <p:spPr bwMode="auto">
            <a:xfrm flipH="1">
              <a:off x="4320" y="1680"/>
              <a:ext cx="96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06" name="Line 26"/>
            <p:cNvSpPr>
              <a:spLocks noChangeShapeType="1"/>
            </p:cNvSpPr>
            <p:nvPr/>
          </p:nvSpPr>
          <p:spPr bwMode="auto">
            <a:xfrm>
              <a:off x="4320" y="1824"/>
              <a:ext cx="1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07" name="Text Box 27"/>
          <p:cNvSpPr txBox="1">
            <a:spLocks noChangeArrowheads="1"/>
          </p:cNvSpPr>
          <p:nvPr/>
        </p:nvSpPr>
        <p:spPr bwMode="auto">
          <a:xfrm>
            <a:off x="7086600" y="4953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hm = 40°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1066800" cy="1447800"/>
          </a:xfrm>
          <a:prstGeom prst="rect">
            <a:avLst/>
          </a:prstGeom>
          <a:noFill/>
        </p:spPr>
      </p:pic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2209800" y="2286000"/>
            <a:ext cx="5334000" cy="2286000"/>
          </a:xfrm>
          <a:prstGeom prst="wedgeRoundRectCallout">
            <a:avLst>
              <a:gd name="adj1" fmla="val -64167"/>
              <a:gd name="adj2" fmla="val -725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667000" y="2438400"/>
            <a:ext cx="441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1/60 </a:t>
            </a:r>
            <a:r>
              <a:rPr lang="ru-RU" sz="2000">
                <a:solidFill>
                  <a:schemeClr val="hlink"/>
                </a:solidFill>
              </a:rPr>
              <a:t>часть градуса называется минутой. Обозначается: «</a:t>
            </a:r>
            <a:r>
              <a:rPr lang="en-US" sz="2000" i="1">
                <a:solidFill>
                  <a:schemeClr val="hlink"/>
                </a:solidFill>
              </a:rPr>
              <a:t>´</a:t>
            </a:r>
            <a:r>
              <a:rPr lang="ru-RU" sz="2000" i="1">
                <a:solidFill>
                  <a:schemeClr val="hlink"/>
                </a:solidFill>
              </a:rPr>
              <a:t>».</a:t>
            </a:r>
          </a:p>
          <a:p>
            <a:pPr>
              <a:spcBef>
                <a:spcPct val="50000"/>
              </a:spcBef>
            </a:pPr>
            <a:endParaRPr lang="ru-RU" sz="2000" i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1/60 часть минуты называется секундой. Обозначается: «</a:t>
            </a:r>
            <a:r>
              <a:rPr lang="en-US" sz="2000">
                <a:solidFill>
                  <a:schemeClr val="hlink"/>
                </a:solidFill>
              </a:rPr>
              <a:t>″</a:t>
            </a:r>
            <a:r>
              <a:rPr lang="ru-RU" sz="2000">
                <a:solidFill>
                  <a:schemeClr val="hlink"/>
                </a:solidFill>
              </a:rPr>
              <a:t>»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609600" y="51816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Угол в 60 градусов, 32 минуты, 45 секунд обозначается: 60</a:t>
            </a:r>
            <a:r>
              <a:rPr lang="en-US" sz="2000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 sz="2000">
                <a:solidFill>
                  <a:schemeClr val="hlink"/>
                </a:solidFill>
                <a:cs typeface="Arial" charset="0"/>
              </a:rPr>
              <a:t>32</a:t>
            </a:r>
            <a:r>
              <a:rPr lang="en-US" sz="2000">
                <a:solidFill>
                  <a:schemeClr val="hlink"/>
                </a:solidFill>
                <a:cs typeface="Arial" charset="0"/>
              </a:rPr>
              <a:t>′</a:t>
            </a:r>
            <a:r>
              <a:rPr lang="ru-RU" sz="2000">
                <a:solidFill>
                  <a:schemeClr val="hlink"/>
                </a:solidFill>
                <a:cs typeface="Arial" charset="0"/>
              </a:rPr>
              <a:t>45</a:t>
            </a:r>
            <a:r>
              <a:rPr lang="en-US" sz="2000">
                <a:solidFill>
                  <a:schemeClr val="hlink"/>
                </a:solidFill>
                <a:cs typeface="Arial" charset="0"/>
              </a:rPr>
              <a:t>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9" name="Picture 5" descr="!cid_image0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609600"/>
            <a:ext cx="1314450" cy="1428750"/>
          </a:xfrm>
          <a:prstGeom prst="rect">
            <a:avLst/>
          </a:prstGeom>
          <a:noFill/>
        </p:spPr>
      </p:pic>
      <p:pic>
        <p:nvPicPr>
          <p:cNvPr id="231430" name="Picture 6" descr="Пталом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204913" cy="1314450"/>
          </a:xfrm>
          <a:prstGeom prst="rect">
            <a:avLst/>
          </a:prstGeom>
          <a:noFill/>
        </p:spPr>
      </p:pic>
      <p:sp>
        <p:nvSpPr>
          <p:cNvPr id="231431" name="AutoShape 7"/>
          <p:cNvSpPr>
            <a:spLocks noChangeArrowheads="1"/>
          </p:cNvSpPr>
          <p:nvPr/>
        </p:nvSpPr>
        <p:spPr bwMode="auto">
          <a:xfrm>
            <a:off x="2362200" y="685800"/>
            <a:ext cx="4114800" cy="5257800"/>
          </a:xfrm>
          <a:prstGeom prst="wedgeRoundRectCallout">
            <a:avLst>
              <a:gd name="adj1" fmla="val 74074"/>
              <a:gd name="adj2" fmla="val -2623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2743200" y="990600"/>
            <a:ext cx="34290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Птолемей разделил окружность на 360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 (градусов), каждую часть на 60 «первых мелких долей», а каждую «первую мелкую» долю на 60 «вторых мелких» долей.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cs typeface="Arial" charset="0"/>
              </a:rPr>
              <a:t>По латыни 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cs typeface="Arial" charset="0"/>
              </a:rPr>
              <a:t>«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minuta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» - «мелкая»,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cs typeface="Arial" charset="0"/>
              </a:rPr>
              <a:t>«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secunda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»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 - 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«вторая».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cs typeface="Arial" charset="0"/>
              </a:rPr>
              <a:t>Отсюда и названия «минута» и «секунда» для долей градуса.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09600"/>
            <a:ext cx="1676400" cy="1676400"/>
          </a:xfrm>
          <a:prstGeom prst="rect">
            <a:avLst/>
          </a:prstGeom>
          <a:noFill/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743200" y="609600"/>
            <a:ext cx="3810000" cy="914400"/>
          </a:xfrm>
          <a:prstGeom prst="wedgeRoundRectCallout">
            <a:avLst>
              <a:gd name="adj1" fmla="val 68667"/>
              <a:gd name="adj2" fmla="val 7378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048000" y="6858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Равные углы имеют равные градусные меры.</a:t>
            </a:r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H="1">
            <a:off x="4114800" y="4648200"/>
            <a:ext cx="13716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4114800" y="6019800"/>
            <a:ext cx="32004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939" name="Arc 11"/>
          <p:cNvSpPr>
            <a:spLocks/>
          </p:cNvSpPr>
          <p:nvPr/>
        </p:nvSpPr>
        <p:spPr bwMode="auto">
          <a:xfrm>
            <a:off x="4267200" y="5791200"/>
            <a:ext cx="381000" cy="361950"/>
          </a:xfrm>
          <a:custGeom>
            <a:avLst/>
            <a:gdLst>
              <a:gd name="G0" fmla="+- 0 0 0"/>
              <a:gd name="G1" fmla="+- 20544 0 0"/>
              <a:gd name="G2" fmla="+- 21600 0 0"/>
              <a:gd name="T0" fmla="*/ 6671 w 20873"/>
              <a:gd name="T1" fmla="*/ 0 h 20544"/>
              <a:gd name="T2" fmla="*/ 20873 w 20873"/>
              <a:gd name="T3" fmla="*/ 14986 h 20544"/>
              <a:gd name="T4" fmla="*/ 0 w 20873"/>
              <a:gd name="T5" fmla="*/ 20544 h 20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73" h="20544" fill="none" extrusionOk="0">
                <a:moveTo>
                  <a:pt x="6671" y="-1"/>
                </a:moveTo>
                <a:cubicBezTo>
                  <a:pt x="13640" y="2263"/>
                  <a:pt x="18987" y="7905"/>
                  <a:pt x="20872" y="14986"/>
                </a:cubicBezTo>
              </a:path>
              <a:path w="20873" h="20544" stroke="0" extrusionOk="0">
                <a:moveTo>
                  <a:pt x="6671" y="-1"/>
                </a:moveTo>
                <a:cubicBezTo>
                  <a:pt x="13640" y="2263"/>
                  <a:pt x="18987" y="7905"/>
                  <a:pt x="20872" y="14986"/>
                </a:cubicBezTo>
                <a:lnTo>
                  <a:pt x="0" y="20544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4648200" y="5562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4953000" y="4419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h</a:t>
            </a:r>
            <a:r>
              <a:rPr lang="ru-RU" baseline="-250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6553200" y="624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</a:t>
            </a:r>
            <a:r>
              <a:rPr lang="ru-RU" baseline="-250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H="1">
            <a:off x="1143000" y="2514600"/>
            <a:ext cx="13716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>
            <a:off x="1143000" y="3886200"/>
            <a:ext cx="32004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956" name="Arc 28"/>
          <p:cNvSpPr>
            <a:spLocks/>
          </p:cNvSpPr>
          <p:nvPr/>
        </p:nvSpPr>
        <p:spPr bwMode="auto">
          <a:xfrm>
            <a:off x="1295400" y="3657600"/>
            <a:ext cx="381000" cy="361950"/>
          </a:xfrm>
          <a:custGeom>
            <a:avLst/>
            <a:gdLst>
              <a:gd name="G0" fmla="+- 0 0 0"/>
              <a:gd name="G1" fmla="+- 20544 0 0"/>
              <a:gd name="G2" fmla="+- 21600 0 0"/>
              <a:gd name="T0" fmla="*/ 6671 w 20873"/>
              <a:gd name="T1" fmla="*/ 0 h 20544"/>
              <a:gd name="T2" fmla="*/ 20873 w 20873"/>
              <a:gd name="T3" fmla="*/ 14986 h 20544"/>
              <a:gd name="T4" fmla="*/ 0 w 20873"/>
              <a:gd name="T5" fmla="*/ 20544 h 20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73" h="20544" fill="none" extrusionOk="0">
                <a:moveTo>
                  <a:pt x="6671" y="-1"/>
                </a:moveTo>
                <a:cubicBezTo>
                  <a:pt x="13640" y="2263"/>
                  <a:pt x="18987" y="7905"/>
                  <a:pt x="20872" y="14986"/>
                </a:cubicBezTo>
              </a:path>
              <a:path w="20873" h="20544" stroke="0" extrusionOk="0">
                <a:moveTo>
                  <a:pt x="6671" y="-1"/>
                </a:moveTo>
                <a:cubicBezTo>
                  <a:pt x="13640" y="2263"/>
                  <a:pt x="18987" y="7905"/>
                  <a:pt x="20872" y="14986"/>
                </a:cubicBezTo>
                <a:lnTo>
                  <a:pt x="0" y="20544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4957" name="Text Box 29"/>
          <p:cNvSpPr txBox="1">
            <a:spLocks noChangeArrowheads="1"/>
          </p:cNvSpPr>
          <p:nvPr/>
        </p:nvSpPr>
        <p:spPr bwMode="auto">
          <a:xfrm>
            <a:off x="16764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1981200" y="2286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h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4959" name="Text Box 31"/>
          <p:cNvSpPr txBox="1">
            <a:spLocks noChangeArrowheads="1"/>
          </p:cNvSpPr>
          <p:nvPr/>
        </p:nvSpPr>
        <p:spPr bwMode="auto">
          <a:xfrm>
            <a:off x="3581400" y="4114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</a:t>
            </a:r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1371600" cy="1568450"/>
          </a:xfrm>
          <a:prstGeom prst="rect">
            <a:avLst/>
          </a:prstGeom>
          <a:noFill/>
        </p:spPr>
      </p:pic>
      <p:sp>
        <p:nvSpPr>
          <p:cNvPr id="229381" name="AutoShape 5"/>
          <p:cNvSpPr>
            <a:spLocks noChangeArrowheads="1"/>
          </p:cNvSpPr>
          <p:nvPr/>
        </p:nvSpPr>
        <p:spPr bwMode="auto">
          <a:xfrm>
            <a:off x="2362200" y="533400"/>
            <a:ext cx="4495800" cy="1676400"/>
          </a:xfrm>
          <a:prstGeom prst="wedgeRoundRectCallout">
            <a:avLst>
              <a:gd name="adj1" fmla="val -61616"/>
              <a:gd name="adj2" fmla="val 4744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3124200" y="7620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Геометрические фигуры и узоры окружают нас везде и всюду:</a:t>
            </a:r>
          </a:p>
        </p:txBody>
      </p:sp>
      <p:pic>
        <p:nvPicPr>
          <p:cNvPr id="229383" name="Picture 7" descr="sport22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486400"/>
            <a:ext cx="1524000" cy="1143000"/>
          </a:xfrm>
          <a:prstGeom prst="rect">
            <a:avLst/>
          </a:prstGeom>
          <a:noFill/>
        </p:spPr>
      </p:pic>
      <p:pic>
        <p:nvPicPr>
          <p:cNvPr id="229384" name="Picture 8" descr="animal2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191000"/>
            <a:ext cx="1524000" cy="1143000"/>
          </a:xfrm>
          <a:prstGeom prst="rect">
            <a:avLst/>
          </a:prstGeom>
          <a:noFill/>
        </p:spPr>
      </p:pic>
      <p:pic>
        <p:nvPicPr>
          <p:cNvPr id="229385" name="Picture 9" descr="animal9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895600"/>
            <a:ext cx="1524000" cy="1143000"/>
          </a:xfrm>
          <a:prstGeom prst="rect">
            <a:avLst/>
          </a:prstGeom>
          <a:noFill/>
        </p:spPr>
      </p:pic>
      <p:pic>
        <p:nvPicPr>
          <p:cNvPr id="229386" name="Picture 10" descr="animal12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191000"/>
            <a:ext cx="1524000" cy="1143000"/>
          </a:xfrm>
          <a:prstGeom prst="rect">
            <a:avLst/>
          </a:prstGeom>
          <a:noFill/>
        </p:spPr>
      </p:pic>
      <p:pic>
        <p:nvPicPr>
          <p:cNvPr id="229387" name="Picture 11" descr="butterfly6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2895600"/>
            <a:ext cx="1524000" cy="1143000"/>
          </a:xfrm>
          <a:prstGeom prst="rect">
            <a:avLst/>
          </a:prstGeom>
          <a:noFill/>
        </p:spPr>
      </p:pic>
      <p:pic>
        <p:nvPicPr>
          <p:cNvPr id="229388" name="Picture 12" descr="butterfly13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5486400"/>
            <a:ext cx="1524000" cy="1143000"/>
          </a:xfrm>
          <a:prstGeom prst="rect">
            <a:avLst/>
          </a:prstGeom>
          <a:noFill/>
        </p:spPr>
      </p:pic>
      <p:pic>
        <p:nvPicPr>
          <p:cNvPr id="229389" name="Picture 13" descr="butterfly20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895600"/>
            <a:ext cx="1524000" cy="1143000"/>
          </a:xfrm>
          <a:prstGeom prst="rect">
            <a:avLst/>
          </a:prstGeom>
          <a:noFill/>
        </p:spPr>
      </p:pic>
      <p:pic>
        <p:nvPicPr>
          <p:cNvPr id="229390" name="Picture 14" descr="butterfly25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4191000"/>
            <a:ext cx="1524000" cy="1143000"/>
          </a:xfrm>
          <a:prstGeom prst="rect">
            <a:avLst/>
          </a:prstGeom>
          <a:noFill/>
        </p:spPr>
      </p:pic>
      <p:pic>
        <p:nvPicPr>
          <p:cNvPr id="229391" name="Picture 15" descr="photo_picture4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4191000"/>
            <a:ext cx="1524000" cy="1143000"/>
          </a:xfrm>
          <a:prstGeom prst="rect">
            <a:avLst/>
          </a:prstGeom>
          <a:noFill/>
        </p:spPr>
      </p:pic>
      <p:pic>
        <p:nvPicPr>
          <p:cNvPr id="229392" name="Picture 16" descr="photo_picture6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2895600"/>
            <a:ext cx="1524000" cy="1143000"/>
          </a:xfrm>
          <a:prstGeom prst="rect">
            <a:avLst/>
          </a:prstGeom>
          <a:noFill/>
        </p:spPr>
      </p:pic>
      <p:pic>
        <p:nvPicPr>
          <p:cNvPr id="229393" name="Picture 17" descr="photo_picture9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38800" y="2895600"/>
            <a:ext cx="1524000" cy="1143000"/>
          </a:xfrm>
          <a:prstGeom prst="rect">
            <a:avLst/>
          </a:prstGeom>
          <a:noFill/>
        </p:spPr>
      </p:pic>
      <p:pic>
        <p:nvPicPr>
          <p:cNvPr id="229394" name="Picture 18" descr="photo_picture12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4191000"/>
            <a:ext cx="1524000" cy="1143000"/>
          </a:xfrm>
          <a:prstGeom prst="rect">
            <a:avLst/>
          </a:prstGeom>
          <a:noFill/>
        </p:spPr>
      </p:pic>
      <p:pic>
        <p:nvPicPr>
          <p:cNvPr id="229395" name="Picture 19" descr="sia4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" y="5562600"/>
            <a:ext cx="1524000" cy="1143000"/>
          </a:xfrm>
          <a:prstGeom prst="rect">
            <a:avLst/>
          </a:prstGeom>
          <a:noFill/>
        </p:spPr>
      </p:pic>
      <p:pic>
        <p:nvPicPr>
          <p:cNvPr id="229396" name="Picture 20" descr="sport12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91400" y="5486400"/>
            <a:ext cx="1524000" cy="1143000"/>
          </a:xfrm>
          <a:prstGeom prst="rect">
            <a:avLst/>
          </a:prstGeom>
          <a:noFill/>
        </p:spPr>
      </p:pic>
      <p:pic>
        <p:nvPicPr>
          <p:cNvPr id="229397" name="Picture 21" descr="sand_dunes_800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86200" y="5486400"/>
            <a:ext cx="1492250" cy="111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09600"/>
            <a:ext cx="1676400" cy="1676400"/>
          </a:xfrm>
          <a:prstGeom prst="rect">
            <a:avLst/>
          </a:prstGeom>
          <a:noFill/>
        </p:spPr>
      </p:pic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2743200" y="609600"/>
            <a:ext cx="3810000" cy="914400"/>
          </a:xfrm>
          <a:prstGeom prst="wedgeRoundRectCallout">
            <a:avLst>
              <a:gd name="adj1" fmla="val 68667"/>
              <a:gd name="adj2" fmla="val 7378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048000" y="8382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Меньший угол имеет меньшую градусную меру.</a:t>
            </a:r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1066800" y="2819400"/>
            <a:ext cx="21336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3200400" y="3733800"/>
            <a:ext cx="3048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H="1">
            <a:off x="4114800" y="4648200"/>
            <a:ext cx="13716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4114800" y="6019800"/>
            <a:ext cx="32004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1" name="Arc 9"/>
          <p:cNvSpPr>
            <a:spLocks/>
          </p:cNvSpPr>
          <p:nvPr/>
        </p:nvSpPr>
        <p:spPr bwMode="auto">
          <a:xfrm rot="15621562" flipV="1">
            <a:off x="3071019" y="3290094"/>
            <a:ext cx="304800" cy="5857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3222"/>
              <a:gd name="T2" fmla="*/ 18207 w 21600"/>
              <a:gd name="T3" fmla="*/ 33222 h 33222"/>
              <a:gd name="T4" fmla="*/ 0 w 21600"/>
              <a:gd name="T5" fmla="*/ 21600 h 3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2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18"/>
                  <a:pt x="20422" y="29750"/>
                  <a:pt x="18206" y="33221"/>
                </a:cubicBezTo>
              </a:path>
              <a:path w="21600" h="3322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18"/>
                  <a:pt x="20422" y="29750"/>
                  <a:pt x="18206" y="3322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3124200" y="3124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150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25963" name="Arc 11"/>
          <p:cNvSpPr>
            <a:spLocks/>
          </p:cNvSpPr>
          <p:nvPr/>
        </p:nvSpPr>
        <p:spPr bwMode="auto">
          <a:xfrm>
            <a:off x="4267200" y="5791200"/>
            <a:ext cx="381000" cy="361950"/>
          </a:xfrm>
          <a:custGeom>
            <a:avLst/>
            <a:gdLst>
              <a:gd name="G0" fmla="+- 0 0 0"/>
              <a:gd name="G1" fmla="+- 20544 0 0"/>
              <a:gd name="G2" fmla="+- 21600 0 0"/>
              <a:gd name="T0" fmla="*/ 6671 w 20873"/>
              <a:gd name="T1" fmla="*/ 0 h 20544"/>
              <a:gd name="T2" fmla="*/ 20873 w 20873"/>
              <a:gd name="T3" fmla="*/ 14986 h 20544"/>
              <a:gd name="T4" fmla="*/ 0 w 20873"/>
              <a:gd name="T5" fmla="*/ 20544 h 20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73" h="20544" fill="none" extrusionOk="0">
                <a:moveTo>
                  <a:pt x="6671" y="-1"/>
                </a:moveTo>
                <a:cubicBezTo>
                  <a:pt x="13640" y="2263"/>
                  <a:pt x="18987" y="7905"/>
                  <a:pt x="20872" y="14986"/>
                </a:cubicBezTo>
              </a:path>
              <a:path w="20873" h="20544" stroke="0" extrusionOk="0">
                <a:moveTo>
                  <a:pt x="6671" y="-1"/>
                </a:moveTo>
                <a:cubicBezTo>
                  <a:pt x="13640" y="2263"/>
                  <a:pt x="18987" y="7905"/>
                  <a:pt x="20872" y="14986"/>
                </a:cubicBezTo>
                <a:lnTo>
                  <a:pt x="0" y="20544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4648200" y="5562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4953000" y="4419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h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6553200" y="624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914400" y="297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F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2895600" y="3810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O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5867400" y="3886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G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5978" name="AutoShape 26"/>
          <p:cNvSpPr>
            <a:spLocks noChangeArrowheads="1"/>
          </p:cNvSpPr>
          <p:nvPr/>
        </p:nvSpPr>
        <p:spPr bwMode="auto">
          <a:xfrm>
            <a:off x="3200400" y="4724400"/>
            <a:ext cx="1447800" cy="609600"/>
          </a:xfrm>
          <a:custGeom>
            <a:avLst/>
            <a:gdLst>
              <a:gd name="G0" fmla="+- -1962155 0 0"/>
              <a:gd name="G1" fmla="+- 8994533 0 0"/>
              <a:gd name="G2" fmla="+- -1962155 0 8994533"/>
              <a:gd name="G3" fmla="+- 10800 0 0"/>
              <a:gd name="G4" fmla="+- 0 0 -196215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26 0 0"/>
              <a:gd name="G9" fmla="+- 0 0 8994533"/>
              <a:gd name="G10" fmla="+- 8226 0 2700"/>
              <a:gd name="G11" fmla="cos G10 -1962155"/>
              <a:gd name="G12" fmla="sin G10 -1962155"/>
              <a:gd name="G13" fmla="cos 13500 -1962155"/>
              <a:gd name="G14" fmla="sin 13500 -1962155"/>
              <a:gd name="G15" fmla="+- G11 10800 0"/>
              <a:gd name="G16" fmla="+- G12 10800 0"/>
              <a:gd name="G17" fmla="+- G13 10800 0"/>
              <a:gd name="G18" fmla="+- G14 10800 0"/>
              <a:gd name="G19" fmla="*/ 8226 1 2"/>
              <a:gd name="G20" fmla="+- G19 5400 0"/>
              <a:gd name="G21" fmla="cos G20 -1962155"/>
              <a:gd name="G22" fmla="sin G20 -1962155"/>
              <a:gd name="G23" fmla="+- G21 10800 0"/>
              <a:gd name="G24" fmla="+- G12 G23 G22"/>
              <a:gd name="G25" fmla="+- G22 G23 G11"/>
              <a:gd name="G26" fmla="cos 10800 -1962155"/>
              <a:gd name="G27" fmla="sin 10800 -1962155"/>
              <a:gd name="G28" fmla="cos 8226 -1962155"/>
              <a:gd name="G29" fmla="sin 8226 -196215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994533"/>
              <a:gd name="G36" fmla="sin G34 8994533"/>
              <a:gd name="G37" fmla="+/ 8994533 -196215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26 G39"/>
              <a:gd name="G43" fmla="sin 82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399 w 21600"/>
              <a:gd name="T5" fmla="*/ 2101 h 21600"/>
              <a:gd name="T6" fmla="*/ 3814 w 21600"/>
              <a:gd name="T7" fmla="*/ 17257 h 21600"/>
              <a:gd name="T8" fmla="*/ 5924 w 21600"/>
              <a:gd name="T9" fmla="*/ 4174 h 21600"/>
              <a:gd name="T10" fmla="*/ 22498 w 21600"/>
              <a:gd name="T11" fmla="*/ 4062 h 21600"/>
              <a:gd name="T12" fmla="*/ 21033 w 21600"/>
              <a:gd name="T13" fmla="*/ 9507 h 21600"/>
              <a:gd name="T14" fmla="*/ 15588 w 21600"/>
              <a:gd name="T15" fmla="*/ 804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28" y="6694"/>
                </a:moveTo>
                <a:cubicBezTo>
                  <a:pt x="16459" y="4145"/>
                  <a:pt x="13741" y="2574"/>
                  <a:pt x="10800" y="2574"/>
                </a:cubicBezTo>
                <a:cubicBezTo>
                  <a:pt x="6256" y="2574"/>
                  <a:pt x="2574" y="6256"/>
                  <a:pt x="2574" y="10800"/>
                </a:cubicBezTo>
                <a:cubicBezTo>
                  <a:pt x="2573" y="12870"/>
                  <a:pt x="3354" y="14864"/>
                  <a:pt x="4759" y="16384"/>
                </a:cubicBezTo>
                <a:lnTo>
                  <a:pt x="2869" y="18131"/>
                </a:lnTo>
                <a:cubicBezTo>
                  <a:pt x="1024" y="16135"/>
                  <a:pt x="0" y="1351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662" y="-1"/>
                  <a:pt x="18230" y="2062"/>
                  <a:pt x="20158" y="5409"/>
                </a:cubicBezTo>
                <a:lnTo>
                  <a:pt x="22498" y="4062"/>
                </a:lnTo>
                <a:lnTo>
                  <a:pt x="21033" y="9507"/>
                </a:lnTo>
                <a:lnTo>
                  <a:pt x="15588" y="8042"/>
                </a:lnTo>
                <a:lnTo>
                  <a:pt x="17928" y="669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95600"/>
            <a:ext cx="5943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914400" y="5943600"/>
            <a:ext cx="79248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2" name="Line 6"/>
          <p:cNvSpPr>
            <a:spLocks noChangeShapeType="1"/>
          </p:cNvSpPr>
          <p:nvPr/>
        </p:nvSpPr>
        <p:spPr bwMode="auto">
          <a:xfrm flipV="1">
            <a:off x="4572000" y="5791200"/>
            <a:ext cx="41910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6983" name="Picture 7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295400"/>
            <a:ext cx="1143000" cy="1143000"/>
          </a:xfrm>
          <a:prstGeom prst="rect">
            <a:avLst/>
          </a:prstGeom>
          <a:noFill/>
        </p:spPr>
      </p:pic>
      <p:pic>
        <p:nvPicPr>
          <p:cNvPr id="126984" name="Picture 8" descr="в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3400"/>
            <a:ext cx="842963" cy="1143000"/>
          </a:xfrm>
          <a:prstGeom prst="rect">
            <a:avLst/>
          </a:prstGeom>
          <a:noFill/>
        </p:spPr>
      </p:pic>
      <p:sp>
        <p:nvSpPr>
          <p:cNvPr id="126985" name="Line 9"/>
          <p:cNvSpPr>
            <a:spLocks noChangeShapeType="1"/>
          </p:cNvSpPr>
          <p:nvPr/>
        </p:nvSpPr>
        <p:spPr bwMode="auto">
          <a:xfrm flipV="1">
            <a:off x="4648200" y="2667000"/>
            <a:ext cx="457200" cy="3276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1600200" y="609600"/>
            <a:ext cx="2667000" cy="1905000"/>
          </a:xfrm>
          <a:prstGeom prst="wedgeRoundRectCallout">
            <a:avLst>
              <a:gd name="adj1" fmla="val -62500"/>
              <a:gd name="adj2" fmla="val -683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5257800" y="1143000"/>
            <a:ext cx="2438400" cy="1752600"/>
          </a:xfrm>
          <a:prstGeom prst="wedgeRoundRectCallout">
            <a:avLst>
              <a:gd name="adj1" fmla="val 71028"/>
              <a:gd name="adj2" fmla="val 878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1981200" y="1143000"/>
            <a:ext cx="2060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Развернутый угол равен 180</a:t>
            </a:r>
            <a:r>
              <a:rPr lang="en-US" b="1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 b="1">
                <a:solidFill>
                  <a:schemeClr val="hlink"/>
                </a:solidFill>
                <a:cs typeface="Arial" charset="0"/>
              </a:rPr>
              <a:t>.</a:t>
            </a:r>
            <a:endParaRPr lang="en-US" b="1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5562600" y="1524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5410200" y="1447800"/>
            <a:ext cx="228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Неразвернутый угол меньше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180 </a:t>
            </a:r>
            <a:r>
              <a:rPr lang="en-US" b="1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 b="1">
                <a:solidFill>
                  <a:schemeClr val="hlink"/>
                </a:solidFill>
                <a:cs typeface="Arial" charset="0"/>
              </a:rPr>
              <a:t>.</a:t>
            </a:r>
            <a:endParaRPr lang="en-US" b="1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42963" cy="1143000"/>
          </a:xfrm>
          <a:prstGeom prst="rect">
            <a:avLst/>
          </a:prstGeom>
          <a:noFill/>
        </p:spPr>
      </p:pic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1981200" y="685800"/>
            <a:ext cx="6553200" cy="1447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Если луч делит угол на два угла, градусная мера всего угла равна сумме градусных мер этих углов.</a:t>
            </a: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838200" y="3276600"/>
            <a:ext cx="1219200" cy="2286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 flipV="1">
            <a:off x="2057400" y="4191000"/>
            <a:ext cx="3276600" cy="13716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2057400" y="5562600"/>
            <a:ext cx="2895600" cy="9144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457200" y="3581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h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5029200" y="4495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k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4038600" y="6477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28013" name="Arc 13"/>
          <p:cNvSpPr>
            <a:spLocks/>
          </p:cNvSpPr>
          <p:nvPr/>
        </p:nvSpPr>
        <p:spPr bwMode="auto">
          <a:xfrm rot="13783643" flipV="1">
            <a:off x="1958975" y="5219700"/>
            <a:ext cx="400050" cy="304800"/>
          </a:xfrm>
          <a:custGeom>
            <a:avLst/>
            <a:gdLst>
              <a:gd name="G0" fmla="+- 6709 0 0"/>
              <a:gd name="G1" fmla="+- 21600 0 0"/>
              <a:gd name="G2" fmla="+- 21600 0 0"/>
              <a:gd name="T0" fmla="*/ 0 w 28309"/>
              <a:gd name="T1" fmla="*/ 1068 h 21600"/>
              <a:gd name="T2" fmla="*/ 28309 w 28309"/>
              <a:gd name="T3" fmla="*/ 21600 h 21600"/>
              <a:gd name="T4" fmla="*/ 6709 w 283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09" h="21600" fill="none" extrusionOk="0">
                <a:moveTo>
                  <a:pt x="0" y="1068"/>
                </a:moveTo>
                <a:cubicBezTo>
                  <a:pt x="2166" y="360"/>
                  <a:pt x="4430" y="-1"/>
                  <a:pt x="6709" y="0"/>
                </a:cubicBezTo>
                <a:cubicBezTo>
                  <a:pt x="18638" y="0"/>
                  <a:pt x="28309" y="9670"/>
                  <a:pt x="28309" y="21600"/>
                </a:cubicBezTo>
              </a:path>
              <a:path w="28309" h="21600" stroke="0" extrusionOk="0">
                <a:moveTo>
                  <a:pt x="0" y="1068"/>
                </a:moveTo>
                <a:cubicBezTo>
                  <a:pt x="2166" y="360"/>
                  <a:pt x="4430" y="-1"/>
                  <a:pt x="6709" y="0"/>
                </a:cubicBezTo>
                <a:cubicBezTo>
                  <a:pt x="18638" y="0"/>
                  <a:pt x="28309" y="9670"/>
                  <a:pt x="28309" y="21600"/>
                </a:cubicBezTo>
                <a:lnTo>
                  <a:pt x="6709" y="21600"/>
                </a:lnTo>
                <a:close/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1981200" y="4724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60</a:t>
            </a:r>
            <a:r>
              <a:rPr lang="en-US">
                <a:solidFill>
                  <a:srgbClr val="33CC33"/>
                </a:solidFill>
                <a:cs typeface="Arial" charset="0"/>
              </a:rPr>
              <a:t>°</a:t>
            </a:r>
          </a:p>
        </p:txBody>
      </p:sp>
      <p:sp>
        <p:nvSpPr>
          <p:cNvPr id="128015" name="Arc 15"/>
          <p:cNvSpPr>
            <a:spLocks/>
          </p:cNvSpPr>
          <p:nvPr/>
        </p:nvSpPr>
        <p:spPr bwMode="auto">
          <a:xfrm rot="19157043" flipV="1">
            <a:off x="2438400" y="5410200"/>
            <a:ext cx="228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 cmpd="thinThick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3048000" y="541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45</a:t>
            </a:r>
            <a:r>
              <a:rPr lang="en-US">
                <a:solidFill>
                  <a:srgbClr val="33CC33"/>
                </a:solidFill>
                <a:cs typeface="Arial" charset="0"/>
              </a:rPr>
              <a:t>°</a:t>
            </a:r>
          </a:p>
        </p:txBody>
      </p:sp>
      <p:sp>
        <p:nvSpPr>
          <p:cNvPr id="128019" name="Arc 19"/>
          <p:cNvSpPr>
            <a:spLocks/>
          </p:cNvSpPr>
          <p:nvPr/>
        </p:nvSpPr>
        <p:spPr bwMode="auto">
          <a:xfrm rot="15932930" flipV="1">
            <a:off x="2035175" y="4984751"/>
            <a:ext cx="657225" cy="927100"/>
          </a:xfrm>
          <a:custGeom>
            <a:avLst/>
            <a:gdLst>
              <a:gd name="G0" fmla="+- 9453 0 0"/>
              <a:gd name="G1" fmla="+- 21600 0 0"/>
              <a:gd name="G2" fmla="+- 21600 0 0"/>
              <a:gd name="T0" fmla="*/ 0 w 31053"/>
              <a:gd name="T1" fmla="*/ 2178 h 37566"/>
              <a:gd name="T2" fmla="*/ 24001 w 31053"/>
              <a:gd name="T3" fmla="*/ 37566 h 37566"/>
              <a:gd name="T4" fmla="*/ 9453 w 31053"/>
              <a:gd name="T5" fmla="*/ 21600 h 37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053" h="37566" fill="none" extrusionOk="0">
                <a:moveTo>
                  <a:pt x="0" y="2178"/>
                </a:moveTo>
                <a:cubicBezTo>
                  <a:pt x="2945" y="744"/>
                  <a:pt x="6177" y="-1"/>
                  <a:pt x="9453" y="0"/>
                </a:cubicBezTo>
                <a:cubicBezTo>
                  <a:pt x="21382" y="0"/>
                  <a:pt x="31053" y="9670"/>
                  <a:pt x="31053" y="21600"/>
                </a:cubicBezTo>
                <a:cubicBezTo>
                  <a:pt x="31053" y="27677"/>
                  <a:pt x="28493" y="33473"/>
                  <a:pt x="24001" y="37566"/>
                </a:cubicBezTo>
              </a:path>
              <a:path w="31053" h="37566" stroke="0" extrusionOk="0">
                <a:moveTo>
                  <a:pt x="0" y="2178"/>
                </a:moveTo>
                <a:cubicBezTo>
                  <a:pt x="2945" y="744"/>
                  <a:pt x="6177" y="-1"/>
                  <a:pt x="9453" y="0"/>
                </a:cubicBezTo>
                <a:cubicBezTo>
                  <a:pt x="21382" y="0"/>
                  <a:pt x="31053" y="9670"/>
                  <a:pt x="31053" y="21600"/>
                </a:cubicBezTo>
                <a:cubicBezTo>
                  <a:pt x="31053" y="27677"/>
                  <a:pt x="28493" y="33473"/>
                  <a:pt x="24001" y="37566"/>
                </a:cubicBezTo>
                <a:lnTo>
                  <a:pt x="9453" y="21600"/>
                </a:lnTo>
                <a:close/>
              </a:path>
            </a:pathLst>
          </a:cu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2743200" y="4800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105</a:t>
            </a:r>
            <a:r>
              <a:rPr lang="en-US" b="1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295400"/>
            <a:ext cx="1143000" cy="1143000"/>
          </a:xfrm>
          <a:prstGeom prst="rect">
            <a:avLst/>
          </a:prstGeom>
          <a:noFill/>
        </p:spPr>
      </p:pic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5257800" y="1143000"/>
            <a:ext cx="2438400" cy="1752600"/>
          </a:xfrm>
          <a:prstGeom prst="wedgeRoundRectCallout">
            <a:avLst>
              <a:gd name="adj1" fmla="val 71028"/>
              <a:gd name="adj2" fmla="val 878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410200" y="144780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Углы бывают прямыми, острыми, тупыми.</a:t>
            </a:r>
            <a:endParaRPr lang="en-US" b="1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533400" y="914400"/>
            <a:ext cx="0" cy="1676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533400" y="2590800"/>
            <a:ext cx="2362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457200" y="3962400"/>
            <a:ext cx="1219200" cy="1676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1676400" y="5638800"/>
            <a:ext cx="2286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5638800" y="4038600"/>
            <a:ext cx="1371600" cy="1524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>
            <a:off x="5638800" y="5562600"/>
            <a:ext cx="2743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762000" y="28956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прямой угол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1676400" y="59436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тупой угол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5867400" y="5943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острый угол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914400" y="1676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= 90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905000" y="4724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&gt; </a:t>
            </a:r>
            <a:r>
              <a:rPr lang="ru-RU">
                <a:solidFill>
                  <a:schemeClr val="hlink"/>
                </a:solidFill>
              </a:rPr>
              <a:t>90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6629400" y="4800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&lt; </a:t>
            </a:r>
            <a:r>
              <a:rPr lang="ru-RU">
                <a:solidFill>
                  <a:schemeClr val="hlink"/>
                </a:solidFill>
              </a:rPr>
              <a:t>90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42963" cy="1143000"/>
          </a:xfrm>
          <a:prstGeom prst="rect">
            <a:avLst/>
          </a:prstGeom>
          <a:noFill/>
        </p:spPr>
      </p:pic>
      <p:sp>
        <p:nvSpPr>
          <p:cNvPr id="130053" name="AutoShape 5"/>
          <p:cNvSpPr>
            <a:spLocks noChangeArrowheads="1"/>
          </p:cNvSpPr>
          <p:nvPr/>
        </p:nvSpPr>
        <p:spPr bwMode="auto">
          <a:xfrm>
            <a:off x="1981200" y="685800"/>
            <a:ext cx="6553200" cy="1447800"/>
          </a:xfrm>
          <a:prstGeom prst="wedgeRoundRectCallout">
            <a:avLst>
              <a:gd name="adj1" fmla="val -58380"/>
              <a:gd name="adj2" fmla="val -1228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Измерение углов на местности проводят с помощью астролябии.</a:t>
            </a:r>
          </a:p>
        </p:txBody>
      </p:sp>
      <p:pic>
        <p:nvPicPr>
          <p:cNvPr id="130056" name="Picture 8" descr="астроляб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895600"/>
            <a:ext cx="2728913" cy="3200400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33400" y="1889125"/>
            <a:ext cx="8153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hlink"/>
                </a:solidFill>
              </a:rPr>
              <a:t>    </a:t>
            </a:r>
            <a:r>
              <a:rPr lang="en-US" sz="2000">
                <a:solidFill>
                  <a:schemeClr val="hlink"/>
                </a:solidFill>
              </a:rPr>
              <a:t>-</a:t>
            </a:r>
            <a:r>
              <a:rPr lang="ru-RU" sz="2000">
                <a:solidFill>
                  <a:schemeClr val="hlink"/>
                </a:solidFill>
              </a:rPr>
              <a:t> Хотел бы проходить между твоими сторонами. Что нужно сделать мне для этого?</a:t>
            </a:r>
          </a:p>
          <a:p>
            <a:endParaRPr lang="ru-RU" sz="2000">
              <a:solidFill>
                <a:schemeClr val="hlink"/>
              </a:solidFill>
            </a:endParaRPr>
          </a:p>
          <a:p>
            <a:r>
              <a:rPr lang="ru-RU" sz="2000">
                <a:solidFill>
                  <a:schemeClr val="hlink"/>
                </a:solidFill>
              </a:rPr>
              <a:t>-         С моей вершиной совмести точку свою начальную. Пересеки отрезок с концами на сторонах моих. Как видишь очень просто.</a:t>
            </a:r>
          </a:p>
          <a:p>
            <a:endParaRPr lang="ru-RU" sz="2000">
              <a:solidFill>
                <a:schemeClr val="hlink"/>
              </a:solidFill>
            </a:endParaRPr>
          </a:p>
          <a:p>
            <a:r>
              <a:rPr lang="ru-RU" sz="2000">
                <a:solidFill>
                  <a:schemeClr val="hlink"/>
                </a:solidFill>
              </a:rPr>
              <a:t>-         Но если ты развернутый?</a:t>
            </a:r>
          </a:p>
          <a:p>
            <a:endParaRPr lang="ru-RU" sz="2000">
              <a:solidFill>
                <a:schemeClr val="hlink"/>
              </a:solidFill>
            </a:endParaRPr>
          </a:p>
          <a:p>
            <a:r>
              <a:rPr lang="ru-RU" sz="2000">
                <a:solidFill>
                  <a:schemeClr val="hlink"/>
                </a:solidFill>
              </a:rPr>
              <a:t>-         Тогда исполнить первое достаточно. Да только не совпади с моей стороною.</a:t>
            </a:r>
          </a:p>
          <a:p>
            <a:r>
              <a:rPr lang="ru-RU" sz="2000">
                <a:solidFill>
                  <a:schemeClr val="hlink"/>
                </a:solidFill>
              </a:rPr>
              <a:t>-         Мне понятно, но как узнать, развернутый ли ты?</a:t>
            </a:r>
          </a:p>
          <a:p>
            <a:endParaRPr lang="ru-RU" sz="2000">
              <a:solidFill>
                <a:schemeClr val="hlink"/>
              </a:solidFill>
            </a:endParaRPr>
          </a:p>
          <a:p>
            <a:r>
              <a:rPr lang="ru-RU" sz="2000">
                <a:solidFill>
                  <a:schemeClr val="hlink"/>
                </a:solidFill>
              </a:rPr>
              <a:t>-         Коль до прямой дополнили друг друга стороны мои, то я развернутый, а если нет- то нет.</a:t>
            </a:r>
          </a:p>
          <a:p>
            <a:endParaRPr lang="ru-RU" sz="2000">
              <a:solidFill>
                <a:schemeClr val="hlink"/>
              </a:solidFill>
            </a:endParaRPr>
          </a:p>
          <a:p>
            <a:r>
              <a:rPr lang="ru-RU" sz="2000">
                <a:solidFill>
                  <a:schemeClr val="hlink"/>
                </a:solidFill>
              </a:rPr>
              <a:t>-         Теперь я знаю, как мне быть.</a:t>
            </a:r>
          </a:p>
        </p:txBody>
      </p:sp>
      <p:pic>
        <p:nvPicPr>
          <p:cNvPr id="134149" name="Picture 5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42963" cy="1143000"/>
          </a:xfrm>
          <a:prstGeom prst="rect">
            <a:avLst/>
          </a:prstGeom>
          <a:noFill/>
        </p:spPr>
      </p:pic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1676400" y="685800"/>
            <a:ext cx="6477000" cy="838200"/>
          </a:xfrm>
          <a:prstGeom prst="wedgeRoundRectCallout">
            <a:avLst>
              <a:gd name="adj1" fmla="val -55171"/>
              <a:gd name="adj2" fmla="val 24241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Угадай персонажей, ведущих данный диалог.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 descr="Image3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2895600"/>
            <a:ext cx="8653462" cy="2073275"/>
          </a:xfrm>
          <a:prstGeom prst="rect">
            <a:avLst/>
          </a:prstGeom>
          <a:noFill/>
        </p:spPr>
      </p:pic>
      <p:pic>
        <p:nvPicPr>
          <p:cNvPr id="223238" name="Picture 6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842963" cy="1143000"/>
          </a:xfrm>
          <a:prstGeom prst="rect">
            <a:avLst/>
          </a:prstGeom>
          <a:noFill/>
        </p:spPr>
      </p:pic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1981200" y="685800"/>
            <a:ext cx="6553200" cy="762000"/>
          </a:xfrm>
          <a:prstGeom prst="wedgeRoundRectCallout">
            <a:avLst>
              <a:gd name="adj1" fmla="val -56153"/>
              <a:gd name="adj2" fmla="val 8645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Определите угол между стрелками часов: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685800"/>
            <a:ext cx="1143000" cy="1143000"/>
          </a:xfrm>
          <a:prstGeom prst="rect">
            <a:avLst/>
          </a:prstGeom>
          <a:noFill/>
        </p:spPr>
      </p:pic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2057400" y="685800"/>
            <a:ext cx="4343400" cy="1143000"/>
          </a:xfrm>
          <a:prstGeom prst="wedgeRoundRectCallout">
            <a:avLst>
              <a:gd name="adj1" fmla="val 77157"/>
              <a:gd name="adj2" fmla="val 2152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362200" y="914400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Запишите в таблицу углы:</a:t>
            </a:r>
          </a:p>
        </p:txBody>
      </p:sp>
      <p:graphicFrame>
        <p:nvGraphicFramePr>
          <p:cNvPr id="137254" name="Group 38"/>
          <p:cNvGraphicFramePr>
            <a:graphicFrameLocks noGrp="1"/>
          </p:cNvGraphicFramePr>
          <p:nvPr/>
        </p:nvGraphicFramePr>
        <p:xfrm>
          <a:off x="838200" y="2286000"/>
          <a:ext cx="7467600" cy="1600200"/>
        </p:xfrm>
        <a:graphic>
          <a:graphicData uri="http://schemas.openxmlformats.org/drawingml/2006/table">
            <a:tbl>
              <a:tblPr/>
              <a:tblGrid>
                <a:gridCol w="2708275"/>
                <a:gridCol w="47593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Острые углы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Тупые углы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Прямые углы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7255" name="AutoShape 39"/>
          <p:cNvSpPr>
            <a:spLocks noChangeArrowheads="1"/>
          </p:cNvSpPr>
          <p:nvPr/>
        </p:nvSpPr>
        <p:spPr bwMode="auto">
          <a:xfrm>
            <a:off x="3962400" y="4114800"/>
            <a:ext cx="2209800" cy="2133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57" name="AutoShape 41"/>
          <p:cNvSpPr>
            <a:spLocks noChangeArrowheads="1"/>
          </p:cNvSpPr>
          <p:nvPr/>
        </p:nvSpPr>
        <p:spPr bwMode="auto">
          <a:xfrm>
            <a:off x="6705600" y="4419600"/>
            <a:ext cx="2133600" cy="1752600"/>
          </a:xfrm>
          <a:prstGeom prst="plus">
            <a:avLst>
              <a:gd name="adj" fmla="val 26972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62" name="AutoShape 46"/>
          <p:cNvSpPr>
            <a:spLocks noChangeArrowheads="1"/>
          </p:cNvSpPr>
          <p:nvPr/>
        </p:nvSpPr>
        <p:spPr bwMode="auto">
          <a:xfrm>
            <a:off x="914400" y="4800600"/>
            <a:ext cx="2362200" cy="1676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263" name="Text Box 47"/>
          <p:cNvSpPr txBox="1">
            <a:spLocks noChangeArrowheads="1"/>
          </p:cNvSpPr>
          <p:nvPr/>
        </p:nvSpPr>
        <p:spPr bwMode="auto">
          <a:xfrm>
            <a:off x="990600" y="4800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37264" name="Text Box 48"/>
          <p:cNvSpPr txBox="1">
            <a:spLocks noChangeArrowheads="1"/>
          </p:cNvSpPr>
          <p:nvPr/>
        </p:nvSpPr>
        <p:spPr bwMode="auto">
          <a:xfrm>
            <a:off x="2819400" y="4800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37265" name="Text Box 49"/>
          <p:cNvSpPr txBox="1">
            <a:spLocks noChangeArrowheads="1"/>
          </p:cNvSpPr>
          <p:nvPr/>
        </p:nvSpPr>
        <p:spPr bwMode="auto">
          <a:xfrm>
            <a:off x="1447800" y="6096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37266" name="Text Box 50"/>
          <p:cNvSpPr txBox="1">
            <a:spLocks noChangeArrowheads="1"/>
          </p:cNvSpPr>
          <p:nvPr/>
        </p:nvSpPr>
        <p:spPr bwMode="auto">
          <a:xfrm>
            <a:off x="2438400" y="6096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37267" name="Text Box 51"/>
          <p:cNvSpPr txBox="1">
            <a:spLocks noChangeArrowheads="1"/>
          </p:cNvSpPr>
          <p:nvPr/>
        </p:nvSpPr>
        <p:spPr bwMode="auto">
          <a:xfrm>
            <a:off x="41910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37268" name="Text Box 52"/>
          <p:cNvSpPr txBox="1">
            <a:spLocks noChangeArrowheads="1"/>
          </p:cNvSpPr>
          <p:nvPr/>
        </p:nvSpPr>
        <p:spPr bwMode="auto">
          <a:xfrm>
            <a:off x="54864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137269" name="Text Box 53"/>
          <p:cNvSpPr txBox="1">
            <a:spLocks noChangeArrowheads="1"/>
          </p:cNvSpPr>
          <p:nvPr/>
        </p:nvSpPr>
        <p:spPr bwMode="auto">
          <a:xfrm>
            <a:off x="4876800" y="4419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37270" name="Text Box 54"/>
          <p:cNvSpPr txBox="1">
            <a:spLocks noChangeArrowheads="1"/>
          </p:cNvSpPr>
          <p:nvPr/>
        </p:nvSpPr>
        <p:spPr bwMode="auto">
          <a:xfrm>
            <a:off x="7162800" y="4419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137271" name="Text Box 55"/>
          <p:cNvSpPr txBox="1">
            <a:spLocks noChangeArrowheads="1"/>
          </p:cNvSpPr>
          <p:nvPr/>
        </p:nvSpPr>
        <p:spPr bwMode="auto">
          <a:xfrm>
            <a:off x="8077200" y="4419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9</a:t>
            </a:r>
          </a:p>
        </p:txBody>
      </p:sp>
      <p:sp>
        <p:nvSpPr>
          <p:cNvPr id="137272" name="Text Box 56"/>
          <p:cNvSpPr txBox="1">
            <a:spLocks noChangeArrowheads="1"/>
          </p:cNvSpPr>
          <p:nvPr/>
        </p:nvSpPr>
        <p:spPr bwMode="auto">
          <a:xfrm>
            <a:off x="6705600" y="4876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10</a:t>
            </a:r>
          </a:p>
        </p:txBody>
      </p:sp>
      <p:sp>
        <p:nvSpPr>
          <p:cNvPr id="137273" name="Text Box 57"/>
          <p:cNvSpPr txBox="1">
            <a:spLocks noChangeArrowheads="1"/>
          </p:cNvSpPr>
          <p:nvPr/>
        </p:nvSpPr>
        <p:spPr bwMode="auto">
          <a:xfrm>
            <a:off x="6705600" y="5410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11</a:t>
            </a:r>
          </a:p>
        </p:txBody>
      </p:sp>
      <p:sp>
        <p:nvSpPr>
          <p:cNvPr id="137274" name="Text Box 58"/>
          <p:cNvSpPr txBox="1">
            <a:spLocks noChangeArrowheads="1"/>
          </p:cNvSpPr>
          <p:nvPr/>
        </p:nvSpPr>
        <p:spPr bwMode="auto">
          <a:xfrm>
            <a:off x="7162800" y="579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12</a:t>
            </a:r>
          </a:p>
        </p:txBody>
      </p:sp>
      <p:sp>
        <p:nvSpPr>
          <p:cNvPr id="137275" name="Text Box 59"/>
          <p:cNvSpPr txBox="1">
            <a:spLocks noChangeArrowheads="1"/>
          </p:cNvSpPr>
          <p:nvPr/>
        </p:nvSpPr>
        <p:spPr bwMode="auto">
          <a:xfrm>
            <a:off x="7848600" y="579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13</a:t>
            </a:r>
          </a:p>
        </p:txBody>
      </p:sp>
      <p:sp>
        <p:nvSpPr>
          <p:cNvPr id="137276" name="Text Box 60"/>
          <p:cNvSpPr txBox="1">
            <a:spLocks noChangeArrowheads="1"/>
          </p:cNvSpPr>
          <p:nvPr/>
        </p:nvSpPr>
        <p:spPr bwMode="auto">
          <a:xfrm>
            <a:off x="8458200" y="5334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14</a:t>
            </a:r>
          </a:p>
        </p:txBody>
      </p:sp>
      <p:sp>
        <p:nvSpPr>
          <p:cNvPr id="137277" name="Text Box 61"/>
          <p:cNvSpPr txBox="1">
            <a:spLocks noChangeArrowheads="1"/>
          </p:cNvSpPr>
          <p:nvPr/>
        </p:nvSpPr>
        <p:spPr bwMode="auto">
          <a:xfrm>
            <a:off x="83820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905000" y="2133600"/>
            <a:ext cx="51816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000">
              <a:solidFill>
                <a:schemeClr val="hlink"/>
              </a:solidFill>
            </a:endParaRP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120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 – 32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 =  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 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38,5 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+ 85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 = 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 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29,5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  ● 3 = 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 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145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 – (42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-40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) = 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 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171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 : 9= 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 </a:t>
            </a:r>
          </a:p>
          <a:p>
            <a:pPr eaLnBrk="0" hangingPunct="0"/>
            <a:r>
              <a:rPr lang="ru-RU" sz="2000">
                <a:solidFill>
                  <a:schemeClr val="hlink"/>
                </a:solidFill>
              </a:rPr>
              <a:t>28 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 ● 6 – 12</a:t>
            </a:r>
            <a:r>
              <a:rPr lang="ru-RU" sz="2000" b="1">
                <a:solidFill>
                  <a:schemeClr val="hlink"/>
                </a:solidFill>
              </a:rPr>
              <a:t>°</a:t>
            </a:r>
            <a:r>
              <a:rPr lang="ru-RU" sz="2000">
                <a:solidFill>
                  <a:schemeClr val="hlink"/>
                </a:solidFill>
              </a:rPr>
              <a:t>  ● 5 – 32</a:t>
            </a:r>
            <a:r>
              <a:rPr lang="ru-RU" sz="2000" b="1">
                <a:solidFill>
                  <a:schemeClr val="hlink"/>
                </a:solidFill>
              </a:rPr>
              <a:t>′</a:t>
            </a:r>
            <a:r>
              <a:rPr lang="ru-RU" sz="2000">
                <a:solidFill>
                  <a:schemeClr val="hlink"/>
                </a:solidFill>
              </a:rPr>
              <a:t> ● 3 =</a:t>
            </a:r>
          </a:p>
          <a:p>
            <a:pPr eaLnBrk="0" hangingPunct="0"/>
            <a:endParaRPr lang="ru-RU" sz="2000">
              <a:solidFill>
                <a:schemeClr val="hlink"/>
              </a:solidFill>
            </a:endParaRPr>
          </a:p>
        </p:txBody>
      </p:sp>
      <p:pic>
        <p:nvPicPr>
          <p:cNvPr id="138251" name="Picture 11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42963" cy="1143000"/>
          </a:xfrm>
          <a:prstGeom prst="rect">
            <a:avLst/>
          </a:prstGeom>
          <a:noFill/>
        </p:spPr>
      </p:pic>
      <p:sp>
        <p:nvSpPr>
          <p:cNvPr id="138252" name="AutoShape 12"/>
          <p:cNvSpPr>
            <a:spLocks noChangeArrowheads="1"/>
          </p:cNvSpPr>
          <p:nvPr/>
        </p:nvSpPr>
        <p:spPr bwMode="auto">
          <a:xfrm>
            <a:off x="1676400" y="685800"/>
            <a:ext cx="6477000" cy="838200"/>
          </a:xfrm>
          <a:prstGeom prst="wedgeRoundRectCallout">
            <a:avLst>
              <a:gd name="adj1" fmla="val -55171"/>
              <a:gd name="adj2" fmla="val 24241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Произведите вычисления: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685800"/>
            <a:ext cx="1143000" cy="1143000"/>
          </a:xfrm>
          <a:prstGeom prst="rect">
            <a:avLst/>
          </a:prstGeom>
          <a:noFill/>
        </p:spPr>
      </p:pic>
      <p:sp>
        <p:nvSpPr>
          <p:cNvPr id="131077" name="AutoShape 5"/>
          <p:cNvSpPr>
            <a:spLocks noChangeArrowheads="1"/>
          </p:cNvSpPr>
          <p:nvPr/>
        </p:nvSpPr>
        <p:spPr bwMode="auto">
          <a:xfrm>
            <a:off x="2057400" y="685800"/>
            <a:ext cx="4343400" cy="1143000"/>
          </a:xfrm>
          <a:prstGeom prst="wedgeRoundRectCallout">
            <a:avLst>
              <a:gd name="adj1" fmla="val 77157"/>
              <a:gd name="adj2" fmla="val 2152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2362200" y="9144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Выполните в тетрадях практическую работу:</a:t>
            </a:r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038600" cy="3886200"/>
          </a:xfrm>
        </p:spPr>
        <p:txBody>
          <a:bodyPr/>
          <a:lstStyle/>
          <a:p>
            <a:r>
              <a:rPr lang="ru-RU" sz="1800" b="1">
                <a:solidFill>
                  <a:schemeClr val="hlink"/>
                </a:solidFill>
                <a:latin typeface="Georgia" pitchFamily="18" charset="0"/>
              </a:rPr>
              <a:t>Начертите тупой угол АВС.</a:t>
            </a:r>
          </a:p>
          <a:p>
            <a:r>
              <a:rPr lang="ru-RU" sz="1800" b="1">
                <a:solidFill>
                  <a:schemeClr val="hlink"/>
                </a:solidFill>
                <a:latin typeface="Georgia" pitchFamily="18" charset="0"/>
              </a:rPr>
              <a:t>Постройте биссектрису В</a:t>
            </a:r>
            <a:r>
              <a:rPr lang="en-US" sz="1800" b="1">
                <a:solidFill>
                  <a:schemeClr val="hlink"/>
                </a:solidFill>
                <a:latin typeface="Georgia" pitchFamily="18" charset="0"/>
              </a:rPr>
              <a:t>D</a:t>
            </a:r>
            <a:r>
              <a:rPr lang="ru-RU" sz="1800" b="1">
                <a:solidFill>
                  <a:schemeClr val="hlink"/>
                </a:solidFill>
                <a:latin typeface="Georgia" pitchFamily="18" charset="0"/>
              </a:rPr>
              <a:t> угла АВС.</a:t>
            </a:r>
          </a:p>
          <a:p>
            <a:r>
              <a:rPr lang="ru-RU" sz="1800" b="1">
                <a:solidFill>
                  <a:schemeClr val="hlink"/>
                </a:solidFill>
                <a:latin typeface="Georgia" pitchFamily="18" charset="0"/>
              </a:rPr>
              <a:t>Проведите луч ВО, делящий угол </a:t>
            </a:r>
            <a:r>
              <a:rPr lang="en-US" sz="1800" b="1">
                <a:solidFill>
                  <a:schemeClr val="hlink"/>
                </a:solidFill>
                <a:latin typeface="Georgia" pitchFamily="18" charset="0"/>
              </a:rPr>
              <a:t>DBC</a:t>
            </a:r>
            <a:r>
              <a:rPr lang="ru-RU" sz="1800" b="1">
                <a:solidFill>
                  <a:schemeClr val="hlink"/>
                </a:solidFill>
                <a:latin typeface="Georgia" pitchFamily="18" charset="0"/>
              </a:rPr>
              <a:t> на два неравных угла.</a:t>
            </a:r>
          </a:p>
          <a:p>
            <a:r>
              <a:rPr lang="ru-RU" sz="1800" b="1">
                <a:solidFill>
                  <a:schemeClr val="hlink"/>
                </a:solidFill>
                <a:latin typeface="Georgia" pitchFamily="18" charset="0"/>
              </a:rPr>
              <a:t>Заполните таблицу:</a:t>
            </a:r>
          </a:p>
        </p:txBody>
      </p:sp>
      <p:graphicFrame>
        <p:nvGraphicFramePr>
          <p:cNvPr id="131194" name="Group 122"/>
          <p:cNvGraphicFramePr>
            <a:graphicFrameLocks noGrp="1"/>
          </p:cNvGraphicFramePr>
          <p:nvPr>
            <p:ph sz="half" idx="2"/>
          </p:nvPr>
        </p:nvGraphicFramePr>
        <p:xfrm>
          <a:off x="381000" y="4038600"/>
          <a:ext cx="8305800" cy="2286000"/>
        </p:xfrm>
        <a:graphic>
          <a:graphicData uri="http://schemas.openxmlformats.org/drawingml/2006/table">
            <a:tbl>
              <a:tblPr/>
              <a:tblGrid>
                <a:gridCol w="1600200"/>
                <a:gridCol w="1066800"/>
                <a:gridCol w="1066800"/>
                <a:gridCol w="1011238"/>
                <a:gridCol w="1187450"/>
                <a:gridCol w="1185862"/>
                <a:gridCol w="118745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угол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АВС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АВ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D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BDC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DBO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OBC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ABO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1371600" cy="1568450"/>
          </a:xfrm>
          <a:prstGeom prst="rect">
            <a:avLst/>
          </a:prstGeom>
          <a:noFill/>
        </p:spPr>
      </p:pic>
      <p:sp>
        <p:nvSpPr>
          <p:cNvPr id="238597" name="AutoShape 5"/>
          <p:cNvSpPr>
            <a:spLocks noChangeArrowheads="1"/>
          </p:cNvSpPr>
          <p:nvPr/>
        </p:nvSpPr>
        <p:spPr bwMode="auto">
          <a:xfrm>
            <a:off x="2362200" y="533400"/>
            <a:ext cx="4495800" cy="4953000"/>
          </a:xfrm>
          <a:prstGeom prst="wedgeRoundRectCallout">
            <a:avLst>
              <a:gd name="adj1" fmla="val -61616"/>
              <a:gd name="adj2" fmla="val -17019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124200" y="2057400"/>
            <a:ext cx="3048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Геометрические понятия и определения задействованы во многих областях, например, в компьютерных науках.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42963" cy="1143000"/>
          </a:xfrm>
          <a:prstGeom prst="rect">
            <a:avLst/>
          </a:prstGeom>
          <a:noFill/>
        </p:spPr>
      </p:pic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1676400" y="685800"/>
            <a:ext cx="6477000" cy="838200"/>
          </a:xfrm>
          <a:prstGeom prst="wedgeRoundRectCallout">
            <a:avLst>
              <a:gd name="adj1" fmla="val -55171"/>
              <a:gd name="adj2" fmla="val 24241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>
                <a:solidFill>
                  <a:schemeClr val="hlink"/>
                </a:solidFill>
              </a:rPr>
              <a:t>Реши в тетради следующие задачи: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>
                <a:solidFill>
                  <a:schemeClr val="hlink"/>
                </a:solidFill>
                <a:latin typeface="Georgia" pitchFamily="18" charset="0"/>
              </a:rPr>
              <a:t>№ 45</a:t>
            </a:r>
          </a:p>
          <a:p>
            <a:r>
              <a:rPr lang="ru-RU" sz="2400">
                <a:solidFill>
                  <a:schemeClr val="hlink"/>
                </a:solidFill>
                <a:latin typeface="Georgia" pitchFamily="18" charset="0"/>
              </a:rPr>
              <a:t>№ 46</a:t>
            </a:r>
          </a:p>
          <a:p>
            <a:r>
              <a:rPr lang="ru-RU" sz="2400">
                <a:solidFill>
                  <a:schemeClr val="hlink"/>
                </a:solidFill>
                <a:latin typeface="Georgia" pitchFamily="18" charset="0"/>
              </a:rPr>
              <a:t>№ 53</a:t>
            </a:r>
          </a:p>
        </p:txBody>
      </p:sp>
      <p:pic>
        <p:nvPicPr>
          <p:cNvPr id="135176" name="Picture 8" descr="тетрад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05200"/>
            <a:ext cx="2328863" cy="177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  <a:latin typeface="Georgia" pitchFamily="18" charset="0"/>
              </a:rPr>
              <a:t>§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5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49, 50, 52</a:t>
            </a:r>
          </a:p>
        </p:txBody>
      </p:sp>
      <p:pic>
        <p:nvPicPr>
          <p:cNvPr id="136195" name="Picture 3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  <p:sp>
        <p:nvSpPr>
          <p:cNvPr id="136196" name="AutoShape 4"/>
          <p:cNvSpPr>
            <a:spLocks noChangeArrowheads="1"/>
          </p:cNvSpPr>
          <p:nvPr/>
        </p:nvSpPr>
        <p:spPr bwMode="auto">
          <a:xfrm>
            <a:off x="1524000" y="457200"/>
            <a:ext cx="6781800" cy="1219200"/>
          </a:xfrm>
          <a:prstGeom prst="wedgeRoundRectCallout">
            <a:avLst>
              <a:gd name="adj1" fmla="val -55361"/>
              <a:gd name="adj2" fmla="val 4114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209800" y="685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Запишите домашнее задание:</a:t>
            </a:r>
          </a:p>
        </p:txBody>
      </p:sp>
      <p:sp>
        <p:nvSpPr>
          <p:cNvPr id="1361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2895600" y="990600"/>
            <a:ext cx="5486400" cy="2667000"/>
          </a:xfrm>
          <a:prstGeom prst="cloudCallout">
            <a:avLst>
              <a:gd name="adj1" fmla="val -61199"/>
              <a:gd name="adj2" fmla="val 6131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200400" y="1371600"/>
            <a:ext cx="4800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Урок</a:t>
            </a:r>
            <a:r>
              <a:rPr lang="en-US" sz="3200" b="1">
                <a:solidFill>
                  <a:schemeClr val="hlink"/>
                </a:solidFill>
              </a:rPr>
              <a:t> </a:t>
            </a:r>
            <a:r>
              <a:rPr lang="ru-RU" sz="3200" b="1">
                <a:solidFill>
                  <a:schemeClr val="hlink"/>
                </a:solidFill>
              </a:rPr>
              <a:t>7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</a:rPr>
              <a:t>«Перпендикулярные прямые»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1676400" cy="1676400"/>
          </a:xfrm>
          <a:prstGeom prst="rect">
            <a:avLst/>
          </a:prstGeom>
          <a:noFill/>
        </p:spPr>
      </p:pic>
      <p:sp>
        <p:nvSpPr>
          <p:cNvPr id="141315" name="AutoShape 3"/>
          <p:cNvSpPr>
            <a:spLocks noChangeArrowheads="1"/>
          </p:cNvSpPr>
          <p:nvPr/>
        </p:nvSpPr>
        <p:spPr bwMode="auto">
          <a:xfrm>
            <a:off x="2971800" y="1524000"/>
            <a:ext cx="50292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352800" y="243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Поверим 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1676400" cy="1676400"/>
          </a:xfrm>
          <a:prstGeom prst="rect">
            <a:avLst/>
          </a:prstGeom>
          <a:noFill/>
        </p:spPr>
      </p:pic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2971800" y="457200"/>
            <a:ext cx="5029200" cy="2286000"/>
          </a:xfrm>
          <a:prstGeom prst="wedgeRoundRectCallout">
            <a:avLst>
              <a:gd name="adj1" fmla="val -63634"/>
              <a:gd name="adj2" fmla="val 1666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276600" y="838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Подготовьте ответы на следующие вопросы: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1905000" y="1952625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2743200" y="2057400"/>
            <a:ext cx="52578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принимают за единицу измерения углов?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Чему равен 1 градус?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называют градусной мерой угла?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Какие названия носят определенные части угла? Чему они равны?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Какие градусные меры имеют равные углы?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Чему равен развернутый угол?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Какой угол называется прямым?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Какой угол называется острым?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Какой угол называется тупым?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b="1">
              <a:solidFill>
                <a:schemeClr val="hlink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49</a:t>
            </a:r>
          </a:p>
          <a:p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 flipH="1">
            <a:off x="1295400" y="2971800"/>
            <a:ext cx="914400" cy="1219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>
            <a:off x="1295400" y="4191000"/>
            <a:ext cx="144780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>
            <a:off x="1295400" y="4191000"/>
            <a:ext cx="17526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914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2743200" y="3886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</a:t>
            </a: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17526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2286000" y="525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1447800" y="3886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?</a:t>
            </a:r>
          </a:p>
        </p:txBody>
      </p:sp>
      <p:sp>
        <p:nvSpPr>
          <p:cNvPr id="142359" name="Arc 23"/>
          <p:cNvSpPr>
            <a:spLocks/>
          </p:cNvSpPr>
          <p:nvPr/>
        </p:nvSpPr>
        <p:spPr bwMode="auto">
          <a:xfrm rot="1941998">
            <a:off x="1447800" y="3886200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1905000" y="3810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8000"/>
                </a:solidFill>
              </a:rPr>
              <a:t>155</a:t>
            </a:r>
            <a:r>
              <a:rPr lang="en-US" b="1">
                <a:solidFill>
                  <a:srgbClr val="008000"/>
                </a:solidFill>
                <a:cs typeface="Arial" charset="0"/>
              </a:rPr>
              <a:t>°</a:t>
            </a: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3429000" y="2895600"/>
            <a:ext cx="5486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Решение: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Пусть угол АОС = х</a:t>
            </a:r>
            <a:r>
              <a:rPr lang="en-US" b="1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 b="1">
                <a:solidFill>
                  <a:schemeClr val="hlink"/>
                </a:solidFill>
              </a:rPr>
              <a:t>, тогда угол СОВ = (х+15)</a:t>
            </a:r>
            <a:r>
              <a:rPr lang="en-US" b="1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 b="1">
                <a:solidFill>
                  <a:schemeClr val="hlink"/>
                </a:solidFill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cs typeface="Arial" charset="0"/>
              </a:rPr>
              <a:t>Тогда     х + (х+15) = 155,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cs typeface="Arial" charset="0"/>
              </a:rPr>
              <a:t>                 х = 70</a:t>
            </a:r>
            <a:endParaRPr lang="en-US" b="1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50</a:t>
            </a:r>
          </a:p>
          <a:p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 flipH="1">
            <a:off x="1295400" y="2971800"/>
            <a:ext cx="914400" cy="1219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>
            <a:off x="1295400" y="4191000"/>
            <a:ext cx="144780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>
            <a:off x="1295400" y="4191000"/>
            <a:ext cx="17526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914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2362200" y="533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17526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28194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447800" y="3886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?</a:t>
            </a:r>
          </a:p>
        </p:txBody>
      </p:sp>
      <p:sp>
        <p:nvSpPr>
          <p:cNvPr id="143372" name="Arc 12"/>
          <p:cNvSpPr>
            <a:spLocks/>
          </p:cNvSpPr>
          <p:nvPr/>
        </p:nvSpPr>
        <p:spPr bwMode="auto">
          <a:xfrm rot="1941998">
            <a:off x="1447800" y="3886200"/>
            <a:ext cx="533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1905000" y="3810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8000"/>
                </a:solidFill>
              </a:rPr>
              <a:t>108</a:t>
            </a:r>
            <a:r>
              <a:rPr lang="en-US" b="1">
                <a:solidFill>
                  <a:srgbClr val="008000"/>
                </a:solidFill>
                <a:cs typeface="Arial" charset="0"/>
              </a:rPr>
              <a:t>°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3429000" y="2895600"/>
            <a:ext cx="5486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Решение: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Пусть угол СОВ = 3х, тогда угол АОВ = х.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Составим уравнение:</a:t>
            </a:r>
            <a:endParaRPr lang="ru-RU" b="1">
              <a:solidFill>
                <a:schemeClr val="hlink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cs typeface="Arial" charset="0"/>
              </a:rPr>
              <a:t>4х = 108,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cs typeface="Arial" charset="0"/>
              </a:rPr>
              <a:t>   х = 27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cs typeface="Arial" charset="0"/>
              </a:rPr>
              <a:t>Угол СОВ = 3 ∙ 27 = 81 (градус)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52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Решение: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Угол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XOZ = 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угол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UOV +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угол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 ZOV + 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угол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UOX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 = 80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°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 +80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°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 = 160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°</a:t>
            </a:r>
          </a:p>
          <a:p>
            <a:endParaRPr lang="ru-RU" sz="2000">
              <a:solidFill>
                <a:schemeClr val="hlink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1066800" cy="1447800"/>
          </a:xfrm>
          <a:prstGeom prst="rect">
            <a:avLst/>
          </a:prstGeom>
          <a:noFill/>
        </p:spPr>
      </p:pic>
      <p:sp>
        <p:nvSpPr>
          <p:cNvPr id="145411" name="AutoShape 3"/>
          <p:cNvSpPr>
            <a:spLocks noChangeArrowheads="1"/>
          </p:cNvSpPr>
          <p:nvPr/>
        </p:nvSpPr>
        <p:spPr bwMode="auto">
          <a:xfrm flipV="1">
            <a:off x="2209800" y="685800"/>
            <a:ext cx="5334000" cy="1905000"/>
          </a:xfrm>
          <a:prstGeom prst="wedgeRoundRectCallout">
            <a:avLst>
              <a:gd name="adj1" fmla="val -64167"/>
              <a:gd name="adj2" fmla="val -7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895600" y="762000"/>
            <a:ext cx="3962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Два угла, у которых одна сторона общая, а две другие являются продолжением одна другой, называются </a:t>
            </a:r>
            <a:r>
              <a:rPr lang="ru-RU" sz="2000" b="1" u="sng">
                <a:solidFill>
                  <a:schemeClr val="hlink"/>
                </a:solidFill>
              </a:rPr>
              <a:t>смежными.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762000" y="4724400"/>
            <a:ext cx="46482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1828800" y="2819400"/>
            <a:ext cx="1600200" cy="1905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609600" y="4876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32004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257800" y="4876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2057400" y="2667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</a:t>
            </a:r>
          </a:p>
        </p:txBody>
      </p:sp>
      <p:pic>
        <p:nvPicPr>
          <p:cNvPr id="145420" name="Picture 12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181600"/>
            <a:ext cx="1676400" cy="1676400"/>
          </a:xfrm>
          <a:prstGeom prst="rect">
            <a:avLst/>
          </a:prstGeom>
          <a:noFill/>
        </p:spPr>
      </p:pic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6096000" y="3505200"/>
            <a:ext cx="2590800" cy="2895600"/>
          </a:xfrm>
          <a:prstGeom prst="wedgeRoundRectCallout">
            <a:avLst>
              <a:gd name="adj1" fmla="val -97306"/>
              <a:gd name="adj2" fmla="val 5082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6477000" y="3962400"/>
            <a:ext cx="1752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Как вы думаете, чему равна сумма смежных углов?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1676400" cy="1676400"/>
          </a:xfrm>
          <a:prstGeom prst="rect">
            <a:avLst/>
          </a:prstGeom>
          <a:noFill/>
        </p:spPr>
      </p:pic>
      <p:sp>
        <p:nvSpPr>
          <p:cNvPr id="147461" name="AutoShape 5"/>
          <p:cNvSpPr>
            <a:spLocks noChangeArrowheads="1"/>
          </p:cNvSpPr>
          <p:nvPr/>
        </p:nvSpPr>
        <p:spPr bwMode="auto">
          <a:xfrm flipV="1">
            <a:off x="2209800" y="685800"/>
            <a:ext cx="5334000" cy="1905000"/>
          </a:xfrm>
          <a:prstGeom prst="wedgeRoundRectCallout">
            <a:avLst>
              <a:gd name="adj1" fmla="val -64167"/>
              <a:gd name="adj2" fmla="val -7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895600" y="762000"/>
            <a:ext cx="396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Два угла называются </a:t>
            </a:r>
            <a:r>
              <a:rPr lang="ru-RU" sz="2000" b="1" u="sng">
                <a:solidFill>
                  <a:schemeClr val="hlink"/>
                </a:solidFill>
              </a:rPr>
              <a:t>вертикальными</a:t>
            </a:r>
            <a:r>
              <a:rPr lang="ru-RU" sz="2000">
                <a:solidFill>
                  <a:schemeClr val="hlink"/>
                </a:solidFill>
              </a:rPr>
              <a:t>, если стороны одного угла являются продолжением сторон другого.</a:t>
            </a:r>
            <a:endParaRPr lang="ru-RU" sz="2000" b="1" u="sng">
              <a:solidFill>
                <a:schemeClr val="hlink"/>
              </a:solidFill>
            </a:endParaRPr>
          </a:p>
        </p:txBody>
      </p:sp>
      <p:grpSp>
        <p:nvGrpSpPr>
          <p:cNvPr id="147465" name="Group 9"/>
          <p:cNvGrpSpPr>
            <a:grpSpLocks/>
          </p:cNvGrpSpPr>
          <p:nvPr/>
        </p:nvGrpSpPr>
        <p:grpSpPr bwMode="auto">
          <a:xfrm>
            <a:off x="2057400" y="3200400"/>
            <a:ext cx="1066800" cy="1524000"/>
            <a:chOff x="768" y="2016"/>
            <a:chExt cx="672" cy="960"/>
          </a:xfrm>
        </p:grpSpPr>
        <p:sp>
          <p:nvSpPr>
            <p:cNvPr id="147463" name="Line 7"/>
            <p:cNvSpPr>
              <a:spLocks noChangeShapeType="1"/>
            </p:cNvSpPr>
            <p:nvPr/>
          </p:nvSpPr>
          <p:spPr bwMode="auto">
            <a:xfrm flipH="1">
              <a:off x="768" y="2016"/>
              <a:ext cx="576" cy="48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464" name="Line 8"/>
            <p:cNvSpPr>
              <a:spLocks noChangeShapeType="1"/>
            </p:cNvSpPr>
            <p:nvPr/>
          </p:nvSpPr>
          <p:spPr bwMode="auto">
            <a:xfrm>
              <a:off x="768" y="2496"/>
              <a:ext cx="672" cy="48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7466" name="Group 10"/>
          <p:cNvGrpSpPr>
            <a:grpSpLocks/>
          </p:cNvGrpSpPr>
          <p:nvPr/>
        </p:nvGrpSpPr>
        <p:grpSpPr bwMode="auto">
          <a:xfrm rot="10800000">
            <a:off x="990600" y="3200400"/>
            <a:ext cx="1066800" cy="1524000"/>
            <a:chOff x="768" y="2016"/>
            <a:chExt cx="672" cy="960"/>
          </a:xfrm>
        </p:grpSpPr>
        <p:sp>
          <p:nvSpPr>
            <p:cNvPr id="147467" name="Line 11"/>
            <p:cNvSpPr>
              <a:spLocks noChangeShapeType="1"/>
            </p:cNvSpPr>
            <p:nvPr/>
          </p:nvSpPr>
          <p:spPr bwMode="auto">
            <a:xfrm flipH="1">
              <a:off x="768" y="2016"/>
              <a:ext cx="576" cy="48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7468" name="Line 12"/>
            <p:cNvSpPr>
              <a:spLocks noChangeShapeType="1"/>
            </p:cNvSpPr>
            <p:nvPr/>
          </p:nvSpPr>
          <p:spPr bwMode="auto">
            <a:xfrm>
              <a:off x="768" y="2496"/>
              <a:ext cx="672" cy="48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1905000" y="3505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19050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1600200" y="3810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2209800" y="3810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pic>
        <p:nvPicPr>
          <p:cNvPr id="147473" name="Picture 17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810000"/>
            <a:ext cx="1676400" cy="1676400"/>
          </a:xfrm>
          <a:prstGeom prst="rect">
            <a:avLst/>
          </a:prstGeom>
          <a:noFill/>
        </p:spPr>
      </p:pic>
      <p:sp>
        <p:nvSpPr>
          <p:cNvPr id="147474" name="AutoShape 18"/>
          <p:cNvSpPr>
            <a:spLocks noChangeArrowheads="1"/>
          </p:cNvSpPr>
          <p:nvPr/>
        </p:nvSpPr>
        <p:spPr bwMode="auto">
          <a:xfrm>
            <a:off x="3352800" y="4648200"/>
            <a:ext cx="3657600" cy="1676400"/>
          </a:xfrm>
          <a:prstGeom prst="wedgeRoundRectCallout">
            <a:avLst>
              <a:gd name="adj1" fmla="val 64843"/>
              <a:gd name="adj2" fmla="val -25949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3810000" y="49530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Вертикальные углы равны.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9" grpId="0"/>
      <p:bldP spid="147470" grpId="0"/>
      <p:bldP spid="147471" grpId="0"/>
      <p:bldP spid="1474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304800" y="1219200"/>
            <a:ext cx="86550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  <a:hlinkClick r:id="rId2" tooltip="Векторная графика"/>
              </a:rPr>
              <a:t>Векторная графика</a:t>
            </a:r>
            <a:r>
              <a:rPr lang="ru-RU">
                <a:solidFill>
                  <a:schemeClr val="hlink"/>
                </a:solidFill>
              </a:rPr>
              <a:t> представляет изображение как набор примитивов. Обычно в качестве них выбираются точки, прямые, окружности, прямоугольники. </a:t>
            </a:r>
          </a:p>
          <a:p>
            <a:pPr algn="ctr"/>
            <a:endParaRPr lang="ru-RU">
              <a:solidFill>
                <a:schemeClr val="hlink"/>
              </a:solidFill>
            </a:endParaRPr>
          </a:p>
          <a:p>
            <a:pPr algn="ctr"/>
            <a:r>
              <a:rPr lang="ru-RU">
                <a:solidFill>
                  <a:schemeClr val="hlink"/>
                </a:solidFill>
              </a:rPr>
              <a:t>Объектам присваиваются некоторые атрибуты, например, толщина линий, цвет заполнения. </a:t>
            </a:r>
          </a:p>
          <a:p>
            <a:pPr algn="ctr"/>
            <a:endParaRPr lang="ru-RU">
              <a:solidFill>
                <a:schemeClr val="hlink"/>
              </a:solidFill>
            </a:endParaRPr>
          </a:p>
        </p:txBody>
      </p:sp>
      <p:pic>
        <p:nvPicPr>
          <p:cNvPr id="239619" name="Picture 3" descr="200px-Orc">
            <a:hlinkClick r:id="rId3" tooltip="Пример векторного рисунка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505200"/>
            <a:ext cx="2268538" cy="238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954088" cy="1295400"/>
          </a:xfrm>
          <a:prstGeom prst="rect">
            <a:avLst/>
          </a:prstGeom>
          <a:noFill/>
        </p:spPr>
      </p:pic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1752600" y="381000"/>
            <a:ext cx="5791200" cy="1752600"/>
          </a:xfrm>
          <a:prstGeom prst="wedgeRoundRectCallout">
            <a:avLst>
              <a:gd name="adj1" fmla="val -60801"/>
              <a:gd name="adj2" fmla="val -371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449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Опиши словесно чертеж и объясни, почему, если один угол прямой, то остальные тоже прямые.</a:t>
            </a:r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4572000" y="2590800"/>
            <a:ext cx="0" cy="3505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2286000" y="4343400"/>
            <a:ext cx="5334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343400" y="4114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3810000" y="3810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5029200" y="3810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5029200" y="4572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3810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181600"/>
            <a:ext cx="1676400" cy="1676400"/>
          </a:xfrm>
          <a:prstGeom prst="rect">
            <a:avLst/>
          </a:prstGeom>
          <a:noFill/>
        </p:spPr>
      </p:pic>
      <p:pic>
        <p:nvPicPr>
          <p:cNvPr id="150533" name="Picture 5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954088" cy="1295400"/>
          </a:xfrm>
          <a:prstGeom prst="rect">
            <a:avLst/>
          </a:prstGeom>
          <a:noFill/>
        </p:spPr>
      </p:pic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1905000" y="381000"/>
            <a:ext cx="6248400" cy="1371600"/>
          </a:xfrm>
          <a:prstGeom prst="wedgeRoundRectCallout">
            <a:avLst>
              <a:gd name="adj1" fmla="val -59704"/>
              <a:gd name="adj2" fmla="val 995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2590800" y="6858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Две прямые называются </a:t>
            </a:r>
            <a:r>
              <a:rPr lang="ru-RU" b="1" u="sng">
                <a:solidFill>
                  <a:schemeClr val="hlink"/>
                </a:solidFill>
              </a:rPr>
              <a:t>перпендикулярными</a:t>
            </a:r>
            <a:r>
              <a:rPr lang="ru-RU" b="1">
                <a:solidFill>
                  <a:schemeClr val="hlink"/>
                </a:solidFill>
              </a:rPr>
              <a:t>, если они образуют четыре прямых угла.</a:t>
            </a: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>
            <a:off x="1066800" y="4953000"/>
            <a:ext cx="6096000" cy="1676400"/>
          </a:xfrm>
          <a:prstGeom prst="wedgeRoundRectCallout">
            <a:avLst>
              <a:gd name="adj1" fmla="val 58648"/>
              <a:gd name="adj2" fmla="val 4128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1905000" y="5029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АС</a:t>
            </a:r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>
            <a:off x="2667000" y="5105400"/>
            <a:ext cx="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2514600" y="53340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2971800" y="5029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BD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1371600" y="54102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</a:rPr>
              <a:t>«Прямая АС перпендикулярна к прямой </a:t>
            </a:r>
            <a:r>
              <a:rPr lang="en-US" b="1" i="1">
                <a:solidFill>
                  <a:schemeClr val="hlink"/>
                </a:solidFill>
              </a:rPr>
              <a:t>BD</a:t>
            </a:r>
            <a:r>
              <a:rPr lang="ru-RU" b="1" i="1">
                <a:solidFill>
                  <a:schemeClr val="hlink"/>
                </a:solidFill>
              </a:rPr>
              <a:t>»</a:t>
            </a:r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>
            <a:off x="4343400" y="2133600"/>
            <a:ext cx="0" cy="23622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>
            <a:off x="2590800" y="3200400"/>
            <a:ext cx="40386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4114800" y="2971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545" name="Text Box 17"/>
          <p:cNvSpPr txBox="1">
            <a:spLocks noChangeArrowheads="1"/>
          </p:cNvSpPr>
          <p:nvPr/>
        </p:nvSpPr>
        <p:spPr bwMode="auto">
          <a:xfrm>
            <a:off x="2590800" y="2819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A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6172200" y="2819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</a:t>
            </a:r>
          </a:p>
        </p:txBody>
      </p:sp>
      <p:sp>
        <p:nvSpPr>
          <p:cNvPr id="150547" name="Text Box 19"/>
          <p:cNvSpPr txBox="1">
            <a:spLocks noChangeArrowheads="1"/>
          </p:cNvSpPr>
          <p:nvPr/>
        </p:nvSpPr>
        <p:spPr bwMode="auto">
          <a:xfrm>
            <a:off x="4419600" y="198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44196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D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1524000" y="5867400"/>
            <a:ext cx="52816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hlink"/>
                </a:solidFill>
              </a:rPr>
              <a:t>Знак </a:t>
            </a:r>
            <a:r>
              <a:rPr lang="ru-RU" sz="2400">
                <a:solidFill>
                  <a:schemeClr val="hlink"/>
                </a:solidFill>
              </a:rPr>
              <a:t> </a:t>
            </a:r>
            <a:r>
              <a:rPr lang="ru-RU" sz="2400" b="1" baseline="-25000">
                <a:solidFill>
                  <a:schemeClr val="hlink"/>
                </a:solidFill>
                <a:cs typeface="Arial" charset="0"/>
              </a:rPr>
              <a:t>┴</a:t>
            </a:r>
            <a:r>
              <a:rPr lang="ru-RU">
                <a:solidFill>
                  <a:schemeClr val="hlink"/>
                </a:solidFill>
              </a:rPr>
              <a:t>   для обозначения перпендикулярности ввел   П. Эригон (1634)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3" name="AutoShape 9"/>
          <p:cNvSpPr>
            <a:spLocks noChangeArrowheads="1"/>
          </p:cNvSpPr>
          <p:nvPr/>
        </p:nvSpPr>
        <p:spPr bwMode="auto">
          <a:xfrm>
            <a:off x="609600" y="304800"/>
            <a:ext cx="8077200" cy="2057400"/>
          </a:xfrm>
          <a:prstGeom prst="wedgeRoundRectCallout">
            <a:avLst>
              <a:gd name="adj1" fmla="val -34907"/>
              <a:gd name="adj2" fmla="val 11921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Перпендикуляр – от латинского слова </a:t>
            </a:r>
            <a:r>
              <a:rPr lang="en-US" sz="2000" b="1">
                <a:solidFill>
                  <a:schemeClr val="hlink"/>
                </a:solidFill>
              </a:rPr>
              <a:t>“perpendicularis”</a:t>
            </a:r>
            <a:r>
              <a:rPr lang="ru-RU" sz="2000" b="1">
                <a:solidFill>
                  <a:schemeClr val="hlink"/>
                </a:solidFill>
              </a:rPr>
              <a:t> («отвесный»)</a:t>
            </a:r>
          </a:p>
        </p:txBody>
      </p:sp>
      <p:sp>
        <p:nvSpPr>
          <p:cNvPr id="154627" name="Rectangle 3" descr="Горизонтальный кирпич"/>
          <p:cNvSpPr>
            <a:spLocks noChangeArrowheads="1"/>
          </p:cNvSpPr>
          <p:nvPr/>
        </p:nvSpPr>
        <p:spPr bwMode="auto">
          <a:xfrm>
            <a:off x="4716463" y="3500438"/>
            <a:ext cx="2808287" cy="2305050"/>
          </a:xfrm>
          <a:prstGeom prst="rect">
            <a:avLst/>
          </a:prstGeom>
          <a:pattFill prst="horzBrick">
            <a:fgClr>
              <a:srgbClr val="CC3300"/>
            </a:fgClr>
            <a:bgClr>
              <a:srgbClr val="990000"/>
            </a:bgClr>
          </a:patt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154628" name="Picture 4" descr="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20938"/>
            <a:ext cx="965200" cy="1073150"/>
          </a:xfrm>
          <a:prstGeom prst="rect">
            <a:avLst/>
          </a:prstGeom>
          <a:noFill/>
        </p:spPr>
      </p:pic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4572000" y="2852738"/>
            <a:ext cx="0" cy="19446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4500563" y="4797425"/>
            <a:ext cx="144462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468313" y="1268413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solidFill>
                  <a:schemeClr val="hlink"/>
                </a:solidFill>
              </a:rPr>
              <a:t>(Дело в том, что с давних времен строители для получения прямых углов пользовались отвесами – грузиками на длинной веревке)</a:t>
            </a:r>
          </a:p>
        </p:txBody>
      </p:sp>
      <p:pic>
        <p:nvPicPr>
          <p:cNvPr id="154632" name="Picture 8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86200"/>
            <a:ext cx="954088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animBg="1"/>
      <p:bldP spid="154629" grpId="0" animBg="1"/>
      <p:bldP spid="154630" grpId="0" animBg="1"/>
      <p:bldP spid="154631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954088" cy="1295400"/>
          </a:xfrm>
          <a:prstGeom prst="rect">
            <a:avLst/>
          </a:prstGeom>
          <a:noFill/>
        </p:spPr>
      </p:pic>
      <p:sp>
        <p:nvSpPr>
          <p:cNvPr id="151557" name="AutoShape 5"/>
          <p:cNvSpPr>
            <a:spLocks noChangeArrowheads="1"/>
          </p:cNvSpPr>
          <p:nvPr/>
        </p:nvSpPr>
        <p:spPr bwMode="auto">
          <a:xfrm>
            <a:off x="1905000" y="381000"/>
            <a:ext cx="6248400" cy="1371600"/>
          </a:xfrm>
          <a:prstGeom prst="wedgeRoundRectCallout">
            <a:avLst>
              <a:gd name="adj1" fmla="val -59704"/>
              <a:gd name="adj2" fmla="val 995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590800" y="685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Две прямые, перпендикулярные к третьей, не пересекаются.</a:t>
            </a:r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2590800" y="2286000"/>
            <a:ext cx="0" cy="373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324600" y="2286000"/>
            <a:ext cx="0" cy="373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>
            <a:off x="1066800" y="41148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2590800" y="3886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990600" y="3733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P</a:t>
            </a:r>
            <a:endParaRPr lang="ru-RU">
              <a:latin typeface="Arial" charset="0"/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7467600" y="3657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Q</a:t>
            </a:r>
            <a:endParaRPr lang="ru-RU">
              <a:latin typeface="Arial" charset="0"/>
            </a:endParaRP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2057400" y="220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A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2057400" y="5638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 baseline="-25000">
                <a:solidFill>
                  <a:schemeClr val="hlink"/>
                </a:solidFill>
              </a:rPr>
              <a:t>1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56388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  <a:r>
              <a:rPr lang="en-US" baseline="-25000">
                <a:solidFill>
                  <a:schemeClr val="hlink"/>
                </a:solidFill>
              </a:rPr>
              <a:t>1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57912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2895600" y="3581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2895600" y="4343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4" descr="IMG_0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715000" cy="4287838"/>
          </a:xfrm>
          <a:prstGeom prst="rect">
            <a:avLst/>
          </a:prstGeom>
          <a:noFill/>
        </p:spPr>
      </p:pic>
      <p:pic>
        <p:nvPicPr>
          <p:cNvPr id="209925" name="Picture 5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954088" cy="1295400"/>
          </a:xfrm>
          <a:prstGeom prst="rect">
            <a:avLst/>
          </a:prstGeom>
          <a:noFill/>
        </p:spPr>
      </p:pic>
      <p:sp>
        <p:nvSpPr>
          <p:cNvPr id="209926" name="AutoShape 6"/>
          <p:cNvSpPr>
            <a:spLocks noChangeArrowheads="1"/>
          </p:cNvSpPr>
          <p:nvPr/>
        </p:nvSpPr>
        <p:spPr bwMode="auto">
          <a:xfrm>
            <a:off x="1676400" y="457200"/>
            <a:ext cx="6477000" cy="914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Есть ли на дереве ветви, перпендикулярные стволу?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152400" y="4343400"/>
            <a:ext cx="7315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2580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57200"/>
            <a:ext cx="1676400" cy="1676400"/>
          </a:xfrm>
          <a:prstGeom prst="rect">
            <a:avLst/>
          </a:prstGeom>
          <a:noFill/>
        </p:spPr>
      </p:pic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1295400" y="533400"/>
            <a:ext cx="5257800" cy="1219200"/>
          </a:xfrm>
          <a:prstGeom prst="wedgeRoundRectCallout">
            <a:avLst>
              <a:gd name="adj1" fmla="val 69144"/>
              <a:gd name="adj2" fmla="val 4921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1828800" y="685800"/>
            <a:ext cx="419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Посмотрим, как построить перпендикулярные прямые при помощи линейки и угольника:</a:t>
            </a:r>
          </a:p>
        </p:txBody>
      </p:sp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976144" y="4158456"/>
            <a:ext cx="4191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65935" flipH="1">
            <a:off x="304800" y="3429000"/>
            <a:ext cx="32226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7" name="Line 11"/>
          <p:cNvSpPr>
            <a:spLocks noChangeShapeType="1"/>
          </p:cNvSpPr>
          <p:nvPr/>
        </p:nvSpPr>
        <p:spPr bwMode="auto">
          <a:xfrm flipH="1">
            <a:off x="3733800" y="2133600"/>
            <a:ext cx="0" cy="4343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3733800" y="4114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555 L -0.51597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5" grpId="0" animBg="1"/>
      <p:bldP spid="152587" grpId="0" animBg="1"/>
      <p:bldP spid="152588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04800" y="1905000"/>
            <a:ext cx="6710363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>
              <a:solidFill>
                <a:srgbClr val="000099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000099"/>
                </a:solidFill>
              </a:rPr>
              <a:t>Нарисуйте три пары различных смежных углов. </a:t>
            </a:r>
          </a:p>
          <a:p>
            <a:r>
              <a:rPr lang="ru-RU" b="1">
                <a:solidFill>
                  <a:srgbClr val="000099"/>
                </a:solidFill>
              </a:rPr>
              <a:t>Обозначьте их 1 и 2. 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000099"/>
                </a:solidFill>
              </a:rPr>
              <a:t>Измерьте градусные меры данных смежных углов. 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000099"/>
                </a:solidFill>
              </a:rPr>
              <a:t>Вычислите сумму каждой пары смежных  углов.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000099"/>
                </a:solidFill>
              </a:rPr>
              <a:t>Заполните таблицу. Сделайте вывод. </a:t>
            </a:r>
          </a:p>
        </p:txBody>
      </p:sp>
      <p:pic>
        <p:nvPicPr>
          <p:cNvPr id="156678" name="Picture 6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04800"/>
            <a:ext cx="1676400" cy="1676400"/>
          </a:xfrm>
          <a:prstGeom prst="rect">
            <a:avLst/>
          </a:prstGeom>
          <a:noFill/>
        </p:spPr>
      </p:pic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1752600" y="457200"/>
            <a:ext cx="4343400" cy="1066800"/>
          </a:xfrm>
          <a:prstGeom prst="wedgeRoundRectCallout">
            <a:avLst>
              <a:gd name="adj1" fmla="val 74560"/>
              <a:gd name="adj2" fmla="val 3854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2133600" y="685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Выполните в тетради практическую работу.</a:t>
            </a:r>
          </a:p>
        </p:txBody>
      </p:sp>
      <p:graphicFrame>
        <p:nvGraphicFramePr>
          <p:cNvPr id="156710" name="Group 38"/>
          <p:cNvGraphicFramePr>
            <a:graphicFrameLocks noGrp="1"/>
          </p:cNvGraphicFramePr>
          <p:nvPr/>
        </p:nvGraphicFramePr>
        <p:xfrm>
          <a:off x="1295400" y="4191000"/>
          <a:ext cx="6781800" cy="2133600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  <a:gridCol w="1638300"/>
                <a:gridCol w="18669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угол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угол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угол1+угол2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рис.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рис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рис 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81000" y="685800"/>
            <a:ext cx="6172200" cy="2289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b="1">
              <a:solidFill>
                <a:srgbClr val="FF3399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FF3399"/>
                </a:solidFill>
              </a:rPr>
              <a:t>Нарисуйте 3 пары пересекающихся прямых. 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FF3399"/>
                </a:solidFill>
              </a:rPr>
              <a:t>Обозначьте в них пары вертикальных углов 1, 2, 3, 4. 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FF3399"/>
                </a:solidFill>
              </a:rPr>
              <a:t>Измерьте градусные меры этих углов. 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FF3399"/>
                </a:solidFill>
              </a:rPr>
              <a:t>Результаты измерений занесите в таблицу. Сравните угол 1 с углом 3, угол 2 с углом 4. 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FF3399"/>
                </a:solidFill>
              </a:rPr>
              <a:t>Сделайте вывод. </a:t>
            </a:r>
          </a:p>
        </p:txBody>
      </p:sp>
      <p:graphicFrame>
        <p:nvGraphicFramePr>
          <p:cNvPr id="210981" name="Group 37"/>
          <p:cNvGraphicFramePr>
            <a:graphicFrameLocks noGrp="1"/>
          </p:cNvGraphicFramePr>
          <p:nvPr/>
        </p:nvGraphicFramePr>
        <p:xfrm>
          <a:off x="1371600" y="3581400"/>
          <a:ext cx="6096000" cy="28702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Georgia" pitchFamily="18" charset="0"/>
                        </a:rPr>
                        <a:t>угол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Georgia" pitchFamily="18" charset="0"/>
                        </a:rPr>
                        <a:t>угол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Georgia" pitchFamily="18" charset="0"/>
                        </a:rPr>
                        <a:t>угол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Georgia" pitchFamily="18" charset="0"/>
                        </a:rPr>
                        <a:t>угол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Georgia" pitchFamily="18" charset="0"/>
                        </a:rPr>
                        <a:t>рис.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Georgia" pitchFamily="18" charset="0"/>
                        </a:rPr>
                        <a:t>рис.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Georgia" pitchFamily="18" charset="0"/>
                        </a:rPr>
                        <a:t>рис.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1" name="AutoShape 5"/>
          <p:cNvSpPr>
            <a:spLocks noChangeArrowheads="1"/>
          </p:cNvSpPr>
          <p:nvPr/>
        </p:nvSpPr>
        <p:spPr bwMode="auto">
          <a:xfrm>
            <a:off x="1524000" y="1143000"/>
            <a:ext cx="6858000" cy="4572000"/>
          </a:xfrm>
          <a:prstGeom prst="wedgeRoundRectCallout">
            <a:avLst>
              <a:gd name="adj1" fmla="val -55602"/>
              <a:gd name="adj2" fmla="val -4586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752600" y="1905000"/>
            <a:ext cx="67691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hlink"/>
                </a:solidFill>
              </a:rPr>
              <a:t>Даны смежные углы и три утверждения о них: </a:t>
            </a:r>
          </a:p>
          <a:p>
            <a:endParaRPr lang="ru-RU" sz="2000">
              <a:solidFill>
                <a:schemeClr val="hlink"/>
              </a:solidFill>
            </a:endParaRPr>
          </a:p>
          <a:p>
            <a:r>
              <a:rPr lang="ru-RU" sz="2000">
                <a:solidFill>
                  <a:schemeClr val="hlink"/>
                </a:solidFill>
              </a:rPr>
              <a:t>один из них на 90° больше другого; </a:t>
            </a:r>
          </a:p>
          <a:p>
            <a:r>
              <a:rPr lang="ru-RU" sz="2000">
                <a:solidFill>
                  <a:schemeClr val="hlink"/>
                </a:solidFill>
              </a:rPr>
              <a:t>их градусные меры относятся как 4 : 5; </a:t>
            </a:r>
          </a:p>
          <a:p>
            <a:r>
              <a:rPr lang="ru-RU" sz="2000">
                <a:solidFill>
                  <a:schemeClr val="hlink"/>
                </a:solidFill>
              </a:rPr>
              <a:t>один из них в 3 раза меньше другого. </a:t>
            </a:r>
          </a:p>
          <a:p>
            <a:endParaRPr lang="ru-RU" sz="2000">
              <a:solidFill>
                <a:schemeClr val="hlink"/>
              </a:solidFill>
            </a:endParaRPr>
          </a:p>
          <a:p>
            <a:r>
              <a:rPr lang="ru-RU" sz="2000">
                <a:solidFill>
                  <a:schemeClr val="hlink"/>
                </a:solidFill>
              </a:rPr>
              <a:t>Одно из этих утверждений противоречит двум другим. Найдите его.</a:t>
            </a:r>
          </a:p>
        </p:txBody>
      </p:sp>
      <p:pic>
        <p:nvPicPr>
          <p:cNvPr id="208902" name="Picture 6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80f5a12419215ab65259231df4e068c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685800"/>
            <a:ext cx="2789238" cy="2667000"/>
          </a:xfrm>
          <a:prstGeom prst="rect">
            <a:avLst/>
          </a:prstGeom>
          <a:noFill/>
        </p:spPr>
      </p:pic>
      <p:pic>
        <p:nvPicPr>
          <p:cNvPr id="149508" name="Picture 4" descr="23825a5ca009a3c47cbe552094d808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04800"/>
            <a:ext cx="960438" cy="1292225"/>
          </a:xfrm>
          <a:prstGeom prst="rect">
            <a:avLst/>
          </a:prstGeom>
          <a:noFill/>
        </p:spPr>
      </p:pic>
      <p:sp>
        <p:nvSpPr>
          <p:cNvPr id="149509" name="AutoShape 5"/>
          <p:cNvSpPr>
            <a:spLocks noChangeArrowheads="1"/>
          </p:cNvSpPr>
          <p:nvPr/>
        </p:nvSpPr>
        <p:spPr bwMode="auto">
          <a:xfrm>
            <a:off x="7239000" y="1828800"/>
            <a:ext cx="287338" cy="503238"/>
          </a:xfrm>
          <a:prstGeom prst="moon">
            <a:avLst>
              <a:gd name="adj" fmla="val 50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0" name="AutoShape 6"/>
          <p:cNvSpPr>
            <a:spLocks noChangeArrowheads="1"/>
          </p:cNvSpPr>
          <p:nvPr/>
        </p:nvSpPr>
        <p:spPr bwMode="auto">
          <a:xfrm>
            <a:off x="7010400" y="1219200"/>
            <a:ext cx="360363" cy="431800"/>
          </a:xfrm>
          <a:prstGeom prst="moon">
            <a:avLst>
              <a:gd name="adj" fmla="val 50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6629400" y="1447800"/>
            <a:ext cx="287338" cy="503238"/>
          </a:xfrm>
          <a:prstGeom prst="moon">
            <a:avLst>
              <a:gd name="adj" fmla="val 50278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9" name="AutoShape 15"/>
          <p:cNvSpPr>
            <a:spLocks noChangeArrowheads="1"/>
          </p:cNvSpPr>
          <p:nvPr/>
        </p:nvSpPr>
        <p:spPr bwMode="auto">
          <a:xfrm>
            <a:off x="7315200" y="1219200"/>
            <a:ext cx="287338" cy="503238"/>
          </a:xfrm>
          <a:prstGeom prst="moon">
            <a:avLst>
              <a:gd name="adj" fmla="val 50278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20" name="AutoShape 16"/>
          <p:cNvSpPr>
            <a:spLocks noChangeArrowheads="1"/>
          </p:cNvSpPr>
          <p:nvPr/>
        </p:nvSpPr>
        <p:spPr bwMode="auto">
          <a:xfrm>
            <a:off x="6705600" y="914400"/>
            <a:ext cx="287338" cy="503238"/>
          </a:xfrm>
          <a:prstGeom prst="moon">
            <a:avLst>
              <a:gd name="adj" fmla="val 50278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9522" name="Picture 18" descr="в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"/>
            <a:ext cx="674688" cy="914400"/>
          </a:xfrm>
          <a:prstGeom prst="rect">
            <a:avLst/>
          </a:prstGeom>
          <a:noFill/>
        </p:spPr>
      </p:pic>
      <p:sp>
        <p:nvSpPr>
          <p:cNvPr id="149523" name="Line 19"/>
          <p:cNvSpPr>
            <a:spLocks noChangeShapeType="1"/>
          </p:cNvSpPr>
          <p:nvPr/>
        </p:nvSpPr>
        <p:spPr bwMode="auto">
          <a:xfrm>
            <a:off x="457200" y="59436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>
            <a:off x="457200" y="59436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>
            <a:off x="2133600" y="54102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27" name="Line 23"/>
          <p:cNvSpPr>
            <a:spLocks noChangeShapeType="1"/>
          </p:cNvSpPr>
          <p:nvPr/>
        </p:nvSpPr>
        <p:spPr bwMode="auto">
          <a:xfrm>
            <a:off x="2133600" y="54102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>
            <a:off x="3810000" y="48768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>
            <a:off x="3810000" y="48768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>
            <a:off x="5486400" y="43434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31" name="Line 27"/>
          <p:cNvSpPr>
            <a:spLocks noChangeShapeType="1"/>
          </p:cNvSpPr>
          <p:nvPr/>
        </p:nvSpPr>
        <p:spPr bwMode="auto">
          <a:xfrm>
            <a:off x="5486400" y="43434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32" name="Line 28"/>
          <p:cNvSpPr>
            <a:spLocks noChangeShapeType="1"/>
          </p:cNvSpPr>
          <p:nvPr/>
        </p:nvSpPr>
        <p:spPr bwMode="auto">
          <a:xfrm>
            <a:off x="7162800" y="38100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33" name="Line 29"/>
          <p:cNvSpPr>
            <a:spLocks noChangeShapeType="1"/>
          </p:cNvSpPr>
          <p:nvPr/>
        </p:nvSpPr>
        <p:spPr bwMode="auto">
          <a:xfrm>
            <a:off x="7162800" y="38100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534" name="AutoShape 30"/>
          <p:cNvSpPr>
            <a:spLocks noChangeArrowheads="1"/>
          </p:cNvSpPr>
          <p:nvPr/>
        </p:nvSpPr>
        <p:spPr bwMode="auto">
          <a:xfrm>
            <a:off x="990600" y="1676400"/>
            <a:ext cx="4724400" cy="1371600"/>
          </a:xfrm>
          <a:prstGeom prst="wedgeRoundRectCallout">
            <a:avLst>
              <a:gd name="adj1" fmla="val -49898"/>
              <a:gd name="adj2" fmla="val -8738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u="sng">
                <a:solidFill>
                  <a:schemeClr val="hlink"/>
                </a:solidFill>
              </a:rPr>
              <a:t>Собери 5 бананов (выбери нужный ответ).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АОВ смежный с углом ВОС.</a:t>
            </a:r>
            <a:endParaRPr lang="ru-RU" b="1" u="sng">
              <a:solidFill>
                <a:schemeClr val="hlink"/>
              </a:solidFill>
            </a:endParaRPr>
          </a:p>
          <a:p>
            <a:pPr algn="ctr"/>
            <a:r>
              <a:rPr lang="ru-RU" b="1">
                <a:solidFill>
                  <a:schemeClr val="hlink"/>
                </a:solidFill>
              </a:rPr>
              <a:t>Найди угол АОВ, если</a:t>
            </a: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381000" y="5029200"/>
            <a:ext cx="1752600" cy="9255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АОВ меньше угла ВОС на 40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49536" name="Text Box 32"/>
          <p:cNvSpPr txBox="1">
            <a:spLocks noChangeArrowheads="1"/>
          </p:cNvSpPr>
          <p:nvPr/>
        </p:nvSpPr>
        <p:spPr bwMode="auto">
          <a:xfrm>
            <a:off x="457200" y="6096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70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49537" name="Text Box 33"/>
          <p:cNvSpPr txBox="1">
            <a:spLocks noChangeArrowheads="1"/>
          </p:cNvSpPr>
          <p:nvPr/>
        </p:nvSpPr>
        <p:spPr bwMode="auto">
          <a:xfrm>
            <a:off x="1143000" y="6019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110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49538" name="Text Box 34"/>
          <p:cNvSpPr txBox="1">
            <a:spLocks noChangeArrowheads="1"/>
          </p:cNvSpPr>
          <p:nvPr/>
        </p:nvSpPr>
        <p:spPr bwMode="auto">
          <a:xfrm>
            <a:off x="990600" y="649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35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49544" name="Text Box 40"/>
          <p:cNvSpPr txBox="1">
            <a:spLocks noChangeArrowheads="1"/>
          </p:cNvSpPr>
          <p:nvPr/>
        </p:nvSpPr>
        <p:spPr bwMode="auto">
          <a:xfrm>
            <a:off x="2133600" y="4484688"/>
            <a:ext cx="1676400" cy="9255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АОВ больше угла ВОС на 120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49545" name="Text Box 41"/>
          <p:cNvSpPr txBox="1">
            <a:spLocks noChangeArrowheads="1"/>
          </p:cNvSpPr>
          <p:nvPr/>
        </p:nvSpPr>
        <p:spPr bwMode="auto">
          <a:xfrm>
            <a:off x="3810000" y="3962400"/>
            <a:ext cx="1676400" cy="9255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АОВ больше угла ВОС на 47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18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´</a:t>
            </a:r>
          </a:p>
        </p:txBody>
      </p:sp>
      <p:sp>
        <p:nvSpPr>
          <p:cNvPr id="149546" name="Text Box 42"/>
          <p:cNvSpPr txBox="1">
            <a:spLocks noChangeArrowheads="1"/>
          </p:cNvSpPr>
          <p:nvPr/>
        </p:nvSpPr>
        <p:spPr bwMode="auto">
          <a:xfrm>
            <a:off x="5486400" y="3429000"/>
            <a:ext cx="1676400" cy="9255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АОВ в 3 раза меньше угла ВОС</a:t>
            </a:r>
            <a:endParaRPr lang="en-US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49547" name="Text Box 43"/>
          <p:cNvSpPr txBox="1">
            <a:spLocks noChangeArrowheads="1"/>
          </p:cNvSpPr>
          <p:nvPr/>
        </p:nvSpPr>
        <p:spPr bwMode="auto">
          <a:xfrm>
            <a:off x="7162800" y="2590800"/>
            <a:ext cx="1676400" cy="1200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АОВ относится к углу ВОС, как 5 к 4.</a:t>
            </a:r>
            <a:endParaRPr lang="en-US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149548" name="Text Box 44"/>
          <p:cNvSpPr txBox="1">
            <a:spLocks noChangeArrowheads="1"/>
          </p:cNvSpPr>
          <p:nvPr/>
        </p:nvSpPr>
        <p:spPr bwMode="auto">
          <a:xfrm>
            <a:off x="2667000" y="5486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150</a:t>
            </a:r>
            <a:r>
              <a:rPr lang="en-US">
                <a:solidFill>
                  <a:srgbClr val="008000"/>
                </a:solidFill>
                <a:cs typeface="Arial" charset="0"/>
              </a:rPr>
              <a:t>°</a:t>
            </a:r>
          </a:p>
        </p:txBody>
      </p:sp>
      <p:sp>
        <p:nvSpPr>
          <p:cNvPr id="149549" name="Text Box 45"/>
          <p:cNvSpPr txBox="1">
            <a:spLocks noChangeArrowheads="1"/>
          </p:cNvSpPr>
          <p:nvPr/>
        </p:nvSpPr>
        <p:spPr bwMode="auto">
          <a:xfrm>
            <a:off x="22860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30</a:t>
            </a:r>
            <a:r>
              <a:rPr lang="en-US">
                <a:solidFill>
                  <a:srgbClr val="008000"/>
                </a:solidFill>
                <a:cs typeface="Arial" charset="0"/>
              </a:rPr>
              <a:t>°</a:t>
            </a:r>
          </a:p>
        </p:txBody>
      </p:sp>
      <p:sp>
        <p:nvSpPr>
          <p:cNvPr id="149550" name="Text Box 46"/>
          <p:cNvSpPr txBox="1">
            <a:spLocks noChangeArrowheads="1"/>
          </p:cNvSpPr>
          <p:nvPr/>
        </p:nvSpPr>
        <p:spPr bwMode="auto">
          <a:xfrm>
            <a:off x="3048000" y="5791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100</a:t>
            </a:r>
            <a:r>
              <a:rPr lang="en-US">
                <a:solidFill>
                  <a:srgbClr val="008000"/>
                </a:solidFill>
                <a:cs typeface="Arial" charset="0"/>
              </a:rPr>
              <a:t>°</a:t>
            </a:r>
          </a:p>
        </p:txBody>
      </p:sp>
      <p:pic>
        <p:nvPicPr>
          <p:cNvPr id="149551" name="Picture 47" descr="5742c64de29c0fa8960ed1a63542e9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9750" y="0"/>
            <a:ext cx="984250" cy="990600"/>
          </a:xfrm>
          <a:prstGeom prst="rect">
            <a:avLst/>
          </a:prstGeom>
          <a:noFill/>
        </p:spPr>
      </p:pic>
      <p:pic>
        <p:nvPicPr>
          <p:cNvPr id="149552" name="Picture 48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495800"/>
            <a:ext cx="447675" cy="461963"/>
          </a:xfrm>
          <a:prstGeom prst="rect">
            <a:avLst/>
          </a:prstGeom>
          <a:noFill/>
        </p:spPr>
      </p:pic>
      <p:pic>
        <p:nvPicPr>
          <p:cNvPr id="149553" name="Picture 49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495800"/>
            <a:ext cx="447675" cy="461963"/>
          </a:xfrm>
          <a:prstGeom prst="rect">
            <a:avLst/>
          </a:prstGeom>
          <a:noFill/>
        </p:spPr>
      </p:pic>
      <p:pic>
        <p:nvPicPr>
          <p:cNvPr id="149554" name="Picture 50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962400"/>
            <a:ext cx="447675" cy="461963"/>
          </a:xfrm>
          <a:prstGeom prst="rect">
            <a:avLst/>
          </a:prstGeom>
          <a:noFill/>
        </p:spPr>
      </p:pic>
      <p:pic>
        <p:nvPicPr>
          <p:cNvPr id="149555" name="Picture 51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962400"/>
            <a:ext cx="447675" cy="461963"/>
          </a:xfrm>
          <a:prstGeom prst="rect">
            <a:avLst/>
          </a:prstGeom>
          <a:noFill/>
        </p:spPr>
      </p:pic>
      <p:pic>
        <p:nvPicPr>
          <p:cNvPr id="149556" name="Picture 52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429000"/>
            <a:ext cx="447675" cy="461963"/>
          </a:xfrm>
          <a:prstGeom prst="rect">
            <a:avLst/>
          </a:prstGeom>
          <a:noFill/>
        </p:spPr>
      </p:pic>
      <p:pic>
        <p:nvPicPr>
          <p:cNvPr id="149557" name="Picture 53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429000"/>
            <a:ext cx="447675" cy="461963"/>
          </a:xfrm>
          <a:prstGeom prst="rect">
            <a:avLst/>
          </a:prstGeom>
          <a:noFill/>
        </p:spPr>
      </p:pic>
      <p:pic>
        <p:nvPicPr>
          <p:cNvPr id="149558" name="Picture 54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895600"/>
            <a:ext cx="447675" cy="461963"/>
          </a:xfrm>
          <a:prstGeom prst="rect">
            <a:avLst/>
          </a:prstGeom>
          <a:noFill/>
        </p:spPr>
      </p:pic>
      <p:pic>
        <p:nvPicPr>
          <p:cNvPr id="149559" name="Picture 55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895600"/>
            <a:ext cx="447675" cy="461963"/>
          </a:xfrm>
          <a:prstGeom prst="rect">
            <a:avLst/>
          </a:prstGeom>
          <a:noFill/>
        </p:spPr>
      </p:pic>
      <p:pic>
        <p:nvPicPr>
          <p:cNvPr id="149560" name="Picture 56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057400"/>
            <a:ext cx="447675" cy="461963"/>
          </a:xfrm>
          <a:prstGeom prst="rect">
            <a:avLst/>
          </a:prstGeom>
          <a:noFill/>
        </p:spPr>
      </p:pic>
      <p:pic>
        <p:nvPicPr>
          <p:cNvPr id="149561" name="Picture 57" descr="48c25cad0a17b28850165c4f8a1a47a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2057400"/>
            <a:ext cx="447675" cy="461963"/>
          </a:xfrm>
          <a:prstGeom prst="rect">
            <a:avLst/>
          </a:prstGeom>
          <a:noFill/>
        </p:spPr>
      </p:pic>
      <p:sp>
        <p:nvSpPr>
          <p:cNvPr id="149562" name="Text Box 58"/>
          <p:cNvSpPr txBox="1">
            <a:spLocks noChangeArrowheads="1"/>
          </p:cNvSpPr>
          <p:nvPr/>
        </p:nvSpPr>
        <p:spPr bwMode="auto">
          <a:xfrm>
            <a:off x="3962400" y="5029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113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39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´</a:t>
            </a:r>
          </a:p>
        </p:txBody>
      </p:sp>
      <p:sp>
        <p:nvSpPr>
          <p:cNvPr id="149563" name="Text Box 59"/>
          <p:cNvSpPr txBox="1">
            <a:spLocks noChangeArrowheads="1"/>
          </p:cNvSpPr>
          <p:nvPr/>
        </p:nvSpPr>
        <p:spPr bwMode="auto">
          <a:xfrm>
            <a:off x="4648200" y="5410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66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21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´</a:t>
            </a:r>
          </a:p>
        </p:txBody>
      </p:sp>
      <p:sp>
        <p:nvSpPr>
          <p:cNvPr id="149564" name="Text Box 60"/>
          <p:cNvSpPr txBox="1">
            <a:spLocks noChangeArrowheads="1"/>
          </p:cNvSpPr>
          <p:nvPr/>
        </p:nvSpPr>
        <p:spPr bwMode="auto">
          <a:xfrm>
            <a:off x="3962400" y="5791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140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21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´</a:t>
            </a:r>
          </a:p>
        </p:txBody>
      </p:sp>
      <p:sp>
        <p:nvSpPr>
          <p:cNvPr id="149565" name="Text Box 61"/>
          <p:cNvSpPr txBox="1">
            <a:spLocks noChangeArrowheads="1"/>
          </p:cNvSpPr>
          <p:nvPr/>
        </p:nvSpPr>
        <p:spPr bwMode="auto">
          <a:xfrm>
            <a:off x="6019800" y="480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135</a:t>
            </a:r>
            <a:r>
              <a:rPr lang="en-US">
                <a:solidFill>
                  <a:srgbClr val="008000"/>
                </a:solidFill>
                <a:cs typeface="Arial" charset="0"/>
              </a:rPr>
              <a:t>°</a:t>
            </a:r>
          </a:p>
        </p:txBody>
      </p:sp>
      <p:sp>
        <p:nvSpPr>
          <p:cNvPr id="149566" name="Text Box 62"/>
          <p:cNvSpPr txBox="1">
            <a:spLocks noChangeArrowheads="1"/>
          </p:cNvSpPr>
          <p:nvPr/>
        </p:nvSpPr>
        <p:spPr bwMode="auto">
          <a:xfrm>
            <a:off x="5562600" y="4419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45</a:t>
            </a:r>
            <a:r>
              <a:rPr lang="en-US">
                <a:solidFill>
                  <a:srgbClr val="008000"/>
                </a:solidFill>
                <a:cs typeface="Arial" charset="0"/>
              </a:rPr>
              <a:t>°</a:t>
            </a:r>
          </a:p>
        </p:txBody>
      </p:sp>
      <p:sp>
        <p:nvSpPr>
          <p:cNvPr id="149567" name="Text Box 63"/>
          <p:cNvSpPr txBox="1">
            <a:spLocks noChangeArrowheads="1"/>
          </p:cNvSpPr>
          <p:nvPr/>
        </p:nvSpPr>
        <p:spPr bwMode="auto">
          <a:xfrm>
            <a:off x="5638800" y="5181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8000"/>
                </a:solidFill>
              </a:rPr>
              <a:t>75</a:t>
            </a:r>
            <a:r>
              <a:rPr lang="en-US">
                <a:solidFill>
                  <a:srgbClr val="008000"/>
                </a:solidFill>
                <a:cs typeface="Arial" charset="0"/>
              </a:rPr>
              <a:t>°</a:t>
            </a:r>
          </a:p>
        </p:txBody>
      </p:sp>
      <p:sp>
        <p:nvSpPr>
          <p:cNvPr id="149568" name="Text Box 64"/>
          <p:cNvSpPr txBox="1">
            <a:spLocks noChangeArrowheads="1"/>
          </p:cNvSpPr>
          <p:nvPr/>
        </p:nvSpPr>
        <p:spPr bwMode="auto">
          <a:xfrm>
            <a:off x="7620000" y="4038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90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49569" name="Text Box 65"/>
          <p:cNvSpPr txBox="1">
            <a:spLocks noChangeArrowheads="1"/>
          </p:cNvSpPr>
          <p:nvPr/>
        </p:nvSpPr>
        <p:spPr bwMode="auto">
          <a:xfrm>
            <a:off x="8229600" y="3962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100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49570" name="Text Box 66"/>
          <p:cNvSpPr txBox="1">
            <a:spLocks noChangeArrowheads="1"/>
          </p:cNvSpPr>
          <p:nvPr/>
        </p:nvSpPr>
        <p:spPr bwMode="auto">
          <a:xfrm>
            <a:off x="7772400" y="4572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80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8555 L 0.05104 0.673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9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9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9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19653E-6 L 0.10001 0.54381 " pathEditMode="relative" ptsTypes="AA">
                                      <p:cBhvr>
                                        <p:cTn id="23" dur="2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9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9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5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9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3514 L 0.03872 0.70104 " pathEditMode="relative" ptsTypes="AA">
                                      <p:cBhvr>
                                        <p:cTn id="40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9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9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6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9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3006 L 0.06771 0.60717 " pathEditMode="relative" ptsTypes="AA">
                                      <p:cBhvr>
                                        <p:cTn id="57" dur="2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6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9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6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9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6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9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3006 L 0.07604 0.62936 " pathEditMode="relative" ptsTypes="AA">
                                      <p:cBhvr>
                                        <p:cTn id="74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6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9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6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9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70"/>
                  </p:tgtEl>
                </p:cond>
              </p:nextCondLst>
            </p:seq>
          </p:childTnLst>
        </p:cTn>
      </p:par>
    </p:tnLst>
    <p:bldLst>
      <p:bldP spid="149509" grpId="0" animBg="1"/>
      <p:bldP spid="149510" grpId="0" animBg="1"/>
      <p:bldP spid="149511" grpId="0" animBg="1"/>
      <p:bldP spid="149519" grpId="0" animBg="1"/>
      <p:bldP spid="149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762000" y="731838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hlink"/>
                </a:solidFill>
                <a:hlinkClick r:id="rId2" tooltip="Растровая графика"/>
              </a:rPr>
              <a:t>Растровая графика</a:t>
            </a:r>
            <a:r>
              <a:rPr lang="ru-RU">
                <a:solidFill>
                  <a:schemeClr val="hlink"/>
                </a:solidFill>
              </a:rPr>
              <a:t> – изображение состоит из точек (</a:t>
            </a:r>
            <a:r>
              <a:rPr lang="ru-RU">
                <a:solidFill>
                  <a:schemeClr val="hlink"/>
                </a:solidFill>
                <a:hlinkClick r:id="rId3" tooltip="Пиксел"/>
              </a:rPr>
              <a:t>пикселов</a:t>
            </a:r>
            <a:r>
              <a:rPr lang="ru-RU">
                <a:solidFill>
                  <a:schemeClr val="hlink"/>
                </a:solidFill>
              </a:rPr>
              <a:t>). </a:t>
            </a:r>
          </a:p>
          <a:p>
            <a:r>
              <a:rPr lang="ru-RU">
                <a:solidFill>
                  <a:schemeClr val="hlink"/>
                </a:solidFill>
              </a:rPr>
              <a:t>Каждому пикселю сопоставляется значение — яркости, цвета, прозрачности — или комбинация этих значений. </a:t>
            </a:r>
          </a:p>
          <a:p>
            <a:r>
              <a:rPr lang="ru-RU">
                <a:solidFill>
                  <a:schemeClr val="hlink"/>
                </a:solidFill>
              </a:rPr>
              <a:t>Растровый образ имеет некоторое число строк и столбцов.</a:t>
            </a:r>
          </a:p>
        </p:txBody>
      </p:sp>
      <p:pic>
        <p:nvPicPr>
          <p:cNvPr id="240643" name="Picture 3" descr="200px-Pixel-example">
            <a:hlinkClick r:id="rId4" tooltip="Пример растрового рисунка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276600"/>
            <a:ext cx="5295900" cy="248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  <a:latin typeface="Georgia" pitchFamily="18" charset="0"/>
              </a:rPr>
              <a:t>§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6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57, 67, 68</a:t>
            </a:r>
          </a:p>
          <a:p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157699" name="Picture 3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  <p:sp>
        <p:nvSpPr>
          <p:cNvPr id="157700" name="AutoShape 4"/>
          <p:cNvSpPr>
            <a:spLocks noChangeArrowheads="1"/>
          </p:cNvSpPr>
          <p:nvPr/>
        </p:nvSpPr>
        <p:spPr bwMode="auto">
          <a:xfrm>
            <a:off x="1524000" y="457200"/>
            <a:ext cx="6781800" cy="1219200"/>
          </a:xfrm>
          <a:prstGeom prst="wedgeRoundRectCallout">
            <a:avLst>
              <a:gd name="adj1" fmla="val -55361"/>
              <a:gd name="adj2" fmla="val 4114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209800" y="685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Запишите домашнее задание:</a:t>
            </a:r>
          </a:p>
        </p:txBody>
      </p:sp>
      <p:sp>
        <p:nvSpPr>
          <p:cNvPr id="15770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7703" name="Picture 7" descr="в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0"/>
            <a:ext cx="785813" cy="1066800"/>
          </a:xfrm>
          <a:prstGeom prst="rect">
            <a:avLst/>
          </a:prstGeom>
          <a:noFill/>
        </p:spPr>
      </p:pic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057400" y="57912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Проверь себя, выполнив тест.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158723" name="AutoShape 3"/>
          <p:cNvSpPr>
            <a:spLocks noChangeArrowheads="1"/>
          </p:cNvSpPr>
          <p:nvPr/>
        </p:nvSpPr>
        <p:spPr bwMode="auto">
          <a:xfrm>
            <a:off x="2895600" y="990600"/>
            <a:ext cx="5486400" cy="2667000"/>
          </a:xfrm>
          <a:prstGeom prst="cloudCallout">
            <a:avLst>
              <a:gd name="adj1" fmla="val -61199"/>
              <a:gd name="adj2" fmla="val 6131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200400" y="1371600"/>
            <a:ext cx="4800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Урок</a:t>
            </a:r>
            <a:r>
              <a:rPr lang="en-US" sz="3200" b="1">
                <a:solidFill>
                  <a:schemeClr val="hlink"/>
                </a:solidFill>
              </a:rPr>
              <a:t> </a:t>
            </a:r>
            <a:r>
              <a:rPr lang="ru-RU" sz="3200" b="1">
                <a:solidFill>
                  <a:schemeClr val="hlink"/>
                </a:solidFill>
              </a:rPr>
              <a:t>8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</a:rPr>
              <a:t>«Перпендикулярные прямые»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1676400" cy="1676400"/>
          </a:xfrm>
          <a:prstGeom prst="rect">
            <a:avLst/>
          </a:prstGeom>
          <a:noFill/>
        </p:spPr>
      </p:pic>
      <p:sp>
        <p:nvSpPr>
          <p:cNvPr id="159747" name="AutoShape 3"/>
          <p:cNvSpPr>
            <a:spLocks noChangeArrowheads="1"/>
          </p:cNvSpPr>
          <p:nvPr/>
        </p:nvSpPr>
        <p:spPr bwMode="auto">
          <a:xfrm>
            <a:off x="2971800" y="1524000"/>
            <a:ext cx="50292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352800" y="243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Поверим 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1676400" cy="1676400"/>
          </a:xfrm>
          <a:prstGeom prst="rect">
            <a:avLst/>
          </a:prstGeom>
          <a:noFill/>
        </p:spPr>
      </p:pic>
      <p:sp>
        <p:nvSpPr>
          <p:cNvPr id="173059" name="AutoShape 3"/>
          <p:cNvSpPr>
            <a:spLocks noChangeArrowheads="1"/>
          </p:cNvSpPr>
          <p:nvPr/>
        </p:nvSpPr>
        <p:spPr bwMode="auto">
          <a:xfrm>
            <a:off x="2971800" y="457200"/>
            <a:ext cx="5029200" cy="2286000"/>
          </a:xfrm>
          <a:prstGeom prst="wedgeRoundRectCallout">
            <a:avLst>
              <a:gd name="adj1" fmla="val -63634"/>
              <a:gd name="adj2" fmla="val 1666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3276600" y="838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Подготовьте ответы на следующие вопросы: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905000" y="1952625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743200" y="2057400"/>
            <a:ext cx="5257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Какие углы называются смежными?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Чему равна сумма смежных углов?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Какие углы называются вертикальными?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Какие прямые называются перпендикулярными?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Пересекаются ли две прямые, перпендикулярные к третьей?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b="1">
              <a:solidFill>
                <a:schemeClr val="hlink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67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hlink"/>
                </a:solidFill>
                <a:latin typeface="Georgia" pitchFamily="18" charset="0"/>
              </a:rPr>
              <a:t>Решение: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>
            <a:off x="838200" y="3886200"/>
            <a:ext cx="3657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>
            <a:off x="1447800" y="3200400"/>
            <a:ext cx="2590800" cy="1676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flipH="1">
            <a:off x="1524000" y="2819400"/>
            <a:ext cx="2057400" cy="1905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22860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1752600" y="3505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2819400" y="3505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2286000" y="3352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762000" y="5257800"/>
            <a:ext cx="8001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3 и угол 4 равны, как вертикальные.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1 + угол 2 + угол 3 = 180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, так как вместе составляют развернутый угол.</a:t>
            </a:r>
            <a:endParaRPr lang="en-US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68</a:t>
            </a:r>
          </a:p>
          <a:p>
            <a:pPr>
              <a:buFont typeface="Wingdings" pitchFamily="2" charset="2"/>
              <a:buNone/>
            </a:pPr>
            <a:endParaRPr lang="ru-RU">
              <a:latin typeface="Georgia" pitchFamily="18" charset="0"/>
            </a:endParaRP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1143000" y="3048000"/>
            <a:ext cx="2057400" cy="1676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 flipH="1">
            <a:off x="1828800" y="2895600"/>
            <a:ext cx="838200" cy="213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 flipH="1">
            <a:off x="914400" y="3581400"/>
            <a:ext cx="289560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2057400" y="3581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O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9144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A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2667000" y="28194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B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3429000" y="3733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C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2819400" y="4724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D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1447800" y="5029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E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685800" y="4267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F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1807" name="Arc 15"/>
          <p:cNvSpPr>
            <a:spLocks/>
          </p:cNvSpPr>
          <p:nvPr/>
        </p:nvSpPr>
        <p:spPr bwMode="auto">
          <a:xfrm rot="13172388" flipV="1">
            <a:off x="2052638" y="3590925"/>
            <a:ext cx="304800" cy="293688"/>
          </a:xfrm>
          <a:custGeom>
            <a:avLst/>
            <a:gdLst>
              <a:gd name="G0" fmla="+- 0 0 0"/>
              <a:gd name="G1" fmla="+- 20847 0 0"/>
              <a:gd name="G2" fmla="+- 21600 0 0"/>
              <a:gd name="T0" fmla="*/ 5655 w 21600"/>
              <a:gd name="T1" fmla="*/ 0 h 20847"/>
              <a:gd name="T2" fmla="*/ 21600 w 21600"/>
              <a:gd name="T3" fmla="*/ 20847 h 20847"/>
              <a:gd name="T4" fmla="*/ 0 w 21600"/>
              <a:gd name="T5" fmla="*/ 20847 h 20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847" fill="none" extrusionOk="0">
                <a:moveTo>
                  <a:pt x="5654" y="0"/>
                </a:moveTo>
                <a:cubicBezTo>
                  <a:pt x="15066" y="2553"/>
                  <a:pt x="21600" y="11095"/>
                  <a:pt x="21600" y="20847"/>
                </a:cubicBezTo>
              </a:path>
              <a:path w="21600" h="20847" stroke="0" extrusionOk="0">
                <a:moveTo>
                  <a:pt x="5654" y="0"/>
                </a:moveTo>
                <a:cubicBezTo>
                  <a:pt x="15066" y="2553"/>
                  <a:pt x="21600" y="11095"/>
                  <a:pt x="21600" y="20847"/>
                </a:cubicBezTo>
                <a:lnTo>
                  <a:pt x="0" y="20847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1905000" y="3200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50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61809" name="Arc 17"/>
          <p:cNvSpPr>
            <a:spLocks/>
          </p:cNvSpPr>
          <p:nvPr/>
        </p:nvSpPr>
        <p:spPr bwMode="auto">
          <a:xfrm rot="4993067" flipV="1">
            <a:off x="1866900" y="4000500"/>
            <a:ext cx="228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14478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70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3429000" y="4014788"/>
            <a:ext cx="53340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Решение: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ВОС = углу</a:t>
            </a:r>
            <a:r>
              <a:rPr lang="en-US">
                <a:solidFill>
                  <a:schemeClr val="hlink"/>
                </a:solidFill>
              </a:rPr>
              <a:t> FOC</a:t>
            </a:r>
            <a:r>
              <a:rPr lang="ru-RU">
                <a:solidFill>
                  <a:schemeClr val="hlink"/>
                </a:solidFill>
              </a:rPr>
              <a:t> = 70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 (как вертикальные)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АОВ = углу</a:t>
            </a:r>
            <a:r>
              <a:rPr lang="en-US">
                <a:solidFill>
                  <a:schemeClr val="hlink"/>
                </a:solidFill>
              </a:rPr>
              <a:t> EOD </a:t>
            </a:r>
            <a:r>
              <a:rPr lang="ru-RU">
                <a:solidFill>
                  <a:schemeClr val="hlink"/>
                </a:solidFill>
              </a:rPr>
              <a:t>= </a:t>
            </a:r>
            <a:r>
              <a:rPr lang="en-US">
                <a:solidFill>
                  <a:schemeClr val="hlink"/>
                </a:solidFill>
              </a:rPr>
              <a:t>5</a:t>
            </a:r>
            <a:r>
              <a:rPr lang="ru-RU">
                <a:solidFill>
                  <a:schemeClr val="hlink"/>
                </a:solidFill>
              </a:rPr>
              <a:t>0</a:t>
            </a:r>
            <a:r>
              <a:rPr lang="en-US">
                <a:solidFill>
                  <a:schemeClr val="hlink"/>
                </a:solidFill>
              </a:rPr>
              <a:t>°</a:t>
            </a:r>
            <a:r>
              <a:rPr lang="ru-RU">
                <a:solidFill>
                  <a:schemeClr val="hlink"/>
                </a:solidFill>
              </a:rPr>
              <a:t> (как вертикальные).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АОС = 70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</a:rPr>
              <a:t> + 50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</a:rPr>
              <a:t> = 120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</a:t>
            </a:r>
            <a:r>
              <a:rPr lang="en-US">
                <a:solidFill>
                  <a:schemeClr val="hlink"/>
                </a:solidFill>
              </a:rPr>
              <a:t>BOD</a:t>
            </a:r>
            <a:r>
              <a:rPr lang="ru-RU">
                <a:solidFill>
                  <a:schemeClr val="hlink"/>
                </a:solidFill>
              </a:rPr>
              <a:t> = 70</a:t>
            </a:r>
            <a:r>
              <a:rPr lang="en-US">
                <a:solidFill>
                  <a:schemeClr val="hlink"/>
                </a:solidFill>
              </a:rPr>
              <a:t>°</a:t>
            </a:r>
            <a:r>
              <a:rPr lang="ru-RU">
                <a:solidFill>
                  <a:schemeClr val="hlink"/>
                </a:solidFill>
              </a:rPr>
              <a:t> + 60</a:t>
            </a:r>
            <a:r>
              <a:rPr lang="en-US">
                <a:solidFill>
                  <a:schemeClr val="hlink"/>
                </a:solidFill>
              </a:rPr>
              <a:t>°</a:t>
            </a:r>
            <a:r>
              <a:rPr lang="ru-RU">
                <a:solidFill>
                  <a:schemeClr val="hlink"/>
                </a:solidFill>
              </a:rPr>
              <a:t> = 130</a:t>
            </a:r>
            <a:r>
              <a:rPr lang="en-US">
                <a:solidFill>
                  <a:schemeClr val="hlink"/>
                </a:solidFill>
              </a:rPr>
              <a:t>°</a:t>
            </a:r>
            <a:r>
              <a:rPr lang="ru-RU">
                <a:solidFill>
                  <a:schemeClr val="hlink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Угол СОЕ = 60</a:t>
            </a:r>
            <a:r>
              <a:rPr lang="en-US">
                <a:solidFill>
                  <a:schemeClr val="hlink"/>
                </a:solidFill>
              </a:rPr>
              <a:t>°</a:t>
            </a:r>
            <a:r>
              <a:rPr lang="ru-RU">
                <a:solidFill>
                  <a:schemeClr val="hlink"/>
                </a:solidFill>
              </a:rPr>
              <a:t> +50</a:t>
            </a:r>
            <a:r>
              <a:rPr lang="en-US">
                <a:solidFill>
                  <a:schemeClr val="hlink"/>
                </a:solidFill>
              </a:rPr>
              <a:t>°</a:t>
            </a:r>
            <a:r>
              <a:rPr lang="ru-RU">
                <a:solidFill>
                  <a:schemeClr val="hlink"/>
                </a:solidFill>
              </a:rPr>
              <a:t> = 110</a:t>
            </a:r>
            <a:r>
              <a:rPr lang="en-US">
                <a:solidFill>
                  <a:schemeClr val="hlink"/>
                </a:solidFill>
              </a:rPr>
              <a:t>°</a:t>
            </a:r>
            <a:endParaRPr lang="ru-RU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 Угол СО</a:t>
            </a:r>
            <a:r>
              <a:rPr lang="en-US">
                <a:solidFill>
                  <a:schemeClr val="hlink"/>
                </a:solidFill>
              </a:rPr>
              <a:t>D</a:t>
            </a:r>
            <a:r>
              <a:rPr lang="ru-RU">
                <a:solidFill>
                  <a:schemeClr val="hlink"/>
                </a:solidFill>
              </a:rPr>
              <a:t> = 180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 - 70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 - 50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 = 60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Line 3"/>
          <p:cNvSpPr>
            <a:spLocks noChangeShapeType="1"/>
          </p:cNvSpPr>
          <p:nvPr/>
        </p:nvSpPr>
        <p:spPr bwMode="auto">
          <a:xfrm flipV="1">
            <a:off x="1979613" y="2133600"/>
            <a:ext cx="5543550" cy="11509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 flipH="1">
            <a:off x="3779838" y="2636838"/>
            <a:ext cx="1152525" cy="3816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21" name="Arc 5"/>
          <p:cNvSpPr>
            <a:spLocks/>
          </p:cNvSpPr>
          <p:nvPr/>
        </p:nvSpPr>
        <p:spPr bwMode="auto">
          <a:xfrm rot="18571934" flipH="1">
            <a:off x="4609306" y="2743994"/>
            <a:ext cx="358775" cy="4333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41"/>
              <a:gd name="T1" fmla="*/ 0 h 21600"/>
              <a:gd name="T2" fmla="*/ 21241 w 21241"/>
              <a:gd name="T3" fmla="*/ 17676 h 21600"/>
              <a:gd name="T4" fmla="*/ 0 w 2124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41" h="21600" fill="none" extrusionOk="0">
                <a:moveTo>
                  <a:pt x="-1" y="0"/>
                </a:moveTo>
                <a:cubicBezTo>
                  <a:pt x="10415" y="0"/>
                  <a:pt x="19348" y="7433"/>
                  <a:pt x="21240" y="17676"/>
                </a:cubicBezTo>
              </a:path>
              <a:path w="21241" h="21600" stroke="0" extrusionOk="0">
                <a:moveTo>
                  <a:pt x="-1" y="0"/>
                </a:moveTo>
                <a:cubicBezTo>
                  <a:pt x="10415" y="0"/>
                  <a:pt x="19348" y="7433"/>
                  <a:pt x="21240" y="1767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2822" name="WordArt 6"/>
          <p:cNvSpPr>
            <a:spLocks noChangeArrowheads="1" noChangeShapeType="1" noTextEdit="1"/>
          </p:cNvSpPr>
          <p:nvPr/>
        </p:nvSpPr>
        <p:spPr bwMode="auto">
          <a:xfrm>
            <a:off x="4211638" y="299720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62823" name="Arc 7"/>
          <p:cNvSpPr>
            <a:spLocks/>
          </p:cNvSpPr>
          <p:nvPr/>
        </p:nvSpPr>
        <p:spPr bwMode="auto">
          <a:xfrm flipV="1">
            <a:off x="4859338" y="2636838"/>
            <a:ext cx="215900" cy="360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2824" name="WordArt 8"/>
          <p:cNvSpPr>
            <a:spLocks noChangeArrowheads="1" noChangeShapeType="1" noTextEdit="1"/>
          </p:cNvSpPr>
          <p:nvPr/>
        </p:nvSpPr>
        <p:spPr bwMode="auto">
          <a:xfrm>
            <a:off x="5219700" y="278130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62825" name="Arc 9"/>
          <p:cNvSpPr>
            <a:spLocks/>
          </p:cNvSpPr>
          <p:nvPr/>
        </p:nvSpPr>
        <p:spPr bwMode="auto">
          <a:xfrm rot="13598433" flipV="1">
            <a:off x="4675981" y="2405857"/>
            <a:ext cx="360363" cy="488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9301"/>
              <a:gd name="T2" fmla="*/ 20181 w 21600"/>
              <a:gd name="T3" fmla="*/ 29301 h 29301"/>
              <a:gd name="T4" fmla="*/ 0 w 21600"/>
              <a:gd name="T5" fmla="*/ 21600 h 29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3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231"/>
                  <a:pt x="21118" y="26841"/>
                  <a:pt x="20180" y="29300"/>
                </a:cubicBezTo>
              </a:path>
              <a:path w="21600" h="293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231"/>
                  <a:pt x="21118" y="26841"/>
                  <a:pt x="20180" y="293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2826" name="WordArt 10"/>
          <p:cNvSpPr>
            <a:spLocks noChangeArrowheads="1" noChangeShapeType="1" noTextEdit="1"/>
          </p:cNvSpPr>
          <p:nvPr/>
        </p:nvSpPr>
        <p:spPr bwMode="auto">
          <a:xfrm>
            <a:off x="4716463" y="18446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pic>
        <p:nvPicPr>
          <p:cNvPr id="162829" name="Picture 13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249363" cy="1695450"/>
          </a:xfrm>
          <a:prstGeom prst="rect">
            <a:avLst/>
          </a:prstGeom>
          <a:noFill/>
        </p:spPr>
      </p:pic>
      <p:sp>
        <p:nvSpPr>
          <p:cNvPr id="162830" name="AutoShape 14"/>
          <p:cNvSpPr>
            <a:spLocks noChangeArrowheads="1"/>
          </p:cNvSpPr>
          <p:nvPr/>
        </p:nvSpPr>
        <p:spPr bwMode="auto">
          <a:xfrm>
            <a:off x="1981200" y="381000"/>
            <a:ext cx="4800600" cy="990600"/>
          </a:xfrm>
          <a:prstGeom prst="wedgeRoundRectCallout">
            <a:avLst>
              <a:gd name="adj1" fmla="val -64255"/>
              <a:gd name="adj2" fmla="val 8253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2971800" y="533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Назови смежные углы: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Line 3"/>
          <p:cNvSpPr>
            <a:spLocks noChangeShapeType="1"/>
          </p:cNvSpPr>
          <p:nvPr/>
        </p:nvSpPr>
        <p:spPr bwMode="auto">
          <a:xfrm>
            <a:off x="1979613" y="3141663"/>
            <a:ext cx="4464050" cy="13668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 flipV="1">
            <a:off x="4211638" y="2852738"/>
            <a:ext cx="2736850" cy="9366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2700338" y="3357563"/>
            <a:ext cx="1727200" cy="23764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6" name="Arc 6"/>
          <p:cNvSpPr>
            <a:spLocks/>
          </p:cNvSpPr>
          <p:nvPr/>
        </p:nvSpPr>
        <p:spPr bwMode="auto">
          <a:xfrm rot="12173444" flipV="1">
            <a:off x="3992563" y="3459163"/>
            <a:ext cx="511175" cy="358775"/>
          </a:xfrm>
          <a:custGeom>
            <a:avLst/>
            <a:gdLst>
              <a:gd name="G0" fmla="+- 9048 0 0"/>
              <a:gd name="G1" fmla="+- 21600 0 0"/>
              <a:gd name="G2" fmla="+- 21600 0 0"/>
              <a:gd name="T0" fmla="*/ 0 w 30648"/>
              <a:gd name="T1" fmla="*/ 1987 h 21600"/>
              <a:gd name="T2" fmla="*/ 30648 w 30648"/>
              <a:gd name="T3" fmla="*/ 21600 h 21600"/>
              <a:gd name="T4" fmla="*/ 9048 w 306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48" h="21600" fill="none" extrusionOk="0">
                <a:moveTo>
                  <a:pt x="-1" y="1986"/>
                </a:moveTo>
                <a:cubicBezTo>
                  <a:pt x="2836" y="677"/>
                  <a:pt x="5923" y="-1"/>
                  <a:pt x="9048" y="0"/>
                </a:cubicBezTo>
                <a:cubicBezTo>
                  <a:pt x="20977" y="0"/>
                  <a:pt x="30648" y="9670"/>
                  <a:pt x="30648" y="21600"/>
                </a:cubicBezTo>
              </a:path>
              <a:path w="30648" h="21600" stroke="0" extrusionOk="0">
                <a:moveTo>
                  <a:pt x="-1" y="1986"/>
                </a:moveTo>
                <a:cubicBezTo>
                  <a:pt x="2836" y="677"/>
                  <a:pt x="5923" y="-1"/>
                  <a:pt x="9048" y="0"/>
                </a:cubicBezTo>
                <a:cubicBezTo>
                  <a:pt x="20977" y="0"/>
                  <a:pt x="30648" y="9670"/>
                  <a:pt x="30648" y="21600"/>
                </a:cubicBezTo>
                <a:lnTo>
                  <a:pt x="9048" y="21600"/>
                </a:lnTo>
                <a:close/>
              </a:path>
            </a:pathLst>
          </a:cu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47" name="Arc 7"/>
          <p:cNvSpPr>
            <a:spLocks/>
          </p:cNvSpPr>
          <p:nvPr/>
        </p:nvSpPr>
        <p:spPr bwMode="auto">
          <a:xfrm>
            <a:off x="4572000" y="3644900"/>
            <a:ext cx="71438" cy="288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48" name="Arc 8"/>
          <p:cNvSpPr>
            <a:spLocks/>
          </p:cNvSpPr>
          <p:nvPr/>
        </p:nvSpPr>
        <p:spPr bwMode="auto">
          <a:xfrm rot="5400000">
            <a:off x="3029744" y="3536156"/>
            <a:ext cx="282575" cy="360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192"/>
              <a:gd name="T1" fmla="*/ 0 h 21600"/>
              <a:gd name="T2" fmla="*/ 21192 w 21192"/>
              <a:gd name="T3" fmla="*/ 17422 h 21600"/>
              <a:gd name="T4" fmla="*/ 0 w 211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92" h="21600" fill="none" extrusionOk="0">
                <a:moveTo>
                  <a:pt x="-1" y="0"/>
                </a:moveTo>
                <a:cubicBezTo>
                  <a:pt x="10318" y="0"/>
                  <a:pt x="19196" y="7298"/>
                  <a:pt x="21192" y="17421"/>
                </a:cubicBezTo>
              </a:path>
              <a:path w="21192" h="21600" stroke="0" extrusionOk="0">
                <a:moveTo>
                  <a:pt x="-1" y="0"/>
                </a:moveTo>
                <a:cubicBezTo>
                  <a:pt x="10318" y="0"/>
                  <a:pt x="19196" y="7298"/>
                  <a:pt x="21192" y="17421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49" name="WordArt 9"/>
          <p:cNvSpPr>
            <a:spLocks noChangeArrowheads="1" noChangeShapeType="1" noTextEdit="1"/>
          </p:cNvSpPr>
          <p:nvPr/>
        </p:nvSpPr>
        <p:spPr bwMode="auto">
          <a:xfrm>
            <a:off x="4067175" y="28527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63850" name="WordArt 10"/>
          <p:cNvSpPr>
            <a:spLocks noChangeArrowheads="1" noChangeShapeType="1" noTextEdit="1"/>
          </p:cNvSpPr>
          <p:nvPr/>
        </p:nvSpPr>
        <p:spPr bwMode="auto">
          <a:xfrm>
            <a:off x="4932363" y="35004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63851" name="WordArt 11"/>
          <p:cNvSpPr>
            <a:spLocks noChangeArrowheads="1" noChangeShapeType="1" noTextEdit="1"/>
          </p:cNvSpPr>
          <p:nvPr/>
        </p:nvSpPr>
        <p:spPr bwMode="auto">
          <a:xfrm>
            <a:off x="3419475" y="37163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pic>
        <p:nvPicPr>
          <p:cNvPr id="163855" name="Picture 15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249363" cy="1695450"/>
          </a:xfrm>
          <a:prstGeom prst="rect">
            <a:avLst/>
          </a:prstGeom>
          <a:noFill/>
        </p:spPr>
      </p:pic>
      <p:sp>
        <p:nvSpPr>
          <p:cNvPr id="163856" name="AutoShape 16"/>
          <p:cNvSpPr>
            <a:spLocks noChangeArrowheads="1"/>
          </p:cNvSpPr>
          <p:nvPr/>
        </p:nvSpPr>
        <p:spPr bwMode="auto">
          <a:xfrm>
            <a:off x="1981200" y="381000"/>
            <a:ext cx="4800600" cy="990600"/>
          </a:xfrm>
          <a:prstGeom prst="wedgeRoundRectCallout">
            <a:avLst>
              <a:gd name="adj1" fmla="val -64255"/>
              <a:gd name="adj2" fmla="val 8253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2971800" y="533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Назови смежные углы: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900113" y="4149725"/>
            <a:ext cx="65516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 flipV="1">
            <a:off x="3851275" y="2852738"/>
            <a:ext cx="3673475" cy="12969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>
            <a:off x="1692275" y="4149725"/>
            <a:ext cx="3743325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870" name="Arc 6"/>
          <p:cNvSpPr>
            <a:spLocks/>
          </p:cNvSpPr>
          <p:nvPr/>
        </p:nvSpPr>
        <p:spPr bwMode="auto">
          <a:xfrm rot="3278253">
            <a:off x="2249487" y="4159251"/>
            <a:ext cx="214313" cy="360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995"/>
              <a:gd name="T1" fmla="*/ 0 h 21600"/>
              <a:gd name="T2" fmla="*/ 15995 w 15995"/>
              <a:gd name="T3" fmla="*/ 7083 h 21600"/>
              <a:gd name="T4" fmla="*/ 0 w 159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95" h="21600" fill="none" extrusionOk="0">
                <a:moveTo>
                  <a:pt x="-1" y="0"/>
                </a:moveTo>
                <a:cubicBezTo>
                  <a:pt x="6091" y="0"/>
                  <a:pt x="11900" y="2572"/>
                  <a:pt x="15994" y="7083"/>
                </a:cubicBezTo>
              </a:path>
              <a:path w="15995" h="21600" stroke="0" extrusionOk="0">
                <a:moveTo>
                  <a:pt x="-1" y="0"/>
                </a:moveTo>
                <a:cubicBezTo>
                  <a:pt x="6091" y="0"/>
                  <a:pt x="11900" y="2572"/>
                  <a:pt x="15994" y="7083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71" name="Arc 7"/>
          <p:cNvSpPr>
            <a:spLocks/>
          </p:cNvSpPr>
          <p:nvPr/>
        </p:nvSpPr>
        <p:spPr bwMode="auto">
          <a:xfrm rot="8224631">
            <a:off x="1470025" y="3986213"/>
            <a:ext cx="346075" cy="433387"/>
          </a:xfrm>
          <a:custGeom>
            <a:avLst/>
            <a:gdLst>
              <a:gd name="G0" fmla="+- 4245 0 0"/>
              <a:gd name="G1" fmla="+- 21600 0 0"/>
              <a:gd name="G2" fmla="+- 21600 0 0"/>
              <a:gd name="T0" fmla="*/ 0 w 25845"/>
              <a:gd name="T1" fmla="*/ 421 h 21600"/>
              <a:gd name="T2" fmla="*/ 25845 w 25845"/>
              <a:gd name="T3" fmla="*/ 21600 h 21600"/>
              <a:gd name="T4" fmla="*/ 4245 w 2584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845" h="21600" fill="none" extrusionOk="0">
                <a:moveTo>
                  <a:pt x="0" y="421"/>
                </a:moveTo>
                <a:cubicBezTo>
                  <a:pt x="1397" y="141"/>
                  <a:pt x="2819" y="-1"/>
                  <a:pt x="4245" y="0"/>
                </a:cubicBezTo>
                <a:cubicBezTo>
                  <a:pt x="16174" y="0"/>
                  <a:pt x="25845" y="9670"/>
                  <a:pt x="25845" y="21600"/>
                </a:cubicBezTo>
              </a:path>
              <a:path w="25845" h="21600" stroke="0" extrusionOk="0">
                <a:moveTo>
                  <a:pt x="0" y="421"/>
                </a:moveTo>
                <a:cubicBezTo>
                  <a:pt x="1397" y="141"/>
                  <a:pt x="2819" y="-1"/>
                  <a:pt x="4245" y="0"/>
                </a:cubicBezTo>
                <a:cubicBezTo>
                  <a:pt x="16174" y="0"/>
                  <a:pt x="25845" y="9670"/>
                  <a:pt x="25845" y="21600"/>
                </a:cubicBezTo>
                <a:lnTo>
                  <a:pt x="4245" y="21600"/>
                </a:lnTo>
                <a:close/>
              </a:path>
            </a:pathLst>
          </a:custGeom>
          <a:noFill/>
          <a:ln w="76200" cmpd="tri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4356100" y="3933825"/>
            <a:ext cx="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873" name="Arc 9"/>
          <p:cNvSpPr>
            <a:spLocks/>
          </p:cNvSpPr>
          <p:nvPr/>
        </p:nvSpPr>
        <p:spPr bwMode="auto">
          <a:xfrm rot="-4201573">
            <a:off x="3755232" y="3820319"/>
            <a:ext cx="360362" cy="444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6594"/>
              <a:gd name="T2" fmla="*/ 21015 w 21600"/>
              <a:gd name="T3" fmla="*/ 26594 h 26594"/>
              <a:gd name="T4" fmla="*/ 0 w 21600"/>
              <a:gd name="T5" fmla="*/ 21600 h 26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59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81"/>
                  <a:pt x="21403" y="24957"/>
                  <a:pt x="21014" y="26593"/>
                </a:cubicBezTo>
              </a:path>
              <a:path w="21600" h="2659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81"/>
                  <a:pt x="21403" y="24957"/>
                  <a:pt x="21014" y="26593"/>
                </a:cubicBezTo>
                <a:lnTo>
                  <a:pt x="0" y="21600"/>
                </a:lnTo>
                <a:close/>
              </a:path>
            </a:pathLst>
          </a:custGeom>
          <a:noFill/>
          <a:ln w="57150" cmpd="thinThick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74" name="WordArt 10"/>
          <p:cNvSpPr>
            <a:spLocks noChangeArrowheads="1" noChangeShapeType="1" noTextEdit="1"/>
          </p:cNvSpPr>
          <p:nvPr/>
        </p:nvSpPr>
        <p:spPr bwMode="auto">
          <a:xfrm>
            <a:off x="4572000" y="3860800"/>
            <a:ext cx="20002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64875" name="WordArt 11"/>
          <p:cNvSpPr>
            <a:spLocks noChangeArrowheads="1" noChangeShapeType="1" noTextEdit="1"/>
          </p:cNvSpPr>
          <p:nvPr/>
        </p:nvSpPr>
        <p:spPr bwMode="auto">
          <a:xfrm>
            <a:off x="3708400" y="3429000"/>
            <a:ext cx="20002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64876" name="WordArt 12"/>
          <p:cNvSpPr>
            <a:spLocks noChangeArrowheads="1" noChangeShapeType="1" noTextEdit="1"/>
          </p:cNvSpPr>
          <p:nvPr/>
        </p:nvSpPr>
        <p:spPr bwMode="auto">
          <a:xfrm>
            <a:off x="2771775" y="4149725"/>
            <a:ext cx="20002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64877" name="WordArt 13"/>
          <p:cNvSpPr>
            <a:spLocks noChangeArrowheads="1" noChangeShapeType="1" noTextEdit="1"/>
          </p:cNvSpPr>
          <p:nvPr/>
        </p:nvSpPr>
        <p:spPr bwMode="auto">
          <a:xfrm>
            <a:off x="1476375" y="4437063"/>
            <a:ext cx="20002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pic>
        <p:nvPicPr>
          <p:cNvPr id="164880" name="Picture 16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249363" cy="1695450"/>
          </a:xfrm>
          <a:prstGeom prst="rect">
            <a:avLst/>
          </a:prstGeom>
          <a:noFill/>
        </p:spPr>
      </p:pic>
      <p:sp>
        <p:nvSpPr>
          <p:cNvPr id="164881" name="AutoShape 17"/>
          <p:cNvSpPr>
            <a:spLocks noChangeArrowheads="1"/>
          </p:cNvSpPr>
          <p:nvPr/>
        </p:nvSpPr>
        <p:spPr bwMode="auto">
          <a:xfrm>
            <a:off x="1981200" y="381000"/>
            <a:ext cx="4800600" cy="990600"/>
          </a:xfrm>
          <a:prstGeom prst="wedgeRoundRectCallout">
            <a:avLst>
              <a:gd name="adj1" fmla="val -64255"/>
              <a:gd name="adj2" fmla="val 8253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2971800" y="533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Назови смежные углы: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249363" cy="1695450"/>
          </a:xfrm>
          <a:prstGeom prst="rect">
            <a:avLst/>
          </a:prstGeom>
          <a:noFill/>
        </p:spPr>
      </p:pic>
      <p:sp>
        <p:nvSpPr>
          <p:cNvPr id="166917" name="AutoShape 5"/>
          <p:cNvSpPr>
            <a:spLocks noChangeArrowheads="1"/>
          </p:cNvSpPr>
          <p:nvPr/>
        </p:nvSpPr>
        <p:spPr bwMode="auto">
          <a:xfrm>
            <a:off x="1981200" y="381000"/>
            <a:ext cx="4800600" cy="990600"/>
          </a:xfrm>
          <a:prstGeom prst="wedgeRoundRectCallout">
            <a:avLst>
              <a:gd name="adj1" fmla="val -64255"/>
              <a:gd name="adj2" fmla="val 8253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2971800" y="5334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Найдите на рисунках вертикальные углы:</a:t>
            </a:r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1066800" y="2667000"/>
            <a:ext cx="1828800" cy="914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V="1">
            <a:off x="1143000" y="2743200"/>
            <a:ext cx="175260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5334000" y="3200400"/>
            <a:ext cx="2667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 flipH="1">
            <a:off x="5715000" y="2362200"/>
            <a:ext cx="1828800" cy="1524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6553200" y="3200400"/>
            <a:ext cx="1066800" cy="1143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2895600" y="5410200"/>
            <a:ext cx="3124200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 flipH="1">
            <a:off x="2971800" y="5410200"/>
            <a:ext cx="1447800" cy="9906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4419600" y="5410200"/>
            <a:ext cx="1600200" cy="9906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1447800" y="3048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1905000" y="2819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2286000" y="2971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1905000" y="3276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63246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6858000" y="2895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5943600" y="3200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67818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6400800" y="3429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66936" name="Text Box 24"/>
          <p:cNvSpPr txBox="1">
            <a:spLocks noChangeArrowheads="1"/>
          </p:cNvSpPr>
          <p:nvPr/>
        </p:nvSpPr>
        <p:spPr bwMode="auto">
          <a:xfrm>
            <a:off x="4876800" y="541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66937" name="Text Box 25"/>
          <p:cNvSpPr txBox="1">
            <a:spLocks noChangeArrowheads="1"/>
          </p:cNvSpPr>
          <p:nvPr/>
        </p:nvSpPr>
        <p:spPr bwMode="auto">
          <a:xfrm>
            <a:off x="4267200" y="556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3733800" y="5410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81000" y="184150"/>
            <a:ext cx="6734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Фрактальная графика.</a:t>
            </a:r>
          </a:p>
          <a:p>
            <a:endParaRPr lang="ru-RU" b="1">
              <a:solidFill>
                <a:schemeClr val="hlink"/>
              </a:solidFill>
            </a:endParaRPr>
          </a:p>
          <a:p>
            <a:r>
              <a:rPr lang="ru-RU" b="1">
                <a:solidFill>
                  <a:schemeClr val="hlink"/>
                </a:solidFill>
                <a:hlinkClick r:id="rId2" tooltip="Фрактал"/>
              </a:rPr>
              <a:t>Фрактал</a:t>
            </a:r>
            <a:r>
              <a:rPr lang="ru-RU">
                <a:solidFill>
                  <a:schemeClr val="hlink"/>
                </a:solidFill>
              </a:rPr>
              <a:t> — объект, отдельные элементы которого наследуют свойства родительских структур </a:t>
            </a:r>
          </a:p>
        </p:txBody>
      </p:sp>
      <p:pic>
        <p:nvPicPr>
          <p:cNvPr id="241668" name="Picture 4" descr="gbsyn7_norma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724400"/>
            <a:ext cx="2228850" cy="1671638"/>
          </a:xfrm>
          <a:prstGeom prst="rect">
            <a:avLst/>
          </a:prstGeom>
          <a:noFill/>
        </p:spPr>
      </p:pic>
      <p:pic>
        <p:nvPicPr>
          <p:cNvPr id="241669" name="Picture 5" descr="post-12058-116497913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752600"/>
            <a:ext cx="1981200" cy="1981200"/>
          </a:xfrm>
          <a:prstGeom prst="rect">
            <a:avLst/>
          </a:prstGeom>
          <a:noFill/>
        </p:spPr>
      </p:pic>
      <p:pic>
        <p:nvPicPr>
          <p:cNvPr id="241670" name="Picture 6" descr="PyrBi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890713"/>
            <a:ext cx="2590800" cy="2152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249363" cy="1695450"/>
          </a:xfrm>
          <a:prstGeom prst="rect">
            <a:avLst/>
          </a:prstGeom>
          <a:noFill/>
        </p:spPr>
      </p:pic>
      <p:sp>
        <p:nvSpPr>
          <p:cNvPr id="212995" name="AutoShape 3"/>
          <p:cNvSpPr>
            <a:spLocks noChangeArrowheads="1"/>
          </p:cNvSpPr>
          <p:nvPr/>
        </p:nvSpPr>
        <p:spPr bwMode="auto">
          <a:xfrm>
            <a:off x="1981200" y="381000"/>
            <a:ext cx="5257800" cy="1295400"/>
          </a:xfrm>
          <a:prstGeom prst="wedgeRoundRectCallout">
            <a:avLst>
              <a:gd name="adj1" fmla="val -63014"/>
              <a:gd name="adj2" fmla="val 5134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971800" y="5334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Найдите на рисунках градусные меры неизвестных углов.</a:t>
            </a:r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1066800" y="2667000"/>
            <a:ext cx="1828800" cy="914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 flipV="1">
            <a:off x="1143000" y="2743200"/>
            <a:ext cx="175260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>
            <a:off x="5334000" y="3200400"/>
            <a:ext cx="2667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 flipH="1">
            <a:off x="5715000" y="2362200"/>
            <a:ext cx="1828800" cy="1524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>
            <a:off x="6553200" y="3200400"/>
            <a:ext cx="1066800" cy="1143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3002" name="Line 10"/>
          <p:cNvSpPr>
            <a:spLocks noChangeShapeType="1"/>
          </p:cNvSpPr>
          <p:nvPr/>
        </p:nvSpPr>
        <p:spPr bwMode="auto">
          <a:xfrm>
            <a:off x="838200" y="5410200"/>
            <a:ext cx="5181600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 flipH="1">
            <a:off x="2971800" y="5410200"/>
            <a:ext cx="1447800" cy="9906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2895600" y="4419600"/>
            <a:ext cx="3124200" cy="20574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1447800" y="3048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1905000" y="2819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2286000" y="2971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30</a:t>
            </a:r>
            <a:r>
              <a:rPr lang="en-US">
                <a:solidFill>
                  <a:schemeClr val="hlink"/>
                </a:solidFill>
              </a:rPr>
              <a:t>°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1905000" y="3276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63246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6858000" y="2895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20</a:t>
            </a:r>
            <a:r>
              <a:rPr lang="en-US">
                <a:solidFill>
                  <a:schemeClr val="hlink"/>
                </a:solidFill>
              </a:rPr>
              <a:t>°</a:t>
            </a: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5943600" y="3200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67818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6248400" y="3429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120</a:t>
            </a:r>
            <a:r>
              <a:rPr lang="en-US">
                <a:solidFill>
                  <a:schemeClr val="hlink"/>
                </a:solidFill>
              </a:rPr>
              <a:t>°</a:t>
            </a: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4267200" y="556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3505200" y="541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45</a:t>
            </a:r>
            <a:r>
              <a:rPr lang="en-US">
                <a:solidFill>
                  <a:schemeClr val="hlink"/>
                </a:solidFill>
              </a:rPr>
              <a:t>°</a:t>
            </a:r>
          </a:p>
        </p:txBody>
      </p:sp>
      <p:sp>
        <p:nvSpPr>
          <p:cNvPr id="213017" name="Text Box 25"/>
          <p:cNvSpPr txBox="1">
            <a:spLocks noChangeArrowheads="1"/>
          </p:cNvSpPr>
          <p:nvPr/>
        </p:nvSpPr>
        <p:spPr bwMode="auto">
          <a:xfrm>
            <a:off x="4800600" y="541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45</a:t>
            </a:r>
            <a:r>
              <a:rPr lang="en-US">
                <a:solidFill>
                  <a:schemeClr val="hlink"/>
                </a:solidFill>
              </a:rPr>
              <a:t>°</a:t>
            </a:r>
          </a:p>
        </p:txBody>
      </p:sp>
      <p:sp>
        <p:nvSpPr>
          <p:cNvPr id="213018" name="Text Box 26"/>
          <p:cNvSpPr txBox="1">
            <a:spLocks noChangeArrowheads="1"/>
          </p:cNvSpPr>
          <p:nvPr/>
        </p:nvSpPr>
        <p:spPr bwMode="auto">
          <a:xfrm>
            <a:off x="4343400" y="5029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3581400" y="5029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13020" name="Line 28"/>
          <p:cNvSpPr>
            <a:spLocks noChangeShapeType="1"/>
          </p:cNvSpPr>
          <p:nvPr/>
        </p:nvSpPr>
        <p:spPr bwMode="auto">
          <a:xfrm>
            <a:off x="1828800" y="4114800"/>
            <a:ext cx="0" cy="25146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3021" name="Rectangle 29"/>
          <p:cNvSpPr>
            <a:spLocks noChangeArrowheads="1"/>
          </p:cNvSpPr>
          <p:nvPr/>
        </p:nvSpPr>
        <p:spPr bwMode="auto">
          <a:xfrm>
            <a:off x="1828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3022" name="Text Box 30"/>
          <p:cNvSpPr txBox="1">
            <a:spLocks noChangeArrowheads="1"/>
          </p:cNvSpPr>
          <p:nvPr/>
        </p:nvSpPr>
        <p:spPr bwMode="auto">
          <a:xfrm>
            <a:off x="1447800" y="5486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1676400" cy="1676400"/>
          </a:xfrm>
          <a:prstGeom prst="rect">
            <a:avLst/>
          </a:prstGeom>
          <a:noFill/>
        </p:spPr>
      </p:pic>
      <p:sp>
        <p:nvSpPr>
          <p:cNvPr id="168965" name="AutoShape 5"/>
          <p:cNvSpPr>
            <a:spLocks noChangeArrowheads="1"/>
          </p:cNvSpPr>
          <p:nvPr/>
        </p:nvSpPr>
        <p:spPr bwMode="auto">
          <a:xfrm>
            <a:off x="2590800" y="2057400"/>
            <a:ext cx="5105400" cy="3581400"/>
          </a:xfrm>
          <a:prstGeom prst="wedgeRoundRectCallout">
            <a:avLst>
              <a:gd name="adj1" fmla="val -62222"/>
              <a:gd name="adj2" fmla="val -5735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ru-RU" sz="2000" b="1" u="sng">
                <a:solidFill>
                  <a:schemeClr val="hlink"/>
                </a:solidFill>
              </a:rPr>
              <a:t>Ответьте на следующие вопросы: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Один из смежных углов прямой, каким (острым, тупым или прямым) будет другой угол?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Верно ли, что, если смежные углы равны, то они прямые?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Даны два равных угла. Равны ли смежные с ними углы?</a:t>
            </a:r>
          </a:p>
          <a:p>
            <a:pPr marL="342900" indent="-342900">
              <a:buFontTx/>
              <a:buAutoNum type="arabicPeriod"/>
            </a:pPr>
            <a:endParaRPr lang="ru-RU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1676400" cy="1676400"/>
          </a:xfrm>
          <a:prstGeom prst="rect">
            <a:avLst/>
          </a:prstGeom>
          <a:noFill/>
        </p:spPr>
      </p:pic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2590800" y="381000"/>
            <a:ext cx="5105400" cy="838200"/>
          </a:xfrm>
          <a:prstGeom prst="wedgeRoundRectCallout">
            <a:avLst>
              <a:gd name="adj1" fmla="val -62222"/>
              <a:gd name="adj2" fmla="val 11856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Назови пары взаимно перпендикулярных отрезков:</a:t>
            </a:r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914400" y="3124200"/>
            <a:ext cx="1828800" cy="2286000"/>
          </a:xfrm>
          <a:prstGeom prst="rtTriangle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6172200" y="3352800"/>
            <a:ext cx="2209800" cy="1600200"/>
          </a:xfrm>
          <a:prstGeom prst="plus">
            <a:avLst>
              <a:gd name="adj" fmla="val 25000"/>
            </a:avLst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897" name="AutoShape 9"/>
          <p:cNvSpPr>
            <a:spLocks noChangeArrowheads="1"/>
          </p:cNvSpPr>
          <p:nvPr/>
        </p:nvSpPr>
        <p:spPr bwMode="auto">
          <a:xfrm>
            <a:off x="2667000" y="2895600"/>
            <a:ext cx="1981200" cy="1752600"/>
          </a:xfrm>
          <a:prstGeom prst="octagon">
            <a:avLst>
              <a:gd name="adj" fmla="val 29287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6858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457200" y="2971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B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2514600" y="5562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C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29718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D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40386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E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4724400" y="3200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F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4" name="Text Box 16"/>
          <p:cNvSpPr txBox="1">
            <a:spLocks noChangeArrowheads="1"/>
          </p:cNvSpPr>
          <p:nvPr/>
        </p:nvSpPr>
        <p:spPr bwMode="auto">
          <a:xfrm>
            <a:off x="4724400" y="4114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G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4038600" y="4800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H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3048000" y="4800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P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2209800" y="3962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K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2286000" y="3200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O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65909" name="Text Box 21"/>
          <p:cNvSpPr txBox="1">
            <a:spLocks noChangeArrowheads="1"/>
          </p:cNvSpPr>
          <p:nvPr/>
        </p:nvSpPr>
        <p:spPr bwMode="auto">
          <a:xfrm>
            <a:off x="6400800" y="2895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1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0" name="Text Box 22"/>
          <p:cNvSpPr txBox="1">
            <a:spLocks noChangeArrowheads="1"/>
          </p:cNvSpPr>
          <p:nvPr/>
        </p:nvSpPr>
        <p:spPr bwMode="auto">
          <a:xfrm>
            <a:off x="7620000" y="2895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7924800" y="3352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3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8458200" y="3657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4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8458200" y="4343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5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8001000" y="4572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6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7772400" y="5029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7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6" name="Text Box 28"/>
          <p:cNvSpPr txBox="1">
            <a:spLocks noChangeArrowheads="1"/>
          </p:cNvSpPr>
          <p:nvPr/>
        </p:nvSpPr>
        <p:spPr bwMode="auto">
          <a:xfrm>
            <a:off x="6324600" y="5029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8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7" name="Text Box 29"/>
          <p:cNvSpPr txBox="1">
            <a:spLocks noChangeArrowheads="1"/>
          </p:cNvSpPr>
          <p:nvPr/>
        </p:nvSpPr>
        <p:spPr bwMode="auto">
          <a:xfrm>
            <a:off x="6172200" y="4572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9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8" name="Text Box 30"/>
          <p:cNvSpPr txBox="1">
            <a:spLocks noChangeArrowheads="1"/>
          </p:cNvSpPr>
          <p:nvPr/>
        </p:nvSpPr>
        <p:spPr bwMode="auto">
          <a:xfrm>
            <a:off x="5562600" y="4267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10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19" name="Text Box 31"/>
          <p:cNvSpPr txBox="1">
            <a:spLocks noChangeArrowheads="1"/>
          </p:cNvSpPr>
          <p:nvPr/>
        </p:nvSpPr>
        <p:spPr bwMode="auto">
          <a:xfrm>
            <a:off x="5638800" y="3581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11</a:t>
            </a:r>
            <a:endParaRPr lang="ru-RU" baseline="-25000">
              <a:solidFill>
                <a:schemeClr val="hlink"/>
              </a:solidFill>
            </a:endParaRPr>
          </a:p>
        </p:txBody>
      </p:sp>
      <p:sp>
        <p:nvSpPr>
          <p:cNvPr id="165920" name="Text Box 32"/>
          <p:cNvSpPr txBox="1">
            <a:spLocks noChangeArrowheads="1"/>
          </p:cNvSpPr>
          <p:nvPr/>
        </p:nvSpPr>
        <p:spPr bwMode="auto">
          <a:xfrm>
            <a:off x="6019800" y="3352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 baseline="-25000">
                <a:solidFill>
                  <a:schemeClr val="hlink"/>
                </a:solidFill>
              </a:rPr>
              <a:t>12</a:t>
            </a:r>
            <a:endParaRPr lang="ru-RU" baseline="-25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4" name="Group 4"/>
          <p:cNvGrpSpPr>
            <a:grpSpLocks noChangeAspect="1"/>
          </p:cNvGrpSpPr>
          <p:nvPr/>
        </p:nvGrpSpPr>
        <p:grpSpPr bwMode="auto">
          <a:xfrm>
            <a:off x="304800" y="2590800"/>
            <a:ext cx="9752013" cy="3251200"/>
            <a:chOff x="2429" y="8653"/>
            <a:chExt cx="7059" cy="2397"/>
          </a:xfrm>
        </p:grpSpPr>
        <p:sp>
          <p:nvSpPr>
            <p:cNvPr id="17409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429" y="8653"/>
              <a:ext cx="7059" cy="2397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 flipV="1">
              <a:off x="3791" y="9410"/>
              <a:ext cx="3716" cy="1009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>
              <a:off x="3915" y="9410"/>
              <a:ext cx="3839" cy="1135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 flipH="1">
              <a:off x="5154" y="9031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 flipH="1">
              <a:off x="4906" y="9031"/>
              <a:ext cx="1486" cy="176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088" name="Text Box 8"/>
            <p:cNvSpPr txBox="1">
              <a:spLocks noChangeArrowheads="1"/>
            </p:cNvSpPr>
            <p:nvPr/>
          </p:nvSpPr>
          <p:spPr bwMode="auto">
            <a:xfrm>
              <a:off x="3915" y="9158"/>
              <a:ext cx="37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Arial" charset="0"/>
                  <a:cs typeface="Times New Roman" pitchFamily="18" charset="0"/>
                </a:rPr>
                <a:t>a</a:t>
              </a:r>
              <a:endParaRPr lang="en-US">
                <a:latin typeface="Arial" charset="0"/>
              </a:endParaRPr>
            </a:p>
          </p:txBody>
        </p:sp>
        <p:sp>
          <p:nvSpPr>
            <p:cNvPr id="174087" name="Text Box 7"/>
            <p:cNvSpPr txBox="1">
              <a:spLocks noChangeArrowheads="1"/>
            </p:cNvSpPr>
            <p:nvPr/>
          </p:nvSpPr>
          <p:spPr bwMode="auto">
            <a:xfrm>
              <a:off x="3667" y="10167"/>
              <a:ext cx="2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Arial" charset="0"/>
                  <a:cs typeface="Times New Roman" pitchFamily="18" charset="0"/>
                </a:rPr>
                <a:t>b</a:t>
              </a:r>
              <a:endParaRPr lang="en-US">
                <a:latin typeface="Arial" charset="0"/>
              </a:endParaRPr>
            </a:p>
          </p:txBody>
        </p:sp>
        <p:sp>
          <p:nvSpPr>
            <p:cNvPr id="174086" name="Text Box 6"/>
            <p:cNvSpPr txBox="1">
              <a:spLocks noChangeArrowheads="1"/>
            </p:cNvSpPr>
            <p:nvPr/>
          </p:nvSpPr>
          <p:spPr bwMode="auto">
            <a:xfrm>
              <a:off x="4906" y="10671"/>
              <a:ext cx="24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Arial" charset="0"/>
                  <a:cs typeface="Times New Roman" pitchFamily="18" charset="0"/>
                </a:rPr>
                <a:t>c</a:t>
              </a:r>
              <a:endParaRPr lang="en-US">
                <a:latin typeface="Arial" charset="0"/>
              </a:endParaRPr>
            </a:p>
          </p:txBody>
        </p:sp>
        <p:sp>
          <p:nvSpPr>
            <p:cNvPr id="174085" name="Text Box 5"/>
            <p:cNvSpPr txBox="1">
              <a:spLocks noChangeArrowheads="1"/>
            </p:cNvSpPr>
            <p:nvPr/>
          </p:nvSpPr>
          <p:spPr bwMode="auto">
            <a:xfrm>
              <a:off x="5401" y="9662"/>
              <a:ext cx="37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Arial" charset="0"/>
                  <a:cs typeface="Times New Roman" pitchFamily="18" charset="0"/>
                </a:rPr>
                <a:t>М</a:t>
              </a:r>
              <a:endParaRPr lang="ru-RU">
                <a:latin typeface="Arial" charset="0"/>
              </a:endParaRPr>
            </a:p>
          </p:txBody>
        </p:sp>
      </p:grpSp>
      <p:pic>
        <p:nvPicPr>
          <p:cNvPr id="174099" name="Picture 19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249363" cy="1695450"/>
          </a:xfrm>
          <a:prstGeom prst="rect">
            <a:avLst/>
          </a:prstGeom>
          <a:noFill/>
        </p:spPr>
      </p:pic>
      <p:sp>
        <p:nvSpPr>
          <p:cNvPr id="174100" name="AutoShape 20"/>
          <p:cNvSpPr>
            <a:spLocks noChangeArrowheads="1"/>
          </p:cNvSpPr>
          <p:nvPr/>
        </p:nvSpPr>
        <p:spPr bwMode="auto">
          <a:xfrm>
            <a:off x="1828800" y="533400"/>
            <a:ext cx="60960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1981200" y="838200"/>
            <a:ext cx="5738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chemeClr val="hlink"/>
                </a:solidFill>
                <a:cs typeface="Times New Roman" pitchFamily="18" charset="0"/>
              </a:rPr>
              <a:t>Построй перпендикулярные прямые, проходящие через точку М, к прямым </a:t>
            </a:r>
            <a:r>
              <a:rPr lang="en-US" sz="2000">
                <a:solidFill>
                  <a:schemeClr val="hlink"/>
                </a:solidFill>
                <a:cs typeface="Times New Roman" pitchFamily="18" charset="0"/>
              </a:rPr>
              <a:t>a</a:t>
            </a:r>
            <a:r>
              <a:rPr lang="ru-RU" sz="2000">
                <a:solidFill>
                  <a:schemeClr val="hlink"/>
                </a:solidFill>
                <a:cs typeface="Times New Roman" pitchFamily="18" charset="0"/>
              </a:rPr>
              <a:t>, </a:t>
            </a:r>
            <a:r>
              <a:rPr lang="en-US" sz="2000">
                <a:solidFill>
                  <a:schemeClr val="hlink"/>
                </a:solidFill>
                <a:cs typeface="Times New Roman" pitchFamily="18" charset="0"/>
              </a:rPr>
              <a:t>b</a:t>
            </a:r>
            <a:r>
              <a:rPr lang="ru-RU" sz="2000">
                <a:solidFill>
                  <a:schemeClr val="hlink"/>
                </a:solidFill>
                <a:cs typeface="Times New Roman" pitchFamily="18" charset="0"/>
              </a:rPr>
              <a:t>, </a:t>
            </a:r>
            <a:r>
              <a:rPr lang="en-US" sz="2000">
                <a:solidFill>
                  <a:schemeClr val="hlink"/>
                </a:solidFill>
                <a:cs typeface="Times New Roman" pitchFamily="18" charset="0"/>
              </a:rPr>
              <a:t>c</a:t>
            </a:r>
            <a:r>
              <a:rPr lang="ru-RU" sz="2000">
                <a:solidFill>
                  <a:schemeClr val="hlink"/>
                </a:solidFill>
                <a:cs typeface="Times New Roman" pitchFamily="18" charset="0"/>
              </a:rPr>
              <a:t>.</a:t>
            </a:r>
            <a:endParaRPr lang="ru-RU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1219200" cy="1219200"/>
          </a:xfrm>
          <a:prstGeom prst="rect">
            <a:avLst/>
          </a:prstGeom>
          <a:noFill/>
        </p:spPr>
      </p:pic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1905000" y="609600"/>
            <a:ext cx="6096000" cy="1295400"/>
          </a:xfrm>
          <a:prstGeom prst="wedgeRoundRectCallout">
            <a:avLst>
              <a:gd name="adj1" fmla="val -59870"/>
              <a:gd name="adj2" fmla="val 808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2895600" y="7620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Выполните </a:t>
            </a:r>
            <a:br>
              <a:rPr lang="ru-RU" sz="2000" b="1">
                <a:solidFill>
                  <a:schemeClr val="hlink"/>
                </a:solidFill>
              </a:rPr>
            </a:br>
            <a:r>
              <a:rPr lang="ru-RU" sz="2000" b="1">
                <a:solidFill>
                  <a:schemeClr val="hlink"/>
                </a:solidFill>
              </a:rPr>
              <a:t>самостоятельную  работу.</a:t>
            </a:r>
            <a:br>
              <a:rPr lang="ru-RU" sz="2000" b="1">
                <a:solidFill>
                  <a:schemeClr val="hlink"/>
                </a:solidFill>
              </a:rPr>
            </a:br>
            <a:r>
              <a:rPr lang="ru-RU" sz="2000" b="1">
                <a:solidFill>
                  <a:schemeClr val="hlink"/>
                </a:solidFill>
              </a:rPr>
              <a:t/>
            </a:r>
            <a:br>
              <a:rPr lang="ru-RU" sz="2000" b="1">
                <a:solidFill>
                  <a:schemeClr val="hlink"/>
                </a:solidFill>
              </a:rPr>
            </a:br>
            <a:r>
              <a:rPr lang="ru-RU" sz="2000" b="1" u="sng">
                <a:solidFill>
                  <a:schemeClr val="hlink"/>
                </a:solidFill>
              </a:rPr>
              <a:t>Найдите углы 1, 2, 3, 4</a:t>
            </a:r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 flipV="1">
            <a:off x="685800" y="2895600"/>
            <a:ext cx="2438400" cy="914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1524000" y="2286000"/>
            <a:ext cx="838200" cy="1905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1981200" y="2895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1371600" y="3505200"/>
            <a:ext cx="2286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15240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75122" name="Arc 18"/>
          <p:cNvSpPr>
            <a:spLocks/>
          </p:cNvSpPr>
          <p:nvPr/>
        </p:nvSpPr>
        <p:spPr bwMode="auto">
          <a:xfrm rot="4218194">
            <a:off x="1790700" y="3238500"/>
            <a:ext cx="2286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18288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140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75124" name="Line 20"/>
          <p:cNvSpPr>
            <a:spLocks noChangeShapeType="1"/>
          </p:cNvSpPr>
          <p:nvPr/>
        </p:nvSpPr>
        <p:spPr bwMode="auto">
          <a:xfrm>
            <a:off x="762000" y="5410200"/>
            <a:ext cx="2895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25" name="Line 21"/>
          <p:cNvSpPr>
            <a:spLocks noChangeShapeType="1"/>
          </p:cNvSpPr>
          <p:nvPr/>
        </p:nvSpPr>
        <p:spPr bwMode="auto">
          <a:xfrm>
            <a:off x="2057400" y="4572000"/>
            <a:ext cx="0" cy="1676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H="1">
            <a:off x="2819400" y="4800600"/>
            <a:ext cx="457200" cy="1371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27" name="Rectangle 23"/>
          <p:cNvSpPr>
            <a:spLocks noChangeArrowheads="1"/>
          </p:cNvSpPr>
          <p:nvPr/>
        </p:nvSpPr>
        <p:spPr bwMode="auto">
          <a:xfrm>
            <a:off x="1828800" y="5181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2438400" y="5486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60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1676400" y="5562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21336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28194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75132" name="Text Box 28"/>
          <p:cNvSpPr txBox="1">
            <a:spLocks noChangeArrowheads="1"/>
          </p:cNvSpPr>
          <p:nvPr/>
        </p:nvSpPr>
        <p:spPr bwMode="auto">
          <a:xfrm>
            <a:off x="32004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pic>
        <p:nvPicPr>
          <p:cNvPr id="175133" name="Picture 29" descr="snfwln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285750" cy="4219575"/>
          </a:xfrm>
          <a:prstGeom prst="rect">
            <a:avLst/>
          </a:prstGeom>
          <a:noFill/>
        </p:spPr>
      </p:pic>
      <p:sp>
        <p:nvSpPr>
          <p:cNvPr id="175134" name="Line 30"/>
          <p:cNvSpPr>
            <a:spLocks noChangeShapeType="1"/>
          </p:cNvSpPr>
          <p:nvPr/>
        </p:nvSpPr>
        <p:spPr bwMode="auto">
          <a:xfrm flipV="1">
            <a:off x="5334000" y="2895600"/>
            <a:ext cx="2438400" cy="914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35" name="Line 31"/>
          <p:cNvSpPr>
            <a:spLocks noChangeShapeType="1"/>
          </p:cNvSpPr>
          <p:nvPr/>
        </p:nvSpPr>
        <p:spPr bwMode="auto">
          <a:xfrm flipV="1">
            <a:off x="6172200" y="2286000"/>
            <a:ext cx="838200" cy="1905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37" name="Text Box 33"/>
          <p:cNvSpPr txBox="1">
            <a:spLocks noChangeArrowheads="1"/>
          </p:cNvSpPr>
          <p:nvPr/>
        </p:nvSpPr>
        <p:spPr bwMode="auto">
          <a:xfrm>
            <a:off x="6019800" y="3505200"/>
            <a:ext cx="2286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75138" name="Text Box 34"/>
          <p:cNvSpPr txBox="1">
            <a:spLocks noChangeArrowheads="1"/>
          </p:cNvSpPr>
          <p:nvPr/>
        </p:nvSpPr>
        <p:spPr bwMode="auto">
          <a:xfrm>
            <a:off x="61722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75139" name="Text Box 35"/>
          <p:cNvSpPr txBox="1">
            <a:spLocks noChangeArrowheads="1"/>
          </p:cNvSpPr>
          <p:nvPr/>
        </p:nvSpPr>
        <p:spPr bwMode="auto">
          <a:xfrm>
            <a:off x="6629400" y="2895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70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75140" name="Text Box 36"/>
          <p:cNvSpPr txBox="1">
            <a:spLocks noChangeArrowheads="1"/>
          </p:cNvSpPr>
          <p:nvPr/>
        </p:nvSpPr>
        <p:spPr bwMode="auto">
          <a:xfrm>
            <a:off x="6553200" y="3429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75141" name="Line 37"/>
          <p:cNvSpPr>
            <a:spLocks noChangeShapeType="1"/>
          </p:cNvSpPr>
          <p:nvPr/>
        </p:nvSpPr>
        <p:spPr bwMode="auto">
          <a:xfrm>
            <a:off x="5257800" y="5410200"/>
            <a:ext cx="2895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42" name="Line 38"/>
          <p:cNvSpPr>
            <a:spLocks noChangeShapeType="1"/>
          </p:cNvSpPr>
          <p:nvPr/>
        </p:nvSpPr>
        <p:spPr bwMode="auto">
          <a:xfrm>
            <a:off x="6553200" y="4572000"/>
            <a:ext cx="0" cy="1676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43" name="Line 39"/>
          <p:cNvSpPr>
            <a:spLocks noChangeShapeType="1"/>
          </p:cNvSpPr>
          <p:nvPr/>
        </p:nvSpPr>
        <p:spPr bwMode="auto">
          <a:xfrm flipH="1">
            <a:off x="7315200" y="4800600"/>
            <a:ext cx="457200" cy="1371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44" name="Rectangle 40"/>
          <p:cNvSpPr>
            <a:spLocks noChangeArrowheads="1"/>
          </p:cNvSpPr>
          <p:nvPr/>
        </p:nvSpPr>
        <p:spPr bwMode="auto">
          <a:xfrm>
            <a:off x="6324600" y="5181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45" name="Text Box 41"/>
          <p:cNvSpPr txBox="1">
            <a:spLocks noChangeArrowheads="1"/>
          </p:cNvSpPr>
          <p:nvPr/>
        </p:nvSpPr>
        <p:spPr bwMode="auto">
          <a:xfrm>
            <a:off x="6934200" y="5486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60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°</a:t>
            </a:r>
          </a:p>
        </p:txBody>
      </p:sp>
      <p:sp>
        <p:nvSpPr>
          <p:cNvPr id="175146" name="Text Box 42"/>
          <p:cNvSpPr txBox="1">
            <a:spLocks noChangeArrowheads="1"/>
          </p:cNvSpPr>
          <p:nvPr/>
        </p:nvSpPr>
        <p:spPr bwMode="auto">
          <a:xfrm>
            <a:off x="6629400" y="5029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75147" name="Text Box 43"/>
          <p:cNvSpPr txBox="1">
            <a:spLocks noChangeArrowheads="1"/>
          </p:cNvSpPr>
          <p:nvPr/>
        </p:nvSpPr>
        <p:spPr bwMode="auto">
          <a:xfrm>
            <a:off x="6629400" y="5486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75148" name="Text Box 44"/>
          <p:cNvSpPr txBox="1">
            <a:spLocks noChangeArrowheads="1"/>
          </p:cNvSpPr>
          <p:nvPr/>
        </p:nvSpPr>
        <p:spPr bwMode="auto">
          <a:xfrm>
            <a:off x="7620000" y="5486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75149" name="Text Box 45"/>
          <p:cNvSpPr txBox="1">
            <a:spLocks noChangeArrowheads="1"/>
          </p:cNvSpPr>
          <p:nvPr/>
        </p:nvSpPr>
        <p:spPr bwMode="auto">
          <a:xfrm>
            <a:off x="76200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75150" name="Text Box 46"/>
          <p:cNvSpPr txBox="1">
            <a:spLocks noChangeArrowheads="1"/>
          </p:cNvSpPr>
          <p:nvPr/>
        </p:nvSpPr>
        <p:spPr bwMode="auto">
          <a:xfrm>
            <a:off x="457200" y="2286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1 вариант</a:t>
            </a:r>
          </a:p>
        </p:txBody>
      </p:sp>
      <p:sp>
        <p:nvSpPr>
          <p:cNvPr id="175151" name="Text Box 47"/>
          <p:cNvSpPr txBox="1">
            <a:spLocks noChangeArrowheads="1"/>
          </p:cNvSpPr>
          <p:nvPr/>
        </p:nvSpPr>
        <p:spPr bwMode="auto">
          <a:xfrm>
            <a:off x="5181600" y="2286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Повторить всю теорию.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55, 64, 65 б</a:t>
            </a:r>
          </a:p>
          <a:p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178179" name="Picture 3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1524000" y="457200"/>
            <a:ext cx="6781800" cy="1219200"/>
          </a:xfrm>
          <a:prstGeom prst="wedgeRoundRectCallout">
            <a:avLst>
              <a:gd name="adj1" fmla="val -55361"/>
              <a:gd name="adj2" fmla="val 4114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209800" y="685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Запишите домашнее задание:</a:t>
            </a:r>
          </a:p>
        </p:txBody>
      </p:sp>
      <p:sp>
        <p:nvSpPr>
          <p:cNvPr id="17818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8183" name="Picture 7" descr="в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0"/>
            <a:ext cx="785813" cy="1066800"/>
          </a:xfrm>
          <a:prstGeom prst="rect">
            <a:avLst/>
          </a:prstGeom>
          <a:noFill/>
        </p:spPr>
      </p:pic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2057400" y="57912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Проверь себя, выполнив тест.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1371600" cy="1568450"/>
          </a:xfrm>
          <a:prstGeom prst="rect">
            <a:avLst/>
          </a:prstGeom>
          <a:noFill/>
        </p:spPr>
      </p:pic>
      <p:sp>
        <p:nvSpPr>
          <p:cNvPr id="252931" name="AutoShape 3"/>
          <p:cNvSpPr>
            <a:spLocks noChangeArrowheads="1"/>
          </p:cNvSpPr>
          <p:nvPr/>
        </p:nvSpPr>
        <p:spPr bwMode="auto">
          <a:xfrm>
            <a:off x="2362200" y="533400"/>
            <a:ext cx="4495800" cy="4953000"/>
          </a:xfrm>
          <a:prstGeom prst="wedgeRoundRectCallout">
            <a:avLst>
              <a:gd name="adj1" fmla="val -61616"/>
              <a:gd name="adj2" fmla="val -17019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3124200" y="2057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Невозможные объекты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g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3168650" cy="2897188"/>
          </a:xfrm>
          <a:prstGeom prst="rect">
            <a:avLst/>
          </a:prstGeom>
          <a:noFill/>
        </p:spPr>
      </p:pic>
      <p:pic>
        <p:nvPicPr>
          <p:cNvPr id="243715" name="Picture 3" descr="g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200400"/>
            <a:ext cx="2889250" cy="3168650"/>
          </a:xfrm>
          <a:prstGeom prst="rect">
            <a:avLst/>
          </a:prstGeom>
          <a:noFill/>
        </p:spPr>
      </p:pic>
      <p:pic>
        <p:nvPicPr>
          <p:cNvPr id="243716" name="Picture 4" descr="g3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549275"/>
            <a:ext cx="1679575" cy="302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ascending-and-descen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3554412" cy="4319587"/>
          </a:xfrm>
          <a:prstGeom prst="rect">
            <a:avLst/>
          </a:prstGeom>
          <a:noFill/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971550" y="549275"/>
            <a:ext cx="7561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Морис Корнелиус Эшер «Подъем и спуск»</a:t>
            </a:r>
          </a:p>
        </p:txBody>
      </p:sp>
      <p:pic>
        <p:nvPicPr>
          <p:cNvPr id="244740" name="Picture 4" descr="g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492375"/>
            <a:ext cx="3168650" cy="260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3340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hlink"/>
                </a:solidFill>
                <a:latin typeface="Georgia" pitchFamily="18" charset="0"/>
                <a:hlinkClick r:id="rId2" action="ppaction://hlinksldjump"/>
              </a:rPr>
              <a:t>Урок 1 «Прямая и отрезок».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hlink"/>
                </a:solidFill>
                <a:latin typeface="Georgia" pitchFamily="18" charset="0"/>
                <a:hlinkClick r:id="rId3" action="ppaction://hlinksldjump"/>
              </a:rPr>
              <a:t>Урок 2 «Луч и угол».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hlink"/>
                </a:solidFill>
                <a:latin typeface="Georgia" pitchFamily="18" charset="0"/>
                <a:hlinkClick r:id="rId4" action="ppaction://hlinksldjump"/>
              </a:rPr>
              <a:t>Урок 3 «Сравнение отрезков и углов».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hlink"/>
                </a:solidFill>
                <a:latin typeface="Georgia" pitchFamily="18" charset="0"/>
                <a:hlinkClick r:id="rId5" action="ppaction://hlinksldjump"/>
              </a:rPr>
              <a:t>Урок 4 «Измерение отрезков».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hlink"/>
                </a:solidFill>
                <a:latin typeface="Georgia" pitchFamily="18" charset="0"/>
                <a:hlinkClick r:id="rId6" action="ppaction://hlinksldjump"/>
              </a:rPr>
              <a:t>Урок 5 «Измерение отрезков».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hlink"/>
                </a:solidFill>
                <a:latin typeface="Georgia" pitchFamily="18" charset="0"/>
                <a:hlinkClick r:id="rId7" action="ppaction://hlinksldjump"/>
              </a:rPr>
              <a:t>Урок 6 «Измерение углов».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hlink"/>
                </a:solidFill>
                <a:latin typeface="Georgia" pitchFamily="18" charset="0"/>
                <a:hlinkClick r:id="rId8" action="ppaction://hlinksldjump"/>
              </a:rPr>
              <a:t>Урок 7 «Перпендикулярные прямые».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hlink"/>
                </a:solidFill>
                <a:latin typeface="Georgia" pitchFamily="18" charset="0"/>
                <a:hlinkClick r:id="rId9" action="ppaction://hlinksldjump"/>
              </a:rPr>
              <a:t>Урок 8 «Перпендикулярные прямые».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67588" name="Picture 4" descr="pp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685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Морис Корнелиус Эшер «Водопад»</a:t>
            </a:r>
          </a:p>
        </p:txBody>
      </p:sp>
      <p:pic>
        <p:nvPicPr>
          <p:cNvPr id="245763" name="Picture 3" descr="waterf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3328987" cy="4319588"/>
          </a:xfrm>
          <a:prstGeom prst="rect">
            <a:avLst/>
          </a:prstGeom>
          <a:noFill/>
        </p:spPr>
      </p:pic>
      <p:pic>
        <p:nvPicPr>
          <p:cNvPr id="245764" name="Picture 4" descr="g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60575"/>
            <a:ext cx="3671887" cy="293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Морис Корнелиус Эшер «Белведер»</a:t>
            </a:r>
          </a:p>
        </p:txBody>
      </p:sp>
      <p:pic>
        <p:nvPicPr>
          <p:cNvPr id="246787" name="Picture 3" descr="belved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3128962" cy="4868862"/>
          </a:xfrm>
          <a:prstGeom prst="rect">
            <a:avLst/>
          </a:prstGeom>
          <a:noFill/>
        </p:spPr>
      </p:pic>
      <p:pic>
        <p:nvPicPr>
          <p:cNvPr id="246788" name="Picture 4" descr="Зрительные иллюз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205038"/>
            <a:ext cx="27717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15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Работы Франсиса Табари</a:t>
            </a:r>
          </a:p>
        </p:txBody>
      </p:sp>
      <p:pic>
        <p:nvPicPr>
          <p:cNvPr id="247811" name="Picture 3" descr="magic-st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96975"/>
            <a:ext cx="2098675" cy="3146425"/>
          </a:xfrm>
          <a:prstGeom prst="rect">
            <a:avLst/>
          </a:prstGeom>
          <a:noFill/>
        </p:spPr>
      </p:pic>
      <p:pic>
        <p:nvPicPr>
          <p:cNvPr id="247812" name="Picture 4" descr="eigh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284538" cy="2463800"/>
          </a:xfrm>
          <a:prstGeom prst="rect">
            <a:avLst/>
          </a:prstGeom>
          <a:noFill/>
        </p:spPr>
      </p:pic>
      <p:pic>
        <p:nvPicPr>
          <p:cNvPr id="247813" name="Picture 5" descr="hexag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91000"/>
            <a:ext cx="2879725" cy="2159000"/>
          </a:xfrm>
          <a:prstGeom prst="rect">
            <a:avLst/>
          </a:prstGeom>
          <a:noFill/>
        </p:spPr>
      </p:pic>
      <p:pic>
        <p:nvPicPr>
          <p:cNvPr id="247814" name="Picture 6" descr="g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797425"/>
            <a:ext cx="1476375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ra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2960687" cy="3144838"/>
          </a:xfrm>
          <a:prstGeom prst="rect">
            <a:avLst/>
          </a:prstGeom>
          <a:noFill/>
        </p:spPr>
      </p:pic>
      <p:pic>
        <p:nvPicPr>
          <p:cNvPr id="248835" name="Picture 3" descr="ra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1905000"/>
            <a:ext cx="34163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Зрительные иллю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533400"/>
            <a:ext cx="3830637" cy="5105400"/>
          </a:xfrm>
          <a:prstGeom prst="rect">
            <a:avLst/>
          </a:prstGeom>
          <a:noFill/>
        </p:spPr>
      </p:pic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5076825" y="4076700"/>
            <a:ext cx="2868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Сколько здесь колонн?</a:t>
            </a:r>
            <a:b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Зрительные иллю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3881438" cy="3684587"/>
          </a:xfrm>
          <a:prstGeom prst="rect">
            <a:avLst/>
          </a:prstGeom>
          <a:noFill/>
        </p:spPr>
      </p:pic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4140200" y="537368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Квадратура колеса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Зрительные иллю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1905000" cy="2181225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419475" y="4221163"/>
            <a:ext cx="535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Окружность в центре кажется искаженной.</a:t>
            </a:r>
            <a:b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Зрительные иллю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3838575" cy="3810000"/>
          </a:xfrm>
          <a:prstGeom prst="rect">
            <a:avLst/>
          </a:prstGeom>
          <a:noFill/>
        </p:spPr>
      </p:pic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5148263" y="3141663"/>
            <a:ext cx="401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Какая линия длиннее AC или AB?</a:t>
            </a:r>
            <a:b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Зрительные иллю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2952750" cy="2952750"/>
          </a:xfrm>
          <a:prstGeom prst="rect">
            <a:avLst/>
          </a:prstGeom>
          <a:noFill/>
        </p:spPr>
      </p:pic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1908175" y="4221163"/>
            <a:ext cx="7265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Высота фигуры кажется большей чем, чем ее ширина, </a:t>
            </a:r>
            <a:b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хотя в действительности фигура имеет форму квадрата.</a:t>
            </a:r>
            <a:b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230403" name="AutoShape 3"/>
          <p:cNvSpPr>
            <a:spLocks noChangeArrowheads="1"/>
          </p:cNvSpPr>
          <p:nvPr/>
        </p:nvSpPr>
        <p:spPr bwMode="auto">
          <a:xfrm>
            <a:off x="2895600" y="990600"/>
            <a:ext cx="5486400" cy="4800600"/>
          </a:xfrm>
          <a:prstGeom prst="cloudCallout">
            <a:avLst>
              <a:gd name="adj1" fmla="val -66495"/>
              <a:gd name="adj2" fmla="val 1970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3200400" y="2286000"/>
            <a:ext cx="4800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А теперь приступим к изучению геометрических понятий.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895600" y="990600"/>
            <a:ext cx="5486400" cy="2667000"/>
          </a:xfrm>
          <a:prstGeom prst="cloudCallout">
            <a:avLst>
              <a:gd name="adj1" fmla="val -61199"/>
              <a:gd name="adj2" fmla="val 6131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480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Урок 1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«Прямая и отрезок»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Прямая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Ломаная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Отрезок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Луч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Прямоугольник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Квадрат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Многоугольник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1269" name="AutoShape 5"/>
          <p:cNvSpPr>
            <a:spLocks/>
          </p:cNvSpPr>
          <p:nvPr/>
        </p:nvSpPr>
        <p:spPr bwMode="auto">
          <a:xfrm rot="5400000">
            <a:off x="2019300" y="4686300"/>
            <a:ext cx="152400" cy="2362200"/>
          </a:xfrm>
          <a:prstGeom prst="rightBrace">
            <a:avLst>
              <a:gd name="adj1" fmla="val 1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/>
          <p:cNvSpPr>
            <a:spLocks/>
          </p:cNvSpPr>
          <p:nvPr/>
        </p:nvSpPr>
        <p:spPr bwMode="auto">
          <a:xfrm rot="5400000">
            <a:off x="6286500" y="4686300"/>
            <a:ext cx="152400" cy="2362200"/>
          </a:xfrm>
          <a:prstGeom prst="rightBrace">
            <a:avLst>
              <a:gd name="adj1" fmla="val 1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601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  <a:latin typeface="Garamond" pitchFamily="18" charset="0"/>
              </a:rPr>
              <a:t>планиметрия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10200" y="6019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  <a:latin typeface="Garamond" pitchFamily="18" charset="0"/>
              </a:rPr>
              <a:t>стереометрия</a:t>
            </a:r>
          </a:p>
        </p:txBody>
      </p:sp>
      <p:pic>
        <p:nvPicPr>
          <p:cNvPr id="11273" name="Picture 9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41375" cy="1143000"/>
          </a:xfrm>
          <a:prstGeom prst="rect">
            <a:avLst/>
          </a:prstGeom>
          <a:noFill/>
        </p:spPr>
      </p:pic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600200" y="457200"/>
            <a:ext cx="6934200" cy="1219200"/>
          </a:xfrm>
          <a:prstGeom prst="wedgeEllipseCallout">
            <a:avLst>
              <a:gd name="adj1" fmla="val -57944"/>
              <a:gd name="adj2" fmla="val 377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286000" y="838200"/>
            <a:ext cx="601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Какие геометрические фигуры вам известны?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Куб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Цилиндр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Шар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Конус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Пирамида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Параллелепипед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69" grpId="0" animBg="1"/>
      <p:bldP spid="11270" grpId="0" animBg="1"/>
      <p:bldP spid="11271" grpId="0"/>
      <p:bldP spid="11272" grpId="0"/>
      <p:bldP spid="1127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 flipV="1">
            <a:off x="1676400" y="1676400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1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28800" y="914400"/>
            <a:ext cx="280988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</a:t>
            </a:r>
          </a:p>
        </p:txBody>
      </p:sp>
      <p:sp>
        <p:nvSpPr>
          <p:cNvPr id="1229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895600" y="1981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971800" y="160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7315200" y="160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7162800" y="19050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</a:t>
            </a:r>
          </a:p>
        </p:txBody>
      </p:sp>
      <p:pic>
        <p:nvPicPr>
          <p:cNvPr id="12312" name="Picture 24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800600"/>
            <a:ext cx="1676400" cy="1676400"/>
          </a:xfrm>
          <a:prstGeom prst="rect">
            <a:avLst/>
          </a:prstGeom>
          <a:noFill/>
        </p:spPr>
      </p:pic>
      <p:sp>
        <p:nvSpPr>
          <p:cNvPr id="12313" name="AutoShape 25"/>
          <p:cNvSpPr>
            <a:spLocks noChangeArrowheads="1"/>
          </p:cNvSpPr>
          <p:nvPr/>
        </p:nvSpPr>
        <p:spPr bwMode="auto">
          <a:xfrm flipH="1">
            <a:off x="1828800" y="3352800"/>
            <a:ext cx="5334000" cy="2667000"/>
          </a:xfrm>
          <a:prstGeom prst="wedgeRectCallout">
            <a:avLst>
              <a:gd name="adj1" fmla="val -59884"/>
              <a:gd name="adj2" fmla="val 46486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133600" y="3581400"/>
            <a:ext cx="472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Прямую можно обозначить двумя способами: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 b="1">
                <a:solidFill>
                  <a:schemeClr val="hlink"/>
                </a:solidFill>
              </a:rPr>
              <a:t> маленькой латинской буквой,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 b="1">
                <a:solidFill>
                  <a:schemeClr val="hlink"/>
                </a:solidFill>
              </a:rPr>
              <a:t>двумя большими латинскими буквами.</a:t>
            </a:r>
          </a:p>
        </p:txBody>
      </p:sp>
      <p:pic>
        <p:nvPicPr>
          <p:cNvPr id="12315" name="Picture 27" descr="карандаш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943600"/>
            <a:ext cx="714375" cy="714375"/>
          </a:xfrm>
          <a:prstGeom prst="rect">
            <a:avLst/>
          </a:prstGeom>
          <a:noFill/>
        </p:spPr>
      </p:pic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990600" y="6324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cs typeface="Arial" charset="0"/>
              </a:rPr>
              <a:t>§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 1, стр. 5</a:t>
            </a:r>
            <a:endParaRPr lang="en-US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5" grpId="0" animBg="1"/>
      <p:bldP spid="12299" grpId="0" animBg="1"/>
      <p:bldP spid="123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1676400" y="2895600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699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280988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</a:t>
            </a:r>
          </a:p>
        </p:txBody>
      </p:sp>
      <p:sp>
        <p:nvSpPr>
          <p:cNvPr id="29700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743200" y="30480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</a:t>
            </a:r>
          </a:p>
        </p:txBody>
      </p:sp>
      <p:sp>
        <p:nvSpPr>
          <p:cNvPr id="29701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6629400" y="30480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0960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2895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6705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41910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56388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6200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4038600" y="3048000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D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9709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5562600" y="30480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E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9710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43800" y="30480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9711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6400800" y="1143000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pic>
        <p:nvPicPr>
          <p:cNvPr id="29712" name="Picture 16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876800"/>
            <a:ext cx="1249363" cy="1695450"/>
          </a:xfrm>
          <a:prstGeom prst="rect">
            <a:avLst/>
          </a:prstGeom>
          <a:noFill/>
        </p:spPr>
      </p:pic>
      <p:sp>
        <p:nvSpPr>
          <p:cNvPr id="29713" name="AutoShape 17"/>
          <p:cNvSpPr>
            <a:spLocks noChangeArrowheads="1"/>
          </p:cNvSpPr>
          <p:nvPr/>
        </p:nvSpPr>
        <p:spPr bwMode="auto">
          <a:xfrm flipH="1">
            <a:off x="2286000" y="4114800"/>
            <a:ext cx="4572000" cy="2438400"/>
          </a:xfrm>
          <a:prstGeom prst="wedgeRoundRectCallout">
            <a:avLst>
              <a:gd name="adj1" fmla="val -68056"/>
              <a:gd name="adj2" fmla="val 28125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438400" y="4191000"/>
            <a:ext cx="4191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 b="1">
                <a:solidFill>
                  <a:schemeClr val="hlink"/>
                </a:solidFill>
              </a:rPr>
              <a:t> Начертите в тетради прямую, обозначьте ее.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 b="1">
                <a:solidFill>
                  <a:schemeClr val="hlink"/>
                </a:solidFill>
              </a:rPr>
              <a:t> Отметьте несколько точек, принадлежащих прямой.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000" b="1">
                <a:solidFill>
                  <a:schemeClr val="hlink"/>
                </a:solidFill>
              </a:rPr>
              <a:t>Отметьте одну точку, не принадлежащую прямой.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2133600" y="457200"/>
            <a:ext cx="5181600" cy="2743200"/>
          </a:xfrm>
          <a:prstGeom prst="wedgeRoundRectCallout">
            <a:avLst>
              <a:gd name="adj1" fmla="val -69546"/>
              <a:gd name="adj2" fmla="val -2534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solidFill>
                  <a:schemeClr val="hlink"/>
                </a:solidFill>
              </a:rPr>
              <a:t>«Точка </a:t>
            </a:r>
            <a:r>
              <a:rPr lang="en-US" sz="2000" b="1" i="1">
                <a:solidFill>
                  <a:schemeClr val="hlink"/>
                </a:solidFill>
              </a:rPr>
              <a:t>D</a:t>
            </a:r>
            <a:r>
              <a:rPr lang="ru-RU" sz="2000" b="1" i="1">
                <a:solidFill>
                  <a:schemeClr val="hlink"/>
                </a:solidFill>
              </a:rPr>
              <a:t> принадлежит прямой АВ, а точка С не принадлежит прямой а»</a:t>
            </a:r>
          </a:p>
        </p:txBody>
      </p:sp>
      <p:pic>
        <p:nvPicPr>
          <p:cNvPr id="28682" name="Picture 10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41375" cy="1143000"/>
          </a:xfrm>
          <a:prstGeom prst="rect">
            <a:avLst/>
          </a:prstGeom>
          <a:noFill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667000" y="838200"/>
            <a:ext cx="403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В геометрии для краткой записи используют символы принадлежности: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є - принадлежит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є – не принадлежит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2743200" y="25146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3429000" y="4267200"/>
            <a:ext cx="2362200" cy="1004888"/>
            <a:chOff x="2160" y="2688"/>
            <a:chExt cx="1488" cy="633"/>
          </a:xfrm>
        </p:grpSpPr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2160" y="2688"/>
              <a:ext cx="148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hlink"/>
                  </a:solidFill>
                </a:rPr>
                <a:t>D</a:t>
              </a:r>
              <a:r>
                <a:rPr lang="ru-RU" sz="2400">
                  <a:solidFill>
                    <a:schemeClr val="hlink"/>
                  </a:solidFill>
                </a:rPr>
                <a:t> є АВ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hlink"/>
                  </a:solidFill>
                </a:rPr>
                <a:t>С є а</a:t>
              </a:r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flipH="1">
              <a:off x="2400" y="3072"/>
              <a:ext cx="96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219200" y="4114800"/>
            <a:ext cx="7010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62484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9718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64770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1600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4114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715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7772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43000" y="3657600"/>
            <a:ext cx="204788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3324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47800" y="4267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A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3325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62400" y="43434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3326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5638800" y="4267200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3327" name="WordArt 15" descr="Белый мрамор"/>
          <p:cNvSpPr>
            <a:spLocks noChangeArrowheads="1" noChangeShapeType="1" noTextEdit="1"/>
          </p:cNvSpPr>
          <p:nvPr/>
        </p:nvSpPr>
        <p:spPr bwMode="auto">
          <a:xfrm>
            <a:off x="7696200" y="4267200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D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3328" name="WordArt 16" descr="Белый мрамор"/>
          <p:cNvSpPr>
            <a:spLocks noChangeArrowheads="1" noChangeShapeType="1" noTextEdit="1"/>
          </p:cNvSpPr>
          <p:nvPr/>
        </p:nvSpPr>
        <p:spPr bwMode="auto">
          <a:xfrm>
            <a:off x="6477000" y="24384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E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3329" name="WordArt 17" descr="Белый мрамор"/>
          <p:cNvSpPr>
            <a:spLocks noChangeArrowheads="1" noChangeShapeType="1" noTextEdit="1"/>
          </p:cNvSpPr>
          <p:nvPr/>
        </p:nvSpPr>
        <p:spPr bwMode="auto">
          <a:xfrm>
            <a:off x="3124200" y="5105400"/>
            <a:ext cx="27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F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3330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6629400" y="5486400"/>
            <a:ext cx="352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G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pic>
        <p:nvPicPr>
          <p:cNvPr id="13331" name="Picture 19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41375" cy="1143000"/>
          </a:xfrm>
          <a:prstGeom prst="rect">
            <a:avLst/>
          </a:prstGeom>
          <a:noFill/>
        </p:spPr>
      </p:pic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1447800" y="533400"/>
            <a:ext cx="7162800" cy="1295400"/>
          </a:xfrm>
          <a:prstGeom prst="wedgeRoundRectCallout">
            <a:avLst>
              <a:gd name="adj1" fmla="val -58157"/>
              <a:gd name="adj2" fmla="val 1078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981200" y="762000"/>
            <a:ext cx="617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Используя рисунок и символы принадлежности, запишите, какие точки принадлежат прямой, а какие –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  <a:latin typeface="Garamond" pitchFamily="18" charset="0"/>
              </a:rPr>
              <a:t>Сколько прямых можно провести через заданную точку?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419600" y="137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3886200" y="838200"/>
            <a:ext cx="990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3505200" y="1371600"/>
            <a:ext cx="198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038600" y="838200"/>
            <a:ext cx="838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3581400" y="114300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3400" y="2209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  <a:latin typeface="Garamond" pitchFamily="18" charset="0"/>
              </a:rPr>
              <a:t>Сколько прямых можно провести через две точки?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34290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57150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905000" y="2971800"/>
            <a:ext cx="434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3400" y="3657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  <a:latin typeface="Garamond" pitchFamily="18" charset="0"/>
              </a:rPr>
              <a:t>Через любые две точки можно провести прямые?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28194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4419600" y="464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2004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50292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286000" y="4572000"/>
            <a:ext cx="2743200" cy="533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2667000" y="4572000"/>
            <a:ext cx="914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133600" y="4800600"/>
            <a:ext cx="3581400" cy="91440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2514600" y="5257800"/>
            <a:ext cx="342900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4114800" y="4267200"/>
            <a:ext cx="1447800" cy="1905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2895600" y="4191000"/>
            <a:ext cx="1905000" cy="22860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59" name="Picture 23" descr="c6aad6abc112037e33cf671aee1d38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228600"/>
            <a:ext cx="93345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/>
      <p:bldP spid="14345" grpId="0" animBg="1"/>
      <p:bldP spid="14346" grpId="0" animBg="1"/>
      <p:bldP spid="14347" grpId="0" animBg="1"/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905000" y="2362200"/>
            <a:ext cx="6934200" cy="3276600"/>
          </a:xfrm>
          <a:prstGeom prst="wedgeRoundRectCallout">
            <a:avLst>
              <a:gd name="adj1" fmla="val -54806"/>
              <a:gd name="adj2" fmla="val -6845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19400"/>
            <a:ext cx="6248400" cy="2362200"/>
          </a:xfrm>
          <a:noFill/>
          <a:ln>
            <a:solidFill>
              <a:srgbClr val="FF3300"/>
            </a:solidFill>
          </a:ln>
          <a:effectLst>
            <a:prstShdw prst="shdw18" dist="17961" dir="13500000">
              <a:srgbClr val="FF33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r>
              <a:rPr lang="ru-RU" sz="4000" u="sng">
                <a:solidFill>
                  <a:schemeClr val="hlink"/>
                </a:solidFill>
                <a:latin typeface="Georgia" pitchFamily="18" charset="0"/>
              </a:rPr>
              <a:t>Свойство прямой.</a:t>
            </a:r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/>
            </a:r>
            <a:br>
              <a:rPr lang="ru-RU" sz="4000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Через любые две точки можно провести прямую и при том только одну.</a:t>
            </a:r>
          </a:p>
        </p:txBody>
      </p:sp>
      <p:pic>
        <p:nvPicPr>
          <p:cNvPr id="15364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1371600" cy="1371600"/>
          </a:xfrm>
          <a:prstGeom prst="rect">
            <a:avLst/>
          </a:prstGeom>
          <a:noFill/>
        </p:spPr>
      </p:pic>
      <p:pic>
        <p:nvPicPr>
          <p:cNvPr id="15366" name="Picture 6" descr="карандаш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943600"/>
            <a:ext cx="714375" cy="714375"/>
          </a:xfrm>
          <a:prstGeom prst="rect">
            <a:avLst/>
          </a:prstGeom>
          <a:noFill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90600" y="624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cs typeface="Arial" charset="0"/>
              </a:rPr>
              <a:t>§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 1, стр. 5</a:t>
            </a:r>
            <a:endParaRPr lang="en-US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 flipV="1">
            <a:off x="1981200" y="1524000"/>
            <a:ext cx="43434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057400" y="1600200"/>
            <a:ext cx="39624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33600" y="1066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X</a:t>
            </a:r>
            <a:endParaRPr lang="ru-RU">
              <a:latin typeface="Garamond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867400" y="2895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Y</a:t>
            </a:r>
            <a:endParaRPr lang="ru-RU">
              <a:latin typeface="Garamond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7400" y="3352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M</a:t>
            </a:r>
            <a:endParaRPr lang="ru-RU">
              <a:latin typeface="Garamond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91200" y="1066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K</a:t>
            </a:r>
            <a:endParaRPr lang="ru-RU">
              <a:latin typeface="Garamond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733800" y="205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O</a:t>
            </a:r>
            <a:endParaRPr lang="ru-RU">
              <a:latin typeface="Garamond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867400" y="220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XY ∩  MK = O</a:t>
            </a:r>
            <a:endParaRPr lang="ru-RU" sz="2400" b="1">
              <a:latin typeface="Garamond" pitchFamily="18" charset="0"/>
            </a:endParaRPr>
          </a:p>
        </p:txBody>
      </p:sp>
      <p:pic>
        <p:nvPicPr>
          <p:cNvPr id="16396" name="Picture 1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86200"/>
            <a:ext cx="1676400" cy="1676400"/>
          </a:xfrm>
          <a:prstGeom prst="rect">
            <a:avLst/>
          </a:prstGeom>
          <a:noFill/>
        </p:spPr>
      </p:pic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2286000" y="4724400"/>
            <a:ext cx="6019800" cy="1828800"/>
          </a:xfrm>
          <a:prstGeom prst="wedgeRoundRectCallout">
            <a:avLst>
              <a:gd name="adj1" fmla="val -58463"/>
              <a:gd name="adj2" fmla="val -3055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19400" y="5029200"/>
            <a:ext cx="51816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Две прямые могут иметь либо одну общую точку, либо ни одной общей точки.</a:t>
            </a:r>
          </a:p>
        </p:txBody>
      </p:sp>
      <p:pic>
        <p:nvPicPr>
          <p:cNvPr id="16398" name="Picture 14" descr="карандаш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714375" cy="714375"/>
          </a:xfrm>
          <a:prstGeom prst="rect">
            <a:avLst/>
          </a:prstGeom>
          <a:noFill/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62000" y="624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§</a:t>
            </a:r>
            <a:r>
              <a:rPr lang="ru-RU">
                <a:solidFill>
                  <a:schemeClr val="hlink"/>
                </a:solidFill>
              </a:rPr>
              <a:t> 1, </a:t>
            </a:r>
            <a:r>
              <a:rPr lang="ru-RU">
                <a:solidFill>
                  <a:schemeClr val="hlink"/>
                </a:solidFill>
                <a:latin typeface="Arial" charset="0"/>
              </a:rPr>
              <a:t>стр</a:t>
            </a:r>
            <a:r>
              <a:rPr lang="ru-RU">
                <a:solidFill>
                  <a:schemeClr val="hlink"/>
                </a:solidFill>
              </a:rPr>
              <a:t>. 6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1371600" cy="1371600"/>
          </a:xfrm>
          <a:prstGeom prst="rect">
            <a:avLst/>
          </a:prstGeom>
          <a:noFill/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981200" y="685800"/>
            <a:ext cx="6400800" cy="1447800"/>
          </a:xfrm>
          <a:prstGeom prst="wedgeRoundRectCallout">
            <a:avLst>
              <a:gd name="adj1" fmla="val -59375"/>
              <a:gd name="adj2" fmla="val 1096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743200" y="838200"/>
            <a:ext cx="495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Отрезок – это часть прямой, ограниченная двумя точками.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600200" y="3352800"/>
            <a:ext cx="5410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048000" y="3276600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715000" y="3276600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8194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  <a:latin typeface="Arial" charset="0"/>
              </a:rPr>
              <a:t>А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638800" y="3581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  <a:latin typeface="Arial" charset="0"/>
              </a:rPr>
              <a:t>В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429000" y="2743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отрезок АВ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 flipV="1">
            <a:off x="3276600" y="4038600"/>
            <a:ext cx="7620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4038600" y="3962400"/>
            <a:ext cx="152400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352800" y="5029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концы отрезка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133600" y="58674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!!! Отрезок обозначается АВ или ВА.</a:t>
            </a:r>
          </a:p>
        </p:txBody>
      </p:sp>
      <p:pic>
        <p:nvPicPr>
          <p:cNvPr id="31762" name="Picture 18" descr="карандаш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943600"/>
            <a:ext cx="714375" cy="714375"/>
          </a:xfrm>
          <a:prstGeom prst="rect">
            <a:avLst/>
          </a:prstGeom>
          <a:noFill/>
        </p:spPr>
      </p:pic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990600" y="624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§</a:t>
            </a:r>
            <a:r>
              <a:rPr lang="ru-RU">
                <a:solidFill>
                  <a:schemeClr val="hlink"/>
                </a:solidFill>
              </a:rPr>
              <a:t> 1, </a:t>
            </a:r>
            <a:r>
              <a:rPr lang="ru-RU">
                <a:solidFill>
                  <a:schemeClr val="hlink"/>
                </a:solidFill>
                <a:latin typeface="Arial" charset="0"/>
              </a:rPr>
              <a:t>стр</a:t>
            </a:r>
            <a:r>
              <a:rPr lang="ru-RU">
                <a:solidFill>
                  <a:schemeClr val="hlink"/>
                </a:solidFill>
              </a:rPr>
              <a:t>. 6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219200" y="4114800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600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4114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715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772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47800" y="4267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A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7417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62400" y="4267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7418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5638800" y="4267200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7419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7696200" y="4267200"/>
            <a:ext cx="333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D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pic>
        <p:nvPicPr>
          <p:cNvPr id="17421" name="Picture 13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41375" cy="1143000"/>
          </a:xfrm>
          <a:prstGeom prst="rect">
            <a:avLst/>
          </a:prstGeom>
          <a:noFill/>
        </p:spPr>
      </p:pic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371600" y="533400"/>
            <a:ext cx="7086600" cy="1524000"/>
          </a:xfrm>
          <a:prstGeom prst="wedgeRoundRectCallout">
            <a:avLst>
              <a:gd name="adj1" fmla="val -58042"/>
              <a:gd name="adj2" fmla="val 302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858000" cy="1371600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На прямой а отметьте последовательно точки </a:t>
            </a:r>
            <a:r>
              <a:rPr lang="en-US" sz="2000">
                <a:solidFill>
                  <a:schemeClr val="hlink"/>
                </a:solidFill>
                <a:latin typeface="Georgia" pitchFamily="18" charset="0"/>
              </a:rPr>
              <a:t>A, B, C, D.</a:t>
            </a: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 Запишите все получившиеся отрезки.</a:t>
            </a:r>
          </a:p>
        </p:txBody>
      </p:sp>
      <p:pic>
        <p:nvPicPr>
          <p:cNvPr id="17423" name="Picture 15" descr="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10200"/>
            <a:ext cx="1219200" cy="1219200"/>
          </a:xfrm>
          <a:prstGeom prst="rect">
            <a:avLst/>
          </a:prstGeom>
          <a:noFill/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2057400" y="5486400"/>
            <a:ext cx="6477000" cy="990600"/>
          </a:xfrm>
          <a:prstGeom prst="wedgeRoundRectCallout">
            <a:avLst>
              <a:gd name="adj1" fmla="val -59389"/>
              <a:gd name="adj2" fmla="val 2211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133600" y="5715000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Получились отрезки: </a:t>
            </a:r>
            <a:r>
              <a:rPr lang="en-US" sz="2000">
                <a:solidFill>
                  <a:schemeClr val="hlink"/>
                </a:solidFill>
              </a:rPr>
              <a:t>AB, BC, CD, AC, AD, BD.</a:t>
            </a:r>
            <a:endParaRPr lang="ru-RU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226307" name="AutoShape 3"/>
          <p:cNvSpPr>
            <a:spLocks noChangeArrowheads="1"/>
          </p:cNvSpPr>
          <p:nvPr/>
        </p:nvSpPr>
        <p:spPr bwMode="auto">
          <a:xfrm>
            <a:off x="2895600" y="990600"/>
            <a:ext cx="5486400" cy="4800600"/>
          </a:xfrm>
          <a:prstGeom prst="cloudCallout">
            <a:avLst>
              <a:gd name="adj1" fmla="val -66495"/>
              <a:gd name="adj2" fmla="val 1970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3200400" y="1600200"/>
            <a:ext cx="4800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Ребята, прежде чем начать изучать геометрию, давайте узнаем, как зародилась эта интереснейшая наука.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2438400"/>
            <a:ext cx="4038600" cy="3078163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endParaRPr lang="ru-RU" sz="2400">
              <a:solidFill>
                <a:srgbClr val="0066FF"/>
              </a:solidFill>
              <a:latin typeface="Georgia" pitchFamily="18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solidFill>
                  <a:srgbClr val="0066FF"/>
                </a:solidFill>
                <a:latin typeface="Georgia" pitchFamily="18" charset="0"/>
              </a:rPr>
              <a:t>№2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solidFill>
                  <a:srgbClr val="0066FF"/>
                </a:solidFill>
                <a:latin typeface="Georgia" pitchFamily="18" charset="0"/>
              </a:rPr>
              <a:t>№5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solidFill>
                  <a:srgbClr val="0066FF"/>
                </a:solidFill>
                <a:latin typeface="Georgia" pitchFamily="18" charset="0"/>
              </a:rPr>
              <a:t>№6</a:t>
            </a:r>
          </a:p>
        </p:txBody>
      </p:sp>
      <p:pic>
        <p:nvPicPr>
          <p:cNvPr id="20486" name="Picture 6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1219200" cy="1219200"/>
          </a:xfrm>
          <a:prstGeom prst="rect">
            <a:avLst/>
          </a:prstGeom>
          <a:noFill/>
        </p:spPr>
      </p:pic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905000" y="533400"/>
            <a:ext cx="6477000" cy="1524000"/>
          </a:xfrm>
          <a:prstGeom prst="wedgeRoundRectCallout">
            <a:avLst>
              <a:gd name="adj1" fmla="val -59190"/>
              <a:gd name="adj2" fmla="val 1927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14600" y="9144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Самостоятельно выполните в тетради следующие задания:</a:t>
            </a:r>
          </a:p>
        </p:txBody>
      </p:sp>
      <p:pic>
        <p:nvPicPr>
          <p:cNvPr id="20490" name="Picture 10" descr="тетрад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83063"/>
            <a:ext cx="22860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 descr="Крупная сетка"/>
          <p:cNvSpPr>
            <a:spLocks noChangeArrowheads="1"/>
          </p:cNvSpPr>
          <p:nvPr/>
        </p:nvSpPr>
        <p:spPr bwMode="auto">
          <a:xfrm>
            <a:off x="533400" y="1295400"/>
            <a:ext cx="8229600" cy="5334000"/>
          </a:xfrm>
          <a:prstGeom prst="rect">
            <a:avLst/>
          </a:prstGeom>
          <a:pattFill prst="lgGrid">
            <a:fgClr>
              <a:srgbClr val="66CC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/>
          <a:srcRect l="32826" t="2551" r="28577" b="58954"/>
          <a:stretch>
            <a:fillRect/>
          </a:stretch>
        </p:blipFill>
        <p:spPr bwMode="auto">
          <a:xfrm>
            <a:off x="7310438" y="0"/>
            <a:ext cx="18335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62000" y="1981200"/>
            <a:ext cx="56388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Точка обозначается на плоскости одной большой латинской буквой.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Точка обозначается на плоскости маленькой буквой латинского алфавита.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Точка на плоскости никак не обозначается.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Прямая обозначается двумя маленькими буквами латинского алфавита.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Две прямые на плоскости могут пересекаться или не пересекаться.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Отрезком называется часть прямой.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Отрезок имеет только один конец.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Концами отрезка называют любые две его точки.</a:t>
            </a: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6248400" y="1295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7010400" y="1295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7848600" y="1295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609600" y="1905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609600" y="2590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609600" y="3276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609600" y="3733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533400" y="44196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609600" y="51054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533400" y="55626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533400" y="6019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324600" y="1371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да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7086600" y="1371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нет</a:t>
            </a:r>
          </a:p>
        </p:txBody>
      </p:sp>
      <p:sp>
        <p:nvSpPr>
          <p:cNvPr id="32803" name="AutoShape 35"/>
          <p:cNvSpPr>
            <a:spLocks noChangeArrowheads="1"/>
          </p:cNvSpPr>
          <p:nvPr/>
        </p:nvSpPr>
        <p:spPr bwMode="auto">
          <a:xfrm>
            <a:off x="6324600" y="21336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4" name="AutoShape 36"/>
          <p:cNvSpPr>
            <a:spLocks noChangeArrowheads="1"/>
          </p:cNvSpPr>
          <p:nvPr/>
        </p:nvSpPr>
        <p:spPr bwMode="auto">
          <a:xfrm>
            <a:off x="7162800" y="21336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5" name="AutoShape 37"/>
          <p:cNvSpPr>
            <a:spLocks noChangeArrowheads="1"/>
          </p:cNvSpPr>
          <p:nvPr/>
        </p:nvSpPr>
        <p:spPr bwMode="auto">
          <a:xfrm>
            <a:off x="6324600" y="28194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6" name="AutoShape 38"/>
          <p:cNvSpPr>
            <a:spLocks noChangeArrowheads="1"/>
          </p:cNvSpPr>
          <p:nvPr/>
        </p:nvSpPr>
        <p:spPr bwMode="auto">
          <a:xfrm>
            <a:off x="7162800" y="28194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7" name="AutoShape 39"/>
          <p:cNvSpPr>
            <a:spLocks noChangeArrowheads="1"/>
          </p:cNvSpPr>
          <p:nvPr/>
        </p:nvSpPr>
        <p:spPr bwMode="auto">
          <a:xfrm>
            <a:off x="6324600" y="3352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8" name="AutoShape 40"/>
          <p:cNvSpPr>
            <a:spLocks noChangeArrowheads="1"/>
          </p:cNvSpPr>
          <p:nvPr/>
        </p:nvSpPr>
        <p:spPr bwMode="auto">
          <a:xfrm>
            <a:off x="7162800" y="3352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9" name="AutoShape 41"/>
          <p:cNvSpPr>
            <a:spLocks noChangeArrowheads="1"/>
          </p:cNvSpPr>
          <p:nvPr/>
        </p:nvSpPr>
        <p:spPr bwMode="auto">
          <a:xfrm>
            <a:off x="6324600" y="39624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10" name="AutoShape 42"/>
          <p:cNvSpPr>
            <a:spLocks noChangeArrowheads="1"/>
          </p:cNvSpPr>
          <p:nvPr/>
        </p:nvSpPr>
        <p:spPr bwMode="auto">
          <a:xfrm>
            <a:off x="7162800" y="39624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11" name="AutoShape 43"/>
          <p:cNvSpPr>
            <a:spLocks noChangeArrowheads="1"/>
          </p:cNvSpPr>
          <p:nvPr/>
        </p:nvSpPr>
        <p:spPr bwMode="auto">
          <a:xfrm>
            <a:off x="6324600" y="45720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12" name="AutoShape 44"/>
          <p:cNvSpPr>
            <a:spLocks noChangeArrowheads="1"/>
          </p:cNvSpPr>
          <p:nvPr/>
        </p:nvSpPr>
        <p:spPr bwMode="auto">
          <a:xfrm>
            <a:off x="7162800" y="45720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13" name="AutoShape 45"/>
          <p:cNvSpPr>
            <a:spLocks noChangeArrowheads="1"/>
          </p:cNvSpPr>
          <p:nvPr/>
        </p:nvSpPr>
        <p:spPr bwMode="auto">
          <a:xfrm>
            <a:off x="6324600" y="51816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14" name="AutoShape 46"/>
          <p:cNvSpPr>
            <a:spLocks noChangeArrowheads="1"/>
          </p:cNvSpPr>
          <p:nvPr/>
        </p:nvSpPr>
        <p:spPr bwMode="auto">
          <a:xfrm>
            <a:off x="7162800" y="51816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15" name="AutoShape 47"/>
          <p:cNvSpPr>
            <a:spLocks noChangeArrowheads="1"/>
          </p:cNvSpPr>
          <p:nvPr/>
        </p:nvSpPr>
        <p:spPr bwMode="auto">
          <a:xfrm>
            <a:off x="6324600" y="5638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16" name="AutoShape 48"/>
          <p:cNvSpPr>
            <a:spLocks noChangeArrowheads="1"/>
          </p:cNvSpPr>
          <p:nvPr/>
        </p:nvSpPr>
        <p:spPr bwMode="auto">
          <a:xfrm>
            <a:off x="7162800" y="5638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17" name="AutoShape 49"/>
          <p:cNvSpPr>
            <a:spLocks noChangeArrowheads="1"/>
          </p:cNvSpPr>
          <p:nvPr/>
        </p:nvSpPr>
        <p:spPr bwMode="auto">
          <a:xfrm>
            <a:off x="6324600" y="6172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18" name="AutoShape 50"/>
          <p:cNvSpPr>
            <a:spLocks noChangeArrowheads="1"/>
          </p:cNvSpPr>
          <p:nvPr/>
        </p:nvSpPr>
        <p:spPr bwMode="auto">
          <a:xfrm>
            <a:off x="7162800" y="6172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819" name="Picture 51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905000"/>
            <a:ext cx="381000" cy="350838"/>
          </a:xfrm>
          <a:prstGeom prst="rect">
            <a:avLst/>
          </a:prstGeom>
          <a:noFill/>
        </p:spPr>
      </p:pic>
      <p:pic>
        <p:nvPicPr>
          <p:cNvPr id="32820" name="Picture 52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2286000"/>
            <a:ext cx="238125" cy="238125"/>
          </a:xfrm>
          <a:prstGeom prst="rect">
            <a:avLst/>
          </a:prstGeom>
          <a:noFill/>
        </p:spPr>
      </p:pic>
      <p:pic>
        <p:nvPicPr>
          <p:cNvPr id="32821" name="Picture 53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590800"/>
            <a:ext cx="381000" cy="350838"/>
          </a:xfrm>
          <a:prstGeom prst="rect">
            <a:avLst/>
          </a:prstGeom>
          <a:noFill/>
        </p:spPr>
      </p:pic>
      <p:pic>
        <p:nvPicPr>
          <p:cNvPr id="32822" name="Picture 54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276600"/>
            <a:ext cx="381000" cy="350838"/>
          </a:xfrm>
          <a:prstGeom prst="rect">
            <a:avLst/>
          </a:prstGeom>
          <a:noFill/>
        </p:spPr>
      </p:pic>
      <p:pic>
        <p:nvPicPr>
          <p:cNvPr id="32823" name="Picture 55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733800"/>
            <a:ext cx="381000" cy="350838"/>
          </a:xfrm>
          <a:prstGeom prst="rect">
            <a:avLst/>
          </a:prstGeom>
          <a:noFill/>
        </p:spPr>
      </p:pic>
      <p:pic>
        <p:nvPicPr>
          <p:cNvPr id="32824" name="Picture 56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419600"/>
            <a:ext cx="381000" cy="350838"/>
          </a:xfrm>
          <a:prstGeom prst="rect">
            <a:avLst/>
          </a:prstGeom>
          <a:noFill/>
        </p:spPr>
      </p:pic>
      <p:pic>
        <p:nvPicPr>
          <p:cNvPr id="32825" name="Picture 57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105400"/>
            <a:ext cx="381000" cy="350838"/>
          </a:xfrm>
          <a:prstGeom prst="rect">
            <a:avLst/>
          </a:prstGeom>
          <a:noFill/>
        </p:spPr>
      </p:pic>
      <p:pic>
        <p:nvPicPr>
          <p:cNvPr id="32826" name="Picture 58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562600"/>
            <a:ext cx="381000" cy="350838"/>
          </a:xfrm>
          <a:prstGeom prst="rect">
            <a:avLst/>
          </a:prstGeom>
          <a:noFill/>
        </p:spPr>
      </p:pic>
      <p:pic>
        <p:nvPicPr>
          <p:cNvPr id="32827" name="Picture 59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6019800"/>
            <a:ext cx="381000" cy="350838"/>
          </a:xfrm>
          <a:prstGeom prst="rect">
            <a:avLst/>
          </a:prstGeom>
          <a:noFill/>
        </p:spPr>
      </p:pic>
      <p:pic>
        <p:nvPicPr>
          <p:cNvPr id="32828" name="Picture 60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3048000"/>
            <a:ext cx="238125" cy="238125"/>
          </a:xfrm>
          <a:prstGeom prst="rect">
            <a:avLst/>
          </a:prstGeom>
          <a:noFill/>
        </p:spPr>
      </p:pic>
      <p:pic>
        <p:nvPicPr>
          <p:cNvPr id="32829" name="Picture 61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3505200"/>
            <a:ext cx="238125" cy="238125"/>
          </a:xfrm>
          <a:prstGeom prst="rect">
            <a:avLst/>
          </a:prstGeom>
          <a:noFill/>
        </p:spPr>
      </p:pic>
      <p:pic>
        <p:nvPicPr>
          <p:cNvPr id="32830" name="Picture 62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114800"/>
            <a:ext cx="238125" cy="238125"/>
          </a:xfrm>
          <a:prstGeom prst="rect">
            <a:avLst/>
          </a:prstGeom>
          <a:noFill/>
        </p:spPr>
      </p:pic>
      <p:pic>
        <p:nvPicPr>
          <p:cNvPr id="32831" name="Picture 63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876800"/>
            <a:ext cx="238125" cy="238125"/>
          </a:xfrm>
          <a:prstGeom prst="rect">
            <a:avLst/>
          </a:prstGeom>
          <a:noFill/>
        </p:spPr>
      </p:pic>
      <p:pic>
        <p:nvPicPr>
          <p:cNvPr id="32832" name="Picture 64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791200"/>
            <a:ext cx="238125" cy="238125"/>
          </a:xfrm>
          <a:prstGeom prst="rect">
            <a:avLst/>
          </a:prstGeom>
          <a:noFill/>
        </p:spPr>
      </p:pic>
      <p:pic>
        <p:nvPicPr>
          <p:cNvPr id="32833" name="Picture 65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324600"/>
            <a:ext cx="238125" cy="238125"/>
          </a:xfrm>
          <a:prstGeom prst="rect">
            <a:avLst/>
          </a:prstGeom>
          <a:noFill/>
        </p:spPr>
      </p:pic>
      <p:pic>
        <p:nvPicPr>
          <p:cNvPr id="32834" name="Picture 66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334000"/>
            <a:ext cx="238125" cy="238125"/>
          </a:xfrm>
          <a:prstGeom prst="rect">
            <a:avLst/>
          </a:prstGeom>
          <a:noFill/>
        </p:spPr>
      </p:pic>
      <p:pic>
        <p:nvPicPr>
          <p:cNvPr id="32835" name="Picture 67" descr="в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954088" cy="1295400"/>
          </a:xfrm>
          <a:prstGeom prst="rect">
            <a:avLst/>
          </a:prstGeom>
          <a:noFill/>
        </p:spPr>
      </p:pic>
      <p:sp>
        <p:nvSpPr>
          <p:cNvPr id="32836" name="AutoShape 68"/>
          <p:cNvSpPr>
            <a:spLocks noChangeArrowheads="1"/>
          </p:cNvSpPr>
          <p:nvPr/>
        </p:nvSpPr>
        <p:spPr bwMode="auto">
          <a:xfrm>
            <a:off x="1066800" y="381000"/>
            <a:ext cx="5410200" cy="838200"/>
          </a:xfrm>
          <a:prstGeom prst="wedgeRoundRectCallout">
            <a:avLst>
              <a:gd name="adj1" fmla="val -56894"/>
              <a:gd name="adj2" fmla="val 4090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990600" y="5334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Согласитесь ли вы с высказываниями Незнайки?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2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Line 4"/>
          <p:cNvSpPr>
            <a:spLocks noChangeShapeType="1"/>
          </p:cNvSpPr>
          <p:nvPr/>
        </p:nvSpPr>
        <p:spPr bwMode="auto">
          <a:xfrm flipV="1">
            <a:off x="1066800" y="2590800"/>
            <a:ext cx="2895600" cy="2895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 flipH="1" flipV="1">
            <a:off x="4800600" y="5334000"/>
            <a:ext cx="1905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2454" name="Line 6"/>
          <p:cNvSpPr>
            <a:spLocks noChangeShapeType="1"/>
          </p:cNvSpPr>
          <p:nvPr/>
        </p:nvSpPr>
        <p:spPr bwMode="auto">
          <a:xfrm flipV="1">
            <a:off x="4800600" y="3962400"/>
            <a:ext cx="1752600" cy="1371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2455" name="Line 7"/>
          <p:cNvSpPr>
            <a:spLocks noChangeShapeType="1"/>
          </p:cNvSpPr>
          <p:nvPr/>
        </p:nvSpPr>
        <p:spPr bwMode="auto">
          <a:xfrm flipH="1" flipV="1">
            <a:off x="4724400" y="3810000"/>
            <a:ext cx="18288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2456" name="Freeform 8"/>
          <p:cNvSpPr>
            <a:spLocks/>
          </p:cNvSpPr>
          <p:nvPr/>
        </p:nvSpPr>
        <p:spPr bwMode="auto">
          <a:xfrm>
            <a:off x="5181600" y="1219200"/>
            <a:ext cx="3505200" cy="20574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720" y="384"/>
              </a:cxn>
              <a:cxn ang="0">
                <a:pos x="912" y="1056"/>
              </a:cxn>
              <a:cxn ang="0">
                <a:pos x="1488" y="1152"/>
              </a:cxn>
              <a:cxn ang="0">
                <a:pos x="1632" y="192"/>
              </a:cxn>
              <a:cxn ang="0">
                <a:pos x="2208" y="0"/>
              </a:cxn>
            </a:cxnLst>
            <a:rect l="0" t="0" r="r" b="b"/>
            <a:pathLst>
              <a:path w="2208" h="1296">
                <a:moveTo>
                  <a:pt x="0" y="720"/>
                </a:moveTo>
                <a:cubicBezTo>
                  <a:pt x="284" y="524"/>
                  <a:pt x="568" y="328"/>
                  <a:pt x="720" y="384"/>
                </a:cubicBezTo>
                <a:cubicBezTo>
                  <a:pt x="872" y="440"/>
                  <a:pt x="784" y="928"/>
                  <a:pt x="912" y="1056"/>
                </a:cubicBezTo>
                <a:cubicBezTo>
                  <a:pt x="1040" y="1184"/>
                  <a:pt x="1368" y="1296"/>
                  <a:pt x="1488" y="1152"/>
                </a:cubicBezTo>
                <a:cubicBezTo>
                  <a:pt x="1608" y="1008"/>
                  <a:pt x="1512" y="384"/>
                  <a:pt x="1632" y="192"/>
                </a:cubicBezTo>
                <a:cubicBezTo>
                  <a:pt x="1752" y="0"/>
                  <a:pt x="1980" y="0"/>
                  <a:pt x="2208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2457" name="AutoShape 9"/>
          <p:cNvSpPr>
            <a:spLocks noChangeArrowheads="1"/>
          </p:cNvSpPr>
          <p:nvPr/>
        </p:nvSpPr>
        <p:spPr bwMode="auto">
          <a:xfrm>
            <a:off x="1447800" y="2971800"/>
            <a:ext cx="2133600" cy="21336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2458" name="AutoShape 10"/>
          <p:cNvSpPr>
            <a:spLocks noChangeArrowheads="1"/>
          </p:cNvSpPr>
          <p:nvPr/>
        </p:nvSpPr>
        <p:spPr bwMode="auto">
          <a:xfrm>
            <a:off x="4267200" y="3962400"/>
            <a:ext cx="2590800" cy="2286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2459" name="AutoShape 11"/>
          <p:cNvSpPr>
            <a:spLocks noChangeArrowheads="1"/>
          </p:cNvSpPr>
          <p:nvPr/>
        </p:nvSpPr>
        <p:spPr bwMode="auto">
          <a:xfrm>
            <a:off x="6172200" y="1905000"/>
            <a:ext cx="2133600" cy="21336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2460" name="Picture 1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1219200" cy="1219200"/>
          </a:xfrm>
          <a:prstGeom prst="rect">
            <a:avLst/>
          </a:prstGeom>
          <a:noFill/>
        </p:spPr>
      </p:pic>
      <p:sp>
        <p:nvSpPr>
          <p:cNvPr id="232461" name="AutoShape 13"/>
          <p:cNvSpPr>
            <a:spLocks noChangeArrowheads="1"/>
          </p:cNvSpPr>
          <p:nvPr/>
        </p:nvSpPr>
        <p:spPr bwMode="auto">
          <a:xfrm>
            <a:off x="2057400" y="304800"/>
            <a:ext cx="4953000" cy="1447800"/>
          </a:xfrm>
          <a:prstGeom prst="wedgeRoundRectCallout">
            <a:avLst>
              <a:gd name="adj1" fmla="val -66315"/>
              <a:gd name="adj2" fmla="val 40241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2667000" y="304800"/>
            <a:ext cx="3733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Мой друг изобразил прямую, кривую и ломаную линии. К сожалению, кто-то испачкал его рисунок. Можно ли восстановить эти линии?</a:t>
            </a:r>
          </a:p>
        </p:txBody>
      </p:sp>
      <p:pic>
        <p:nvPicPr>
          <p:cNvPr id="232463" name="Picture 15" descr="ef2660f15ee2051efb4136237ba7204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724400"/>
            <a:ext cx="1676400" cy="160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marL="609600" indent="-609600"/>
            <a:r>
              <a:rPr lang="en-US">
                <a:solidFill>
                  <a:schemeClr val="accent2"/>
                </a:solidFill>
                <a:latin typeface="Georgia" pitchFamily="18" charset="0"/>
              </a:rPr>
              <a:t>§</a:t>
            </a:r>
            <a:r>
              <a:rPr lang="ru-RU">
                <a:solidFill>
                  <a:schemeClr val="accent2"/>
                </a:solidFill>
                <a:latin typeface="Georgia" pitchFamily="18" charset="0"/>
              </a:rPr>
              <a:t> 1, 2, вопросы 1 – 3</a:t>
            </a:r>
          </a:p>
          <a:p>
            <a:pPr marL="609600" indent="-609600"/>
            <a:r>
              <a:rPr lang="ru-RU">
                <a:solidFill>
                  <a:schemeClr val="accent2"/>
                </a:solidFill>
                <a:latin typeface="Georgia" pitchFamily="18" charset="0"/>
              </a:rPr>
              <a:t>№ 1, 3, 4, 7</a:t>
            </a:r>
          </a:p>
          <a:p>
            <a:pPr marL="609600" indent="-609600"/>
            <a:r>
              <a:rPr lang="ru-RU" sz="2400" u="sng">
                <a:solidFill>
                  <a:schemeClr val="accent2"/>
                </a:solidFill>
                <a:latin typeface="Georgia" pitchFamily="18" charset="0"/>
              </a:rPr>
              <a:t>Дополнительная задача.</a:t>
            </a:r>
            <a:r>
              <a:rPr lang="ru-RU" sz="2400">
                <a:solidFill>
                  <a:schemeClr val="accent2"/>
                </a:solidFill>
                <a:latin typeface="Georgia" pitchFamily="18" charset="0"/>
              </a:rPr>
              <a:t> Сколько различных прямых можно провести через четыре точки? Рассмотрите все возможные случаи и сделайте соответствующие рисунки.</a:t>
            </a:r>
          </a:p>
          <a:p>
            <a:pPr marL="609600" indent="-609600">
              <a:buFont typeface="Wingdings" pitchFamily="2" charset="2"/>
              <a:buNone/>
            </a:pPr>
            <a:endParaRPr lang="en-US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22534" name="Picture 6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1524000" y="457200"/>
            <a:ext cx="6781800" cy="1219200"/>
          </a:xfrm>
          <a:prstGeom prst="wedgeRoundRectCallout">
            <a:avLst>
              <a:gd name="adj1" fmla="val -55361"/>
              <a:gd name="adj2" fmla="val 4114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286000" y="7620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Запишите домашнее задание:</a:t>
            </a:r>
          </a:p>
        </p:txBody>
      </p:sp>
      <p:sp>
        <p:nvSpPr>
          <p:cNvPr id="2253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2895600" y="990600"/>
            <a:ext cx="5486400" cy="2667000"/>
          </a:xfrm>
          <a:prstGeom prst="cloudCallout">
            <a:avLst>
              <a:gd name="adj1" fmla="val -61199"/>
              <a:gd name="adj2" fmla="val 6131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00400" y="1600200"/>
            <a:ext cx="480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Урок 2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«Луч и угол»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1676400" cy="1676400"/>
          </a:xfrm>
          <a:prstGeom prst="rect">
            <a:avLst/>
          </a:prstGeom>
          <a:noFill/>
        </p:spPr>
      </p:pic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971800" y="1524000"/>
            <a:ext cx="50292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352800" y="243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Поверим 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accent2"/>
                </a:solidFill>
                <a:latin typeface="Georgia" pitchFamily="18" charset="0"/>
              </a:rPr>
              <a:t>Проверка домашнего задания.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  <a:latin typeface="Georgia" pitchFamily="18" charset="0"/>
              </a:rPr>
              <a:t>№ 3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209800" y="2286000"/>
            <a:ext cx="18288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2286000" y="2209800"/>
            <a:ext cx="16002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2133600" y="2438400"/>
            <a:ext cx="22860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971800" y="2057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О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86000" y="205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a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905000" y="2514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b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286000" y="2895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c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914400" y="3276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a</a:t>
            </a:r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∩b = O, b∩c = O, c∩a = O</a:t>
            </a:r>
            <a:r>
              <a:rPr lang="ru-RU" b="1">
                <a:solidFill>
                  <a:schemeClr val="bg2"/>
                </a:solidFill>
                <a:latin typeface="Arial" charset="0"/>
                <a:cs typeface="Arial" charset="0"/>
              </a:rPr>
              <a:t>. Получилась одна точка пересечения.</a:t>
            </a:r>
            <a:endParaRPr lang="en-US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609600" y="4038600"/>
            <a:ext cx="6858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81000" y="5105400"/>
            <a:ext cx="2209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990600" y="3886200"/>
            <a:ext cx="1371600" cy="1828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2954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c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09600" y="3733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b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8600" y="4876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a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858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P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6764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M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066800" y="4267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K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2971800" y="4876800"/>
            <a:ext cx="576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" charset="0"/>
              </a:rPr>
              <a:t>a∩b = M, b∩c = K, c∩a = P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.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Получилось три точки </a:t>
            </a:r>
          </a:p>
          <a:p>
            <a:r>
              <a:rPr lang="ru-RU" b="1">
                <a:solidFill>
                  <a:schemeClr val="bg2"/>
                </a:solidFill>
                <a:latin typeface="Arial" charset="0"/>
              </a:rPr>
              <a:t>пересечения.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accent2"/>
                </a:solidFill>
                <a:latin typeface="Georgia" pitchFamily="18" charset="0"/>
              </a:rPr>
              <a:t>Проверка домашнего задания.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  <a:latin typeface="Georgia" pitchFamily="18" charset="0"/>
              </a:rPr>
              <a:t>№4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  <a:latin typeface="Georgia" pitchFamily="18" charset="0"/>
              </a:rPr>
              <a:t>4 прямые: </a:t>
            </a:r>
            <a:r>
              <a:rPr lang="en-US">
                <a:solidFill>
                  <a:schemeClr val="bg2"/>
                </a:solidFill>
                <a:latin typeface="Georgia" pitchFamily="18" charset="0"/>
              </a:rPr>
              <a:t>AC, BD, CD, AD</a:t>
            </a:r>
            <a:r>
              <a:rPr lang="ru-RU">
                <a:solidFill>
                  <a:schemeClr val="bg2"/>
                </a:solidFill>
                <a:latin typeface="Georgia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438400" y="4114800"/>
            <a:ext cx="31242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4953000" y="3352800"/>
            <a:ext cx="228600" cy="2667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657600" y="3429000"/>
            <a:ext cx="1905000" cy="2438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2057400" y="3200400"/>
            <a:ext cx="4343400" cy="1981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819400" y="4419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A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810000" y="396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B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648200" y="3581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C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24400" y="525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D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  <a:latin typeface="Georgia" pitchFamily="18" charset="0"/>
              </a:rPr>
              <a:t>Дополнительная задача.</a:t>
            </a:r>
          </a:p>
          <a:p>
            <a:endParaRPr lang="ru-RU">
              <a:solidFill>
                <a:schemeClr val="bg2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 b="1">
                <a:solidFill>
                  <a:schemeClr val="accent2"/>
                </a:solidFill>
                <a:latin typeface="Georgia" pitchFamily="18" charset="0"/>
              </a:rPr>
              <a:t>Проверка домашнего задания.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838200" y="3581400"/>
            <a:ext cx="19812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352800" y="5257800"/>
            <a:ext cx="2286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505200" y="3505200"/>
            <a:ext cx="990600" cy="2438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343400" y="3352800"/>
            <a:ext cx="152400" cy="2438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191000" y="3429000"/>
            <a:ext cx="1219200" cy="2362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5943600" y="3429000"/>
            <a:ext cx="2667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867400" y="4800600"/>
            <a:ext cx="2971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6096000" y="2895600"/>
            <a:ext cx="609600" cy="2438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7924800" y="2971800"/>
            <a:ext cx="457200" cy="2438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6019800" y="2971800"/>
            <a:ext cx="2667000" cy="2209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6019800" y="3200400"/>
            <a:ext cx="2286000" cy="175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1676400" cy="1676400"/>
          </a:xfrm>
          <a:prstGeom prst="rect">
            <a:avLst/>
          </a:prstGeom>
          <a:noFill/>
        </p:spPr>
      </p:pic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2971800" y="457200"/>
            <a:ext cx="5029200" cy="2286000"/>
          </a:xfrm>
          <a:prstGeom prst="wedgeRoundRectCallout">
            <a:avLst>
              <a:gd name="adj1" fmla="val -63634"/>
              <a:gd name="adj2" fmla="val 1666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276600" y="838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Подготовьте ответы на следующие вопросы: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905000" y="1952625"/>
            <a:ext cx="61722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такое точка?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 можно обозначить точку?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такое прямая?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 можно обозначить прямую?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Сколько прямых можно провести через две точки?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Сколько общих точек могут иметь две прямые?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называется отрезком?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 обозначается отрезок?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называют концами отрезка?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 называется прием построения прямой на местности?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  <p:pic>
        <p:nvPicPr>
          <p:cNvPr id="224261" name="Picture 5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3838" y="5181600"/>
            <a:ext cx="1025525" cy="1390650"/>
          </a:xfrm>
          <a:prstGeom prst="rect">
            <a:avLst/>
          </a:prstGeom>
          <a:noFill/>
        </p:spPr>
      </p:pic>
      <p:pic>
        <p:nvPicPr>
          <p:cNvPr id="224263" name="Picture 7" descr="орудия тру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16438"/>
            <a:ext cx="2362200" cy="2032000"/>
          </a:xfrm>
          <a:prstGeom prst="rect">
            <a:avLst/>
          </a:prstGeom>
          <a:noFill/>
        </p:spPr>
      </p:pic>
      <p:pic>
        <p:nvPicPr>
          <p:cNvPr id="224264" name="Picture 8" descr="первобыт2"/>
          <p:cNvPicPr>
            <a:picLocks noChangeAspect="1" noChangeArrowheads="1"/>
          </p:cNvPicPr>
          <p:nvPr/>
        </p:nvPicPr>
        <p:blipFill>
          <a:blip r:embed="rId5"/>
          <a:srcRect l="9804" t="3256" r="9804"/>
          <a:stretch>
            <a:fillRect/>
          </a:stretch>
        </p:blipFill>
        <p:spPr bwMode="auto">
          <a:xfrm>
            <a:off x="6172200" y="533400"/>
            <a:ext cx="2590800" cy="1878013"/>
          </a:xfrm>
          <a:prstGeom prst="rect">
            <a:avLst/>
          </a:prstGeom>
          <a:noFill/>
        </p:spPr>
      </p:pic>
      <p:sp>
        <p:nvSpPr>
          <p:cNvPr id="224265" name="AutoShape 9"/>
          <p:cNvSpPr>
            <a:spLocks noChangeArrowheads="1"/>
          </p:cNvSpPr>
          <p:nvPr/>
        </p:nvSpPr>
        <p:spPr bwMode="auto">
          <a:xfrm>
            <a:off x="1981200" y="685800"/>
            <a:ext cx="3810000" cy="3124200"/>
          </a:xfrm>
          <a:prstGeom prst="wedgeRoundRectCallout">
            <a:avLst>
              <a:gd name="adj1" fmla="val -72792"/>
              <a:gd name="adj2" fmla="val -2027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2438400" y="838200"/>
            <a:ext cx="35052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Для первобытных людей важную роль играла форма окружавших предметов 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Добывая пищу, возводя жилищные постройки, люди знакомились с простейшими геометрическими формами.</a:t>
            </a:r>
          </a:p>
        </p:txBody>
      </p:sp>
      <p:sp>
        <p:nvSpPr>
          <p:cNvPr id="224267" name="AutoShape 11"/>
          <p:cNvSpPr>
            <a:spLocks noChangeArrowheads="1"/>
          </p:cNvSpPr>
          <p:nvPr/>
        </p:nvSpPr>
        <p:spPr bwMode="auto">
          <a:xfrm>
            <a:off x="3200400" y="3886200"/>
            <a:ext cx="4191000" cy="2438400"/>
          </a:xfrm>
          <a:prstGeom prst="wedgeRoundRectCallout">
            <a:avLst>
              <a:gd name="adj1" fmla="val 66023"/>
              <a:gd name="adj2" fmla="val 4557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3810000" y="4191000"/>
            <a:ext cx="3429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Уже 200 тысяч лет тому назад были изготовлены орудия труда сравнительно правильной геометрической формы.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1219200" cy="1219200"/>
          </a:xfrm>
          <a:prstGeom prst="rect">
            <a:avLst/>
          </a:prstGeom>
          <a:noFill/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1905000" y="609600"/>
            <a:ext cx="6172200" cy="990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4495800" cy="762000"/>
          </a:xfrm>
        </p:spPr>
        <p:txBody>
          <a:bodyPr/>
          <a:lstStyle/>
          <a:p>
            <a:pPr algn="ctr"/>
            <a:r>
              <a:rPr lang="ru-RU" sz="2000" b="1">
                <a:solidFill>
                  <a:schemeClr val="hlink"/>
                </a:solidFill>
                <a:latin typeface="Georgia" pitchFamily="18" charset="0"/>
              </a:rPr>
              <a:t>Выполните </a:t>
            </a:r>
            <a:br>
              <a:rPr lang="ru-RU" sz="2000" b="1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2000" b="1">
                <a:solidFill>
                  <a:schemeClr val="hlink"/>
                </a:solidFill>
                <a:latin typeface="Georgia" pitchFamily="18" charset="0"/>
              </a:rPr>
              <a:t>самостоятельную  работу.</a:t>
            </a:r>
          </a:p>
        </p:txBody>
      </p:sp>
      <p:grpSp>
        <p:nvGrpSpPr>
          <p:cNvPr id="38918" name="Group 6"/>
          <p:cNvGrpSpPr>
            <a:grpSpLocks noChangeAspect="1"/>
          </p:cNvGrpSpPr>
          <p:nvPr/>
        </p:nvGrpSpPr>
        <p:grpSpPr bwMode="auto">
          <a:xfrm>
            <a:off x="457200" y="2514600"/>
            <a:ext cx="3810000" cy="1497013"/>
            <a:chOff x="2358" y="1473"/>
            <a:chExt cx="7200" cy="2795"/>
          </a:xfrm>
        </p:grpSpPr>
        <p:sp>
          <p:nvSpPr>
            <p:cNvPr id="38919" name="AutoShape 7"/>
            <p:cNvSpPr>
              <a:spLocks noChangeAspect="1" noChangeArrowheads="1"/>
            </p:cNvSpPr>
            <p:nvPr/>
          </p:nvSpPr>
          <p:spPr bwMode="auto">
            <a:xfrm>
              <a:off x="2358" y="1473"/>
              <a:ext cx="7200" cy="2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V="1">
              <a:off x="3129" y="2744"/>
              <a:ext cx="5658" cy="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H="1">
              <a:off x="4929" y="1981"/>
              <a:ext cx="1029" cy="1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Oval 10"/>
            <p:cNvSpPr>
              <a:spLocks noChangeArrowheads="1"/>
            </p:cNvSpPr>
            <p:nvPr/>
          </p:nvSpPr>
          <p:spPr bwMode="auto">
            <a:xfrm>
              <a:off x="7244" y="1981"/>
              <a:ext cx="81" cy="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6472" y="3760"/>
              <a:ext cx="82" cy="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4929" y="2489"/>
              <a:ext cx="772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N</a:t>
              </a:r>
              <a:endParaRPr lang="ru-RU">
                <a:latin typeface="Arial" charset="0"/>
              </a:endParaRP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3387" y="2998"/>
              <a:ext cx="771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K</a:t>
              </a:r>
              <a:endParaRPr lang="ru-RU">
                <a:latin typeface="Arial" charset="0"/>
              </a:endParaRPr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4415" y="3506"/>
              <a:ext cx="514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C</a:t>
              </a:r>
              <a:endParaRPr lang="ru-RU">
                <a:latin typeface="Arial" charset="0"/>
              </a:endParaRP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5444" y="1727"/>
              <a:ext cx="514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A</a:t>
              </a:r>
              <a:endParaRPr lang="ru-RU">
                <a:latin typeface="Arial" charset="0"/>
              </a:endParaRPr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7244" y="2744"/>
              <a:ext cx="514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B</a:t>
              </a:r>
              <a:endParaRPr lang="ru-RU">
                <a:latin typeface="Arial" charset="0"/>
              </a:endParaRP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7244" y="1727"/>
              <a:ext cx="771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D</a:t>
              </a:r>
              <a:endParaRPr lang="ru-RU">
                <a:latin typeface="Arial" charset="0"/>
              </a:endParaRPr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6472" y="3506"/>
              <a:ext cx="515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M</a:t>
              </a:r>
              <a:endParaRPr lang="ru-RU">
                <a:latin typeface="Arial" charset="0"/>
              </a:endParaRPr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8519" y="2286"/>
              <a:ext cx="515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sz="1200">
                  <a:latin typeface="Arial" charset="0"/>
                </a:rPr>
                <a:t>а</a:t>
              </a:r>
              <a:endParaRPr lang="ru-RU">
                <a:latin typeface="Arial" charset="0"/>
              </a:endParaRPr>
            </a:p>
          </p:txBody>
        </p:sp>
      </p:grpSp>
      <p:grpSp>
        <p:nvGrpSpPr>
          <p:cNvPr id="38932" name="Group 20"/>
          <p:cNvGrpSpPr>
            <a:grpSpLocks noChangeAspect="1"/>
          </p:cNvGrpSpPr>
          <p:nvPr/>
        </p:nvGrpSpPr>
        <p:grpSpPr bwMode="auto">
          <a:xfrm>
            <a:off x="4876800" y="2514600"/>
            <a:ext cx="4038600" cy="1585913"/>
            <a:chOff x="2358" y="1473"/>
            <a:chExt cx="7200" cy="2795"/>
          </a:xfrm>
        </p:grpSpPr>
        <p:sp>
          <p:nvSpPr>
            <p:cNvPr id="38933" name="AutoShape 21"/>
            <p:cNvSpPr>
              <a:spLocks noChangeAspect="1" noChangeArrowheads="1"/>
            </p:cNvSpPr>
            <p:nvPr/>
          </p:nvSpPr>
          <p:spPr bwMode="auto">
            <a:xfrm>
              <a:off x="2358" y="1473"/>
              <a:ext cx="7200" cy="2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 flipV="1">
              <a:off x="3129" y="2744"/>
              <a:ext cx="5658" cy="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 flipH="1">
              <a:off x="4929" y="2235"/>
              <a:ext cx="1800" cy="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6" name="Oval 24"/>
            <p:cNvSpPr>
              <a:spLocks noChangeArrowheads="1"/>
            </p:cNvSpPr>
            <p:nvPr/>
          </p:nvSpPr>
          <p:spPr bwMode="auto">
            <a:xfrm>
              <a:off x="7244" y="1981"/>
              <a:ext cx="81" cy="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7" name="Oval 25"/>
            <p:cNvSpPr>
              <a:spLocks noChangeArrowheads="1"/>
            </p:cNvSpPr>
            <p:nvPr/>
          </p:nvSpPr>
          <p:spPr bwMode="auto">
            <a:xfrm>
              <a:off x="6472" y="3760"/>
              <a:ext cx="82" cy="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5444" y="2489"/>
              <a:ext cx="77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N</a:t>
              </a:r>
              <a:endParaRPr lang="ru-RU">
                <a:latin typeface="Arial" charset="0"/>
              </a:endParaRP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3387" y="2998"/>
              <a:ext cx="771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K</a:t>
              </a:r>
              <a:endParaRPr lang="ru-RU">
                <a:latin typeface="Arial" charset="0"/>
              </a:endParaRPr>
            </a:p>
          </p:txBody>
        </p:sp>
        <p:sp>
          <p:nvSpPr>
            <p:cNvPr id="38940" name="Text Box 28"/>
            <p:cNvSpPr txBox="1">
              <a:spLocks noChangeArrowheads="1"/>
            </p:cNvSpPr>
            <p:nvPr/>
          </p:nvSpPr>
          <p:spPr bwMode="auto">
            <a:xfrm>
              <a:off x="5958" y="1981"/>
              <a:ext cx="514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C</a:t>
              </a:r>
              <a:endParaRPr lang="ru-RU">
                <a:latin typeface="Arial" charset="0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4415" y="3506"/>
              <a:ext cx="514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A</a:t>
              </a:r>
              <a:endParaRPr lang="ru-RU">
                <a:latin typeface="Arial" charset="0"/>
              </a:endParaRPr>
            </a:p>
          </p:txBody>
        </p:sp>
        <p:sp>
          <p:nvSpPr>
            <p:cNvPr id="38942" name="Text Box 30"/>
            <p:cNvSpPr txBox="1">
              <a:spLocks noChangeArrowheads="1"/>
            </p:cNvSpPr>
            <p:nvPr/>
          </p:nvSpPr>
          <p:spPr bwMode="auto">
            <a:xfrm>
              <a:off x="7244" y="2744"/>
              <a:ext cx="514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B</a:t>
              </a:r>
              <a:endParaRPr lang="ru-RU">
                <a:latin typeface="Arial" charset="0"/>
              </a:endParaRPr>
            </a:p>
          </p:txBody>
        </p:sp>
        <p:sp>
          <p:nvSpPr>
            <p:cNvPr id="38943" name="Text Box 31"/>
            <p:cNvSpPr txBox="1">
              <a:spLocks noChangeArrowheads="1"/>
            </p:cNvSpPr>
            <p:nvPr/>
          </p:nvSpPr>
          <p:spPr bwMode="auto">
            <a:xfrm>
              <a:off x="6472" y="3506"/>
              <a:ext cx="772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D</a:t>
              </a:r>
              <a:endParaRPr lang="ru-RU">
                <a:latin typeface="Arial" charset="0"/>
              </a:endParaRPr>
            </a:p>
          </p:txBody>
        </p:sp>
        <p:sp>
          <p:nvSpPr>
            <p:cNvPr id="38944" name="Text Box 32"/>
            <p:cNvSpPr txBox="1">
              <a:spLocks noChangeArrowheads="1"/>
            </p:cNvSpPr>
            <p:nvPr/>
          </p:nvSpPr>
          <p:spPr bwMode="auto">
            <a:xfrm>
              <a:off x="7501" y="1727"/>
              <a:ext cx="514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200">
                  <a:latin typeface="Arial" charset="0"/>
                  <a:ea typeface="굴림" charset="-127"/>
                </a:rPr>
                <a:t>M</a:t>
              </a:r>
              <a:endParaRPr lang="ru-RU">
                <a:latin typeface="Arial" charset="0"/>
              </a:endParaRPr>
            </a:p>
          </p:txBody>
        </p:sp>
        <p:sp>
          <p:nvSpPr>
            <p:cNvPr id="38945" name="Text Box 33"/>
            <p:cNvSpPr txBox="1">
              <a:spLocks noChangeArrowheads="1"/>
            </p:cNvSpPr>
            <p:nvPr/>
          </p:nvSpPr>
          <p:spPr bwMode="auto">
            <a:xfrm>
              <a:off x="8519" y="2286"/>
              <a:ext cx="515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ko-KR" sz="1200">
                  <a:latin typeface="Arial" charset="0"/>
                </a:rPr>
                <a:t>а</a:t>
              </a:r>
              <a:endParaRPr lang="ru-RU">
                <a:latin typeface="Arial" charset="0"/>
              </a:endParaRPr>
            </a:p>
          </p:txBody>
        </p:sp>
      </p:grp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1295400" y="1981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1 вариант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5867400" y="1981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2 вариант</a:t>
            </a:r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914400" y="3765550"/>
            <a:ext cx="7315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endParaRPr lang="ru-RU" sz="2000">
              <a:solidFill>
                <a:schemeClr val="hlin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>
                <a:solidFill>
                  <a:schemeClr val="hlink"/>
                </a:solidFill>
              </a:rPr>
              <a:t>Выпишите точки, принадлежащие и не принадлежащие прямой а.</a:t>
            </a:r>
          </a:p>
          <a:p>
            <a:pPr marL="342900" indent="-342900">
              <a:buFontTx/>
              <a:buAutoNum type="arabicPeriod"/>
            </a:pPr>
            <a:r>
              <a:rPr lang="ru-RU" sz="2000">
                <a:solidFill>
                  <a:schemeClr val="hlink"/>
                </a:solidFill>
              </a:rPr>
              <a:t>Сколько прямых можно провести через точки К и В, С и М?</a:t>
            </a:r>
          </a:p>
          <a:p>
            <a:pPr marL="342900" indent="-342900">
              <a:buFontTx/>
              <a:buAutoNum type="arabicPeriod"/>
            </a:pPr>
            <a:r>
              <a:rPr lang="ru-RU" sz="2000">
                <a:solidFill>
                  <a:schemeClr val="hlink"/>
                </a:solidFill>
              </a:rPr>
              <a:t>Имеют ли и сколько точек пересечения прямые КВ и СА?</a:t>
            </a:r>
          </a:p>
          <a:p>
            <a:pPr marL="342900" indent="-342900">
              <a:buFontTx/>
              <a:buAutoNum type="arabicPeriod"/>
            </a:pPr>
            <a:r>
              <a:rPr lang="ru-RU" sz="2000">
                <a:solidFill>
                  <a:schemeClr val="hlink"/>
                </a:solidFill>
              </a:rPr>
              <a:t>Пересекают ли прямую а отрезки СМ и С</a:t>
            </a:r>
            <a:r>
              <a:rPr lang="en-US" sz="2000">
                <a:solidFill>
                  <a:schemeClr val="hlink"/>
                </a:solidFill>
              </a:rPr>
              <a:t>D</a:t>
            </a:r>
            <a:r>
              <a:rPr lang="ru-RU" sz="2000">
                <a:solidFill>
                  <a:schemeClr val="hlink"/>
                </a:solidFill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ru-RU" sz="2000">
                <a:solidFill>
                  <a:schemeClr val="hlink"/>
                </a:solidFill>
              </a:rPr>
              <a:t>Какая точка лежит между точками К и В, С и 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1371600" y="3810000"/>
            <a:ext cx="533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40386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86200" y="4038600"/>
            <a:ext cx="4572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О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447800" y="40386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В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524000" y="3352800"/>
            <a:ext cx="4572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а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3048000" y="3200400"/>
            <a:ext cx="914400" cy="3810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114800" y="2971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33"/>
                </a:solidFill>
                <a:latin typeface="Arial" charset="0"/>
              </a:rPr>
              <a:t>луч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 flipV="1">
            <a:off x="4114800" y="3962400"/>
            <a:ext cx="838200" cy="3810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267200" y="4495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33"/>
                </a:solidFill>
                <a:latin typeface="Arial" charset="0"/>
              </a:rPr>
              <a:t>начало луча</a:t>
            </a:r>
          </a:p>
        </p:txBody>
      </p:sp>
      <p:pic>
        <p:nvPicPr>
          <p:cNvPr id="39957" name="Picture 21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85813" cy="1066800"/>
          </a:xfrm>
          <a:prstGeom prst="rect">
            <a:avLst/>
          </a:prstGeom>
          <a:noFill/>
        </p:spPr>
      </p:pic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1447800" y="762000"/>
            <a:ext cx="7086600" cy="1143000"/>
          </a:xfrm>
          <a:prstGeom prst="wedgeRoundRectCallout">
            <a:avLst>
              <a:gd name="adj1" fmla="val -55218"/>
              <a:gd name="adj2" fmla="val 1222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Проведите прямую а и отметьте на ней точку О.</a:t>
            </a:r>
          </a:p>
          <a:p>
            <a:pPr algn="ctr"/>
            <a:r>
              <a:rPr lang="ru-RU" sz="2000">
                <a:solidFill>
                  <a:schemeClr val="hlink"/>
                </a:solidFill>
              </a:rPr>
              <a:t>Прямая разделилась на 2 части, каждая из которых называется </a:t>
            </a:r>
            <a:r>
              <a:rPr lang="ru-RU" sz="2000" u="sng">
                <a:solidFill>
                  <a:schemeClr val="hlink"/>
                </a:solidFill>
              </a:rPr>
              <a:t>лучом</a:t>
            </a:r>
            <a:r>
              <a:rPr lang="ru-RU" sz="200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62484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С</a:t>
            </a: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4724400" y="3200400"/>
            <a:ext cx="838200" cy="3810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9961" name="Picture 25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334000"/>
            <a:ext cx="1219200" cy="1219200"/>
          </a:xfrm>
          <a:prstGeom prst="rect">
            <a:avLst/>
          </a:prstGeom>
          <a:noFill/>
        </p:spPr>
      </p:pic>
      <p:sp>
        <p:nvSpPr>
          <p:cNvPr id="39962" name="AutoShape 26"/>
          <p:cNvSpPr>
            <a:spLocks noChangeArrowheads="1"/>
          </p:cNvSpPr>
          <p:nvPr/>
        </p:nvSpPr>
        <p:spPr bwMode="auto">
          <a:xfrm>
            <a:off x="1295400" y="5181600"/>
            <a:ext cx="5334000" cy="1447800"/>
          </a:xfrm>
          <a:prstGeom prst="wedgeRoundRectCallout">
            <a:avLst>
              <a:gd name="adj1" fmla="val 67264"/>
              <a:gd name="adj2" fmla="val 1721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1981200" y="5257800"/>
            <a:ext cx="426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Луч обозначают малой латинской буквой или двумя большими латинскими буквами, первая из которых обозначает начало луча.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0" grpId="0"/>
      <p:bldP spid="39941" grpId="0"/>
      <p:bldP spid="39942" grpId="0"/>
      <p:bldP spid="39943" grpId="0" animBg="1"/>
      <p:bldP spid="39944" grpId="0"/>
      <p:bldP spid="39945" grpId="0" animBg="1"/>
      <p:bldP spid="39946" grpId="0"/>
      <p:bldP spid="39959" grpId="0"/>
      <p:bldP spid="39960" grpId="0" animBg="1"/>
      <p:bldP spid="3996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Line 11"/>
          <p:cNvSpPr>
            <a:spLocks noChangeShapeType="1"/>
          </p:cNvSpPr>
          <p:nvPr/>
        </p:nvSpPr>
        <p:spPr bwMode="auto">
          <a:xfrm flipV="1">
            <a:off x="1143000" y="4343400"/>
            <a:ext cx="2209800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2057400" y="5105400"/>
            <a:ext cx="1143000" cy="1219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2667000" y="5257800"/>
            <a:ext cx="15240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743200" y="4953000"/>
            <a:ext cx="304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E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3657600" y="5257800"/>
            <a:ext cx="304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K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2667000" y="5181600"/>
            <a:ext cx="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143000" y="5105400"/>
            <a:ext cx="304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C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1828800" y="4724400"/>
            <a:ext cx="2286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A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2819400" y="4191000"/>
            <a:ext cx="3810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B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3276600" y="42672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1066800" y="55626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 flipV="1">
            <a:off x="838200" y="1371600"/>
            <a:ext cx="266700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685800" y="1905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а</a:t>
            </a: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1447800" y="19812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1981200" y="18288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2514600" y="16002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3048000" y="1447800"/>
            <a:ext cx="762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371600" y="2286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A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1981200" y="2057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B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2590800" y="1905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C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3048000" y="175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D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65572" name="Picture 36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85800"/>
            <a:ext cx="898525" cy="1219200"/>
          </a:xfrm>
          <a:prstGeom prst="rect">
            <a:avLst/>
          </a:prstGeom>
          <a:noFill/>
        </p:spPr>
      </p:pic>
      <p:sp>
        <p:nvSpPr>
          <p:cNvPr id="65573" name="AutoShape 37"/>
          <p:cNvSpPr>
            <a:spLocks noChangeArrowheads="1"/>
          </p:cNvSpPr>
          <p:nvPr/>
        </p:nvSpPr>
        <p:spPr bwMode="auto">
          <a:xfrm>
            <a:off x="5105400" y="1828800"/>
            <a:ext cx="2667000" cy="2209800"/>
          </a:xfrm>
          <a:prstGeom prst="wedgeRoundRectCallout">
            <a:avLst>
              <a:gd name="adj1" fmla="val 46069"/>
              <a:gd name="adj2" fmla="val -65949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5257800" y="2438400"/>
            <a:ext cx="3200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  <a:latin typeface="Arial" charset="0"/>
              </a:rPr>
              <a:t>Назовите лучи, изображенные на рисунке.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381000" y="1447800"/>
            <a:ext cx="4038600" cy="4495800"/>
          </a:xfrm>
          <a:prstGeom prst="wedgeRoundRectCallout">
            <a:avLst>
              <a:gd name="adj1" fmla="val -24255"/>
              <a:gd name="adj2" fmla="val -5512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4495800" y="1676400"/>
            <a:ext cx="3962400" cy="2057400"/>
          </a:xfrm>
          <a:prstGeom prst="wedgeRoundRectCallout">
            <a:avLst>
              <a:gd name="adj1" fmla="val 31852"/>
              <a:gd name="adj2" fmla="val 13588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1828800" y="990600"/>
            <a:ext cx="4572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495800" y="533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A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525780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5181600" y="914400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867400" y="914400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743200" y="914400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590800" y="533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K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029200" y="533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B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715000" y="533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E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Сколько лучей, выходящих из точки А, изображено на рисунке?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Какие лучи совпадают?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Какие лучи вместе с их обычным началом составляют прямую?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2400" b="1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3 луча: АК, АВ, АЕ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АВ и АЕ, ВА и ВК, ЕВ,ЕА и ЕК.</a:t>
            </a:r>
            <a:endParaRPr lang="en-US" sz="2400" b="1">
              <a:solidFill>
                <a:schemeClr val="hlink"/>
              </a:solidFill>
              <a:latin typeface="Georgia" pitchFamily="18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b="1">
                <a:solidFill>
                  <a:schemeClr val="hlink"/>
                </a:solidFill>
                <a:latin typeface="Georgia" pitchFamily="18" charset="0"/>
              </a:rPr>
              <a:t>AK</a:t>
            </a:r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 и </a:t>
            </a:r>
            <a:r>
              <a:rPr lang="en-US" sz="2400" b="1">
                <a:solidFill>
                  <a:schemeClr val="hlink"/>
                </a:solidFill>
                <a:latin typeface="Georgia" pitchFamily="18" charset="0"/>
              </a:rPr>
              <a:t>AE, BK</a:t>
            </a:r>
            <a:r>
              <a:rPr lang="ru-RU" sz="2400" b="1">
                <a:solidFill>
                  <a:schemeClr val="hlink"/>
                </a:solidFill>
                <a:latin typeface="Georgia" pitchFamily="18" charset="0"/>
              </a:rPr>
              <a:t> и </a:t>
            </a:r>
            <a:r>
              <a:rPr lang="en-US" sz="2400" b="1">
                <a:solidFill>
                  <a:schemeClr val="hlink"/>
                </a:solidFill>
                <a:latin typeface="Georgia" pitchFamily="18" charset="0"/>
              </a:rPr>
              <a:t>BE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ru-RU" sz="2400" b="1">
              <a:solidFill>
                <a:schemeClr val="hlink"/>
              </a:solidFill>
              <a:latin typeface="Georgia" pitchFamily="18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endParaRPr lang="ru-RU" sz="2400" b="1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4572000" y="914400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74" name="Picture 1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953000"/>
            <a:ext cx="898525" cy="1219200"/>
          </a:xfrm>
          <a:prstGeom prst="rect">
            <a:avLst/>
          </a:prstGeom>
          <a:noFill/>
        </p:spPr>
      </p:pic>
      <p:pic>
        <p:nvPicPr>
          <p:cNvPr id="40976" name="Picture 16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304800" y="228600"/>
            <a:ext cx="8534400" cy="990600"/>
          </a:xfrm>
          <a:prstGeom prst="wedgeRoundRectCallout">
            <a:avLst>
              <a:gd name="adj1" fmla="val -35958"/>
              <a:gd name="adj2" fmla="val 125319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2057400" y="1143000"/>
            <a:ext cx="4953000" cy="4938713"/>
            <a:chOff x="1296" y="720"/>
            <a:chExt cx="3120" cy="3111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flipH="1">
              <a:off x="1536" y="864"/>
              <a:ext cx="2352" cy="14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>
              <a:off x="1536" y="2304"/>
              <a:ext cx="2736" cy="13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1296" y="2160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hlink"/>
                  </a:solidFill>
                  <a:latin typeface="Arial" charset="0"/>
                </a:rPr>
                <a:t>О</a:t>
              </a:r>
            </a:p>
          </p:txBody>
        </p:sp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3552" y="7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hlink"/>
                  </a:solidFill>
                  <a:latin typeface="Arial" charset="0"/>
                </a:rPr>
                <a:t>А</a:t>
              </a: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3984" y="3600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hlink"/>
                  </a:solidFill>
                  <a:latin typeface="Arial" charset="0"/>
                </a:rPr>
                <a:t>В</a:t>
              </a:r>
            </a:p>
          </p:txBody>
        </p:sp>
      </p:grp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28600" y="3810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Угол – это геометрическая фигура, состоящая из точки и исходящих из нее двух лучей.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1447800" y="3810000"/>
            <a:ext cx="762000" cy="3810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85800" y="4114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CC33"/>
                </a:solidFill>
              </a:rPr>
              <a:t>вершина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505200" y="4724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CC33"/>
                </a:solidFill>
              </a:rPr>
              <a:t>сторона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5052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CC33"/>
                </a:solidFill>
              </a:rPr>
              <a:t>сторона</a:t>
            </a:r>
          </a:p>
        </p:txBody>
      </p: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6705600" y="2667000"/>
            <a:ext cx="304800" cy="381000"/>
            <a:chOff x="4224" y="1728"/>
            <a:chExt cx="192" cy="240"/>
          </a:xfrm>
        </p:grpSpPr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 flipH="1">
              <a:off x="4224" y="1728"/>
              <a:ext cx="144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9" name="Line 15"/>
            <p:cNvSpPr>
              <a:spLocks noChangeShapeType="1"/>
            </p:cNvSpPr>
            <p:nvPr/>
          </p:nvSpPr>
          <p:spPr bwMode="auto">
            <a:xfrm>
              <a:off x="4224" y="1968"/>
              <a:ext cx="1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0104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  <a:latin typeface="Arial" charset="0"/>
              </a:rPr>
              <a:t>АОВ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6781800" y="2133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chemeClr val="hlink"/>
                </a:solidFill>
                <a:latin typeface="Arial" charset="0"/>
              </a:rPr>
              <a:t>Обозначение:</a:t>
            </a:r>
          </a:p>
        </p:txBody>
      </p:sp>
      <p:pic>
        <p:nvPicPr>
          <p:cNvPr id="42002" name="Picture 18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1219200" cy="1219200"/>
          </a:xfrm>
          <a:prstGeom prst="rect">
            <a:avLst/>
          </a:prstGeom>
          <a:noFill/>
        </p:spPr>
      </p:pic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6705600" y="3352800"/>
            <a:ext cx="304800" cy="381000"/>
            <a:chOff x="4224" y="1728"/>
            <a:chExt cx="192" cy="240"/>
          </a:xfrm>
        </p:grpSpPr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 flipH="1">
              <a:off x="4224" y="1728"/>
              <a:ext cx="144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>
              <a:off x="4224" y="1968"/>
              <a:ext cx="1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010400" y="3352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h</a:t>
            </a:r>
            <a:endParaRPr lang="ru-RU" sz="2400">
              <a:solidFill>
                <a:schemeClr val="hlink"/>
              </a:solidFill>
            </a:endParaRPr>
          </a:p>
        </p:txBody>
      </p: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6705600" y="3962400"/>
            <a:ext cx="304800" cy="381000"/>
            <a:chOff x="4224" y="1728"/>
            <a:chExt cx="192" cy="240"/>
          </a:xfrm>
        </p:grpSpPr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 flipH="1">
              <a:off x="4224" y="1728"/>
              <a:ext cx="144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4224" y="1968"/>
              <a:ext cx="1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7010400" y="3962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 animBg="1"/>
      <p:bldP spid="41994" grpId="0"/>
      <p:bldP spid="41995" grpId="0"/>
      <p:bldP spid="41996" grpId="0"/>
      <p:bldP spid="42000" grpId="0"/>
      <p:bldP spid="42001" grpId="0"/>
      <p:bldP spid="42007" grpId="0"/>
      <p:bldP spid="420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685800" y="838200"/>
            <a:ext cx="3276600" cy="3752850"/>
            <a:chOff x="1296" y="720"/>
            <a:chExt cx="3120" cy="3192"/>
          </a:xfrm>
        </p:grpSpPr>
        <p:sp>
          <p:nvSpPr>
            <p:cNvPr id="43011" name="Line 3"/>
            <p:cNvSpPr>
              <a:spLocks noChangeShapeType="1"/>
            </p:cNvSpPr>
            <p:nvPr/>
          </p:nvSpPr>
          <p:spPr bwMode="auto">
            <a:xfrm flipH="1">
              <a:off x="1536" y="864"/>
              <a:ext cx="2352" cy="14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>
              <a:off x="1536" y="2304"/>
              <a:ext cx="2736" cy="13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1296" y="2159"/>
              <a:ext cx="33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hlink"/>
                  </a:solidFill>
                  <a:latin typeface="Arial" charset="0"/>
                </a:rPr>
                <a:t>О</a:t>
              </a: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3551" y="720"/>
              <a:ext cx="28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hlink"/>
                  </a:solidFill>
                  <a:latin typeface="Arial" charset="0"/>
                </a:rPr>
                <a:t>А</a:t>
              </a:r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3984" y="3600"/>
              <a:ext cx="4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chemeClr val="hlink"/>
                  </a:solidFill>
                  <a:latin typeface="Arial" charset="0"/>
                </a:rPr>
                <a:t>В</a:t>
              </a:r>
            </a:p>
          </p:txBody>
        </p:sp>
      </p:grp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295400" y="2438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33"/>
                </a:solidFill>
              </a:rPr>
              <a:t>внутренняя область угла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0" y="1143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33"/>
                </a:solidFill>
              </a:rPr>
              <a:t>внешняя область угла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0" y="4114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33"/>
                </a:solidFill>
              </a:rPr>
              <a:t>внешняя область угла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791200" y="3124200"/>
            <a:ext cx="2971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V="1">
            <a:off x="5791200" y="5181600"/>
            <a:ext cx="2971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867400" y="3276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А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73152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72390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7162800" y="3276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О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83820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В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715000" y="533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А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7010400" y="5334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О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8382000" y="5334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В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5905500" y="2362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33"/>
                </a:solidFill>
              </a:rPr>
              <a:t>внешняя область угла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867400" y="57150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33"/>
                </a:solidFill>
              </a:rPr>
              <a:t>внешняя область угла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5638800" y="3657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33"/>
                </a:solidFill>
              </a:rPr>
              <a:t>внутренняя область угла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638800" y="4572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33"/>
                </a:solidFill>
              </a:rPr>
              <a:t>внутренняя область угла</a:t>
            </a:r>
          </a:p>
        </p:txBody>
      </p:sp>
      <p:pic>
        <p:nvPicPr>
          <p:cNvPr id="43033" name="Picture 25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81000"/>
            <a:ext cx="898525" cy="1219200"/>
          </a:xfrm>
          <a:prstGeom prst="rect">
            <a:avLst/>
          </a:prstGeom>
          <a:noFill/>
        </p:spPr>
      </p:pic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4495800" y="381000"/>
            <a:ext cx="2743200" cy="1447800"/>
          </a:xfrm>
          <a:prstGeom prst="wedgeRoundRectCallout">
            <a:avLst>
              <a:gd name="adj1" fmla="val 81134"/>
              <a:gd name="adj2" fmla="val 778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000">
              <a:latin typeface="Arial" charset="0"/>
            </a:endParaRP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4876800" y="53340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Любой угол разделяет плоскость на две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5" name="AutoShape 23"/>
          <p:cNvSpPr>
            <a:spLocks noChangeArrowheads="1"/>
          </p:cNvSpPr>
          <p:nvPr/>
        </p:nvSpPr>
        <p:spPr bwMode="auto">
          <a:xfrm>
            <a:off x="609600" y="381000"/>
            <a:ext cx="5791200" cy="2362200"/>
          </a:xfrm>
          <a:prstGeom prst="wedgeRoundRectCallout">
            <a:avLst>
              <a:gd name="adj1" fmla="val 56495"/>
              <a:gd name="adj2" fmla="val 3071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5105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Назовите точки, принадлежащие: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>
                <a:solidFill>
                  <a:schemeClr val="hlink"/>
                </a:solidFill>
              </a:rPr>
              <a:t>внешней области угла;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>
                <a:solidFill>
                  <a:schemeClr val="hlink"/>
                </a:solidFill>
              </a:rPr>
              <a:t>внутренней области угла;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>
                <a:solidFill>
                  <a:schemeClr val="hlink"/>
                </a:solidFill>
              </a:rPr>
              <a:t>сторонам угла.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3276600" y="3124200"/>
            <a:ext cx="2514600" cy="1905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276600" y="5029200"/>
            <a:ext cx="2971800" cy="1219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5105400" y="35052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5410200" y="5867400"/>
            <a:ext cx="762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8956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О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876800" y="3200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А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181600" y="5867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В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3886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4724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64008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6324600" y="655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35052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200400" y="3657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C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495800" y="4648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F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505200" y="5867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D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6172200" y="3352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E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6096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G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6019800" y="6324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N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44054" name="Picture 2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371600"/>
            <a:ext cx="89852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1752600"/>
            <a:ext cx="4038600" cy="4191000"/>
          </a:xfrm>
        </p:spPr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№8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№9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№10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№11</a:t>
            </a:r>
          </a:p>
        </p:txBody>
      </p:sp>
      <p:pic>
        <p:nvPicPr>
          <p:cNvPr id="45065" name="Picture 9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33400"/>
            <a:ext cx="898525" cy="1219200"/>
          </a:xfrm>
          <a:prstGeom prst="rect">
            <a:avLst/>
          </a:prstGeom>
          <a:noFill/>
        </p:spPr>
      </p:pic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914400" y="457200"/>
            <a:ext cx="6324600" cy="1066800"/>
          </a:xfrm>
          <a:prstGeom prst="wedgeRoundRectCallout">
            <a:avLst>
              <a:gd name="adj1" fmla="val 62046"/>
              <a:gd name="adj2" fmla="val 4270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057400" y="533400"/>
            <a:ext cx="441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Выполни самостоятельно работу </a:t>
            </a:r>
          </a:p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в тетради.</a:t>
            </a:r>
          </a:p>
        </p:txBody>
      </p:sp>
      <p:pic>
        <p:nvPicPr>
          <p:cNvPr id="45069" name="Picture 13" descr="тетрадь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46600"/>
            <a:ext cx="23622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 descr="Крупная сетка"/>
          <p:cNvSpPr>
            <a:spLocks noChangeArrowheads="1"/>
          </p:cNvSpPr>
          <p:nvPr/>
        </p:nvSpPr>
        <p:spPr bwMode="auto">
          <a:xfrm>
            <a:off x="533400" y="1295400"/>
            <a:ext cx="8229600" cy="5334000"/>
          </a:xfrm>
          <a:prstGeom prst="rect">
            <a:avLst/>
          </a:prstGeom>
          <a:pattFill prst="lgGrid">
            <a:fgClr>
              <a:srgbClr val="66CC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 l="32826" t="2551" r="28577" b="58954"/>
          <a:stretch>
            <a:fillRect/>
          </a:stretch>
        </p:blipFill>
        <p:spPr bwMode="auto">
          <a:xfrm>
            <a:off x="7310438" y="0"/>
            <a:ext cx="18335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56388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Луч – это часть прямой, ограниченная одной точкой.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Начало луча всегда записывается на втором месте.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Началом луча АВ является точка А.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Любой луч не имеет ни начала, ни конца.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При пересечении двух прямых получается четыре луча.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У любого угла может быть несколько вершин.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Угол можно обозначить тремя способами.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У любого угла может быть только две стороны.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6248400" y="1295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7010400" y="1295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7848600" y="1295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609600" y="1905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609600" y="2590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609600" y="3276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609600" y="3733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533400" y="4191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609600" y="4800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533400" y="5257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533400" y="5715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324600" y="1371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да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7086600" y="1371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нет</a:t>
            </a:r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>
            <a:off x="6324600" y="21336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9" name="AutoShape 19"/>
          <p:cNvSpPr>
            <a:spLocks noChangeArrowheads="1"/>
          </p:cNvSpPr>
          <p:nvPr/>
        </p:nvSpPr>
        <p:spPr bwMode="auto">
          <a:xfrm>
            <a:off x="7162800" y="21336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0" name="AutoShape 20"/>
          <p:cNvSpPr>
            <a:spLocks noChangeArrowheads="1"/>
          </p:cNvSpPr>
          <p:nvPr/>
        </p:nvSpPr>
        <p:spPr bwMode="auto">
          <a:xfrm>
            <a:off x="6324600" y="28194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1" name="AutoShape 21"/>
          <p:cNvSpPr>
            <a:spLocks noChangeArrowheads="1"/>
          </p:cNvSpPr>
          <p:nvPr/>
        </p:nvSpPr>
        <p:spPr bwMode="auto">
          <a:xfrm>
            <a:off x="7162800" y="28194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2" name="AutoShape 22"/>
          <p:cNvSpPr>
            <a:spLocks noChangeArrowheads="1"/>
          </p:cNvSpPr>
          <p:nvPr/>
        </p:nvSpPr>
        <p:spPr bwMode="auto">
          <a:xfrm>
            <a:off x="6324600" y="3352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3" name="AutoShape 23"/>
          <p:cNvSpPr>
            <a:spLocks noChangeArrowheads="1"/>
          </p:cNvSpPr>
          <p:nvPr/>
        </p:nvSpPr>
        <p:spPr bwMode="auto">
          <a:xfrm>
            <a:off x="7162800" y="3352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4" name="AutoShape 24"/>
          <p:cNvSpPr>
            <a:spLocks noChangeArrowheads="1"/>
          </p:cNvSpPr>
          <p:nvPr/>
        </p:nvSpPr>
        <p:spPr bwMode="auto">
          <a:xfrm>
            <a:off x="6324600" y="38100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5" name="AutoShape 25"/>
          <p:cNvSpPr>
            <a:spLocks noChangeArrowheads="1"/>
          </p:cNvSpPr>
          <p:nvPr/>
        </p:nvSpPr>
        <p:spPr bwMode="auto">
          <a:xfrm>
            <a:off x="7162800" y="38100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6" name="AutoShape 26"/>
          <p:cNvSpPr>
            <a:spLocks noChangeArrowheads="1"/>
          </p:cNvSpPr>
          <p:nvPr/>
        </p:nvSpPr>
        <p:spPr bwMode="auto">
          <a:xfrm>
            <a:off x="6324600" y="4267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7" name="AutoShape 27"/>
          <p:cNvSpPr>
            <a:spLocks noChangeArrowheads="1"/>
          </p:cNvSpPr>
          <p:nvPr/>
        </p:nvSpPr>
        <p:spPr bwMode="auto">
          <a:xfrm>
            <a:off x="7162800" y="4267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8" name="AutoShape 28"/>
          <p:cNvSpPr>
            <a:spLocks noChangeArrowheads="1"/>
          </p:cNvSpPr>
          <p:nvPr/>
        </p:nvSpPr>
        <p:spPr bwMode="auto">
          <a:xfrm>
            <a:off x="6324600" y="4876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9" name="AutoShape 29"/>
          <p:cNvSpPr>
            <a:spLocks noChangeArrowheads="1"/>
          </p:cNvSpPr>
          <p:nvPr/>
        </p:nvSpPr>
        <p:spPr bwMode="auto">
          <a:xfrm>
            <a:off x="7162800" y="4876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0" name="AutoShape 30"/>
          <p:cNvSpPr>
            <a:spLocks noChangeArrowheads="1"/>
          </p:cNvSpPr>
          <p:nvPr/>
        </p:nvSpPr>
        <p:spPr bwMode="auto">
          <a:xfrm>
            <a:off x="6324600" y="53340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7162800" y="53340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2" name="AutoShape 32"/>
          <p:cNvSpPr>
            <a:spLocks noChangeArrowheads="1"/>
          </p:cNvSpPr>
          <p:nvPr/>
        </p:nvSpPr>
        <p:spPr bwMode="auto">
          <a:xfrm>
            <a:off x="6324600" y="5791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3" name="AutoShape 33"/>
          <p:cNvSpPr>
            <a:spLocks noChangeArrowheads="1"/>
          </p:cNvSpPr>
          <p:nvPr/>
        </p:nvSpPr>
        <p:spPr bwMode="auto">
          <a:xfrm>
            <a:off x="7162800" y="5791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14" name="Picture 34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905000"/>
            <a:ext cx="381000" cy="350838"/>
          </a:xfrm>
          <a:prstGeom prst="rect">
            <a:avLst/>
          </a:prstGeom>
          <a:noFill/>
        </p:spPr>
      </p:pic>
      <p:pic>
        <p:nvPicPr>
          <p:cNvPr id="71715" name="Picture 35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2286000"/>
            <a:ext cx="238125" cy="238125"/>
          </a:xfrm>
          <a:prstGeom prst="rect">
            <a:avLst/>
          </a:prstGeom>
          <a:noFill/>
        </p:spPr>
      </p:pic>
      <p:pic>
        <p:nvPicPr>
          <p:cNvPr id="71716" name="Picture 36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590800"/>
            <a:ext cx="381000" cy="350838"/>
          </a:xfrm>
          <a:prstGeom prst="rect">
            <a:avLst/>
          </a:prstGeom>
          <a:noFill/>
        </p:spPr>
      </p:pic>
      <p:pic>
        <p:nvPicPr>
          <p:cNvPr id="71717" name="Picture 37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276600"/>
            <a:ext cx="381000" cy="350838"/>
          </a:xfrm>
          <a:prstGeom prst="rect">
            <a:avLst/>
          </a:prstGeom>
          <a:noFill/>
        </p:spPr>
      </p:pic>
      <p:pic>
        <p:nvPicPr>
          <p:cNvPr id="71718" name="Picture 38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733800"/>
            <a:ext cx="381000" cy="350838"/>
          </a:xfrm>
          <a:prstGeom prst="rect">
            <a:avLst/>
          </a:prstGeom>
          <a:noFill/>
        </p:spPr>
      </p:pic>
      <p:pic>
        <p:nvPicPr>
          <p:cNvPr id="71719" name="Picture 39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191000"/>
            <a:ext cx="381000" cy="350838"/>
          </a:xfrm>
          <a:prstGeom prst="rect">
            <a:avLst/>
          </a:prstGeom>
          <a:noFill/>
        </p:spPr>
      </p:pic>
      <p:pic>
        <p:nvPicPr>
          <p:cNvPr id="71720" name="Picture 40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800600"/>
            <a:ext cx="381000" cy="350838"/>
          </a:xfrm>
          <a:prstGeom prst="rect">
            <a:avLst/>
          </a:prstGeom>
          <a:noFill/>
        </p:spPr>
      </p:pic>
      <p:pic>
        <p:nvPicPr>
          <p:cNvPr id="71721" name="Picture 41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257800"/>
            <a:ext cx="381000" cy="350838"/>
          </a:xfrm>
          <a:prstGeom prst="rect">
            <a:avLst/>
          </a:prstGeom>
          <a:noFill/>
        </p:spPr>
      </p:pic>
      <p:pic>
        <p:nvPicPr>
          <p:cNvPr id="71722" name="Picture 42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715000"/>
            <a:ext cx="381000" cy="350838"/>
          </a:xfrm>
          <a:prstGeom prst="rect">
            <a:avLst/>
          </a:prstGeom>
          <a:noFill/>
        </p:spPr>
      </p:pic>
      <p:pic>
        <p:nvPicPr>
          <p:cNvPr id="71723" name="Picture 43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3048000"/>
            <a:ext cx="238125" cy="238125"/>
          </a:xfrm>
          <a:prstGeom prst="rect">
            <a:avLst/>
          </a:prstGeom>
          <a:noFill/>
        </p:spPr>
      </p:pic>
      <p:pic>
        <p:nvPicPr>
          <p:cNvPr id="71724" name="Picture 44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3505200"/>
            <a:ext cx="238125" cy="238125"/>
          </a:xfrm>
          <a:prstGeom prst="rect">
            <a:avLst/>
          </a:prstGeom>
          <a:noFill/>
        </p:spPr>
      </p:pic>
      <p:pic>
        <p:nvPicPr>
          <p:cNvPr id="71725" name="Picture 45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886200"/>
            <a:ext cx="238125" cy="238125"/>
          </a:xfrm>
          <a:prstGeom prst="rect">
            <a:avLst/>
          </a:prstGeom>
          <a:noFill/>
        </p:spPr>
      </p:pic>
      <p:pic>
        <p:nvPicPr>
          <p:cNvPr id="71726" name="Picture 46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495800"/>
            <a:ext cx="238125" cy="238125"/>
          </a:xfrm>
          <a:prstGeom prst="rect">
            <a:avLst/>
          </a:prstGeom>
          <a:noFill/>
        </p:spPr>
      </p:pic>
      <p:pic>
        <p:nvPicPr>
          <p:cNvPr id="71727" name="Picture 47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410200"/>
            <a:ext cx="238125" cy="238125"/>
          </a:xfrm>
          <a:prstGeom prst="rect">
            <a:avLst/>
          </a:prstGeom>
          <a:noFill/>
        </p:spPr>
      </p:pic>
      <p:pic>
        <p:nvPicPr>
          <p:cNvPr id="71728" name="Picture 48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943600"/>
            <a:ext cx="238125" cy="238125"/>
          </a:xfrm>
          <a:prstGeom prst="rect">
            <a:avLst/>
          </a:prstGeom>
          <a:noFill/>
        </p:spPr>
      </p:pic>
      <p:pic>
        <p:nvPicPr>
          <p:cNvPr id="71729" name="Picture 49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953000"/>
            <a:ext cx="238125" cy="238125"/>
          </a:xfrm>
          <a:prstGeom prst="rect">
            <a:avLst/>
          </a:prstGeom>
          <a:noFill/>
        </p:spPr>
      </p:pic>
      <p:pic>
        <p:nvPicPr>
          <p:cNvPr id="71730" name="Picture 50" descr="в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954088" cy="1295400"/>
          </a:xfrm>
          <a:prstGeom prst="rect">
            <a:avLst/>
          </a:prstGeom>
          <a:noFill/>
        </p:spPr>
      </p:pic>
      <p:sp>
        <p:nvSpPr>
          <p:cNvPr id="71731" name="AutoShape 51"/>
          <p:cNvSpPr>
            <a:spLocks noChangeArrowheads="1"/>
          </p:cNvSpPr>
          <p:nvPr/>
        </p:nvSpPr>
        <p:spPr bwMode="auto">
          <a:xfrm>
            <a:off x="1066800" y="381000"/>
            <a:ext cx="5410200" cy="838200"/>
          </a:xfrm>
          <a:prstGeom prst="wedgeRoundRectCallout">
            <a:avLst>
              <a:gd name="adj1" fmla="val -56894"/>
              <a:gd name="adj2" fmla="val 4090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71732" name="Text Box 52"/>
          <p:cNvSpPr txBox="1">
            <a:spLocks noChangeArrowheads="1"/>
          </p:cNvSpPr>
          <p:nvPr/>
        </p:nvSpPr>
        <p:spPr bwMode="auto">
          <a:xfrm>
            <a:off x="990600" y="5334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Согласитесь ли вы с высказываниями Незнайки?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3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57200"/>
            <a:ext cx="898525" cy="1219200"/>
          </a:xfrm>
          <a:prstGeom prst="rect">
            <a:avLst/>
          </a:prstGeom>
          <a:noFill/>
        </p:spPr>
      </p:pic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1524000" y="609600"/>
            <a:ext cx="5105400" cy="1447800"/>
          </a:xfrm>
          <a:prstGeom prst="wedgeRoundRectCallout">
            <a:avLst>
              <a:gd name="adj1" fmla="val 70556"/>
              <a:gd name="adj2" fmla="val 769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362200" y="8382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Сколько углов изображено в каждом случае?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066800" y="2819400"/>
            <a:ext cx="8382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1905000" y="2743200"/>
            <a:ext cx="7620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1905000" y="3581400"/>
            <a:ext cx="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5105400" y="2743200"/>
            <a:ext cx="8382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5943600" y="2514600"/>
            <a:ext cx="6096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5943600" y="3276600"/>
            <a:ext cx="8382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5943600" y="3276600"/>
            <a:ext cx="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1295400" y="4876800"/>
            <a:ext cx="114300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H="1">
            <a:off x="1143000" y="4876800"/>
            <a:ext cx="144780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5105400" y="4953000"/>
            <a:ext cx="2590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5334000" y="4648200"/>
            <a:ext cx="1828800" cy="1447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H="1">
            <a:off x="5638800" y="4648200"/>
            <a:ext cx="1676400" cy="1524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3" name="Picture 3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1249363" cy="1695450"/>
          </a:xfrm>
          <a:prstGeom prst="rect">
            <a:avLst/>
          </a:prstGeom>
          <a:noFill/>
        </p:spPr>
      </p:pic>
      <p:pic>
        <p:nvPicPr>
          <p:cNvPr id="225286" name="Picture 6" descr="пирамиды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57200"/>
            <a:ext cx="1803400" cy="1308100"/>
          </a:xfrm>
          <a:prstGeom prst="rect">
            <a:avLst/>
          </a:prstGeom>
          <a:noFill/>
        </p:spPr>
      </p:pic>
      <p:pic>
        <p:nvPicPr>
          <p:cNvPr id="225287" name="Picture 7" descr="пиами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257800"/>
            <a:ext cx="1981200" cy="1301750"/>
          </a:xfrm>
          <a:prstGeom prst="rect">
            <a:avLst/>
          </a:prstGeom>
          <a:noFill/>
        </p:spPr>
      </p:pic>
      <p:pic>
        <p:nvPicPr>
          <p:cNvPr id="225288" name="Picture 8" descr="пиамиды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105400"/>
            <a:ext cx="1778000" cy="1333500"/>
          </a:xfrm>
          <a:prstGeom prst="rect">
            <a:avLst/>
          </a:prstGeom>
          <a:noFill/>
        </p:spPr>
      </p:pic>
      <p:sp>
        <p:nvSpPr>
          <p:cNvPr id="225289" name="AutoShape 9"/>
          <p:cNvSpPr>
            <a:spLocks noChangeArrowheads="1"/>
          </p:cNvSpPr>
          <p:nvPr/>
        </p:nvSpPr>
        <p:spPr bwMode="auto">
          <a:xfrm>
            <a:off x="2362200" y="914400"/>
            <a:ext cx="4495800" cy="4419600"/>
          </a:xfrm>
          <a:prstGeom prst="wedgeRoundRectCallout">
            <a:avLst>
              <a:gd name="adj1" fmla="val -61616"/>
              <a:gd name="adj2" fmla="val -2165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124200" y="1447800"/>
            <a:ext cx="3048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Пирамиды, которые были построены более 5 тыс. лет назад, состоят из каменных блоков весом 15 тонн, подогнанных друг к другу так, что между ними невозможно протиснуть почтовую открытку.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57200"/>
            <a:ext cx="898525" cy="1219200"/>
          </a:xfrm>
          <a:prstGeom prst="rect">
            <a:avLst/>
          </a:prstGeom>
          <a:noFill/>
        </p:spPr>
      </p:pic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1524000" y="609600"/>
            <a:ext cx="5105400" cy="1447800"/>
          </a:xfrm>
          <a:prstGeom prst="wedgeRoundRectCallout">
            <a:avLst>
              <a:gd name="adj1" fmla="val 70556"/>
              <a:gd name="adj2" fmla="val 769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350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Какие из лучей, изображенных на рисунке проходят между сторонами развернутого угла ВАС?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V="1">
            <a:off x="1600200" y="3886200"/>
            <a:ext cx="54864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 flipV="1">
            <a:off x="1905000" y="3200400"/>
            <a:ext cx="20574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3962400" y="2819400"/>
            <a:ext cx="1143000" cy="1524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H="1">
            <a:off x="3200400" y="4343400"/>
            <a:ext cx="762000" cy="1676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3962400" y="4343400"/>
            <a:ext cx="1219200" cy="1676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V="1">
            <a:off x="5867400" y="2438400"/>
            <a:ext cx="1752600" cy="1600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 flipV="1">
            <a:off x="5943600" y="4800600"/>
            <a:ext cx="1981200" cy="1447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905000" y="4724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7338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6705600" y="4038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22860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a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5029200" y="2971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b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7543800" y="259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c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105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d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7696200" y="5105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f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2895600" y="5715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e</a:t>
            </a:r>
            <a:endParaRPr lang="ru-RU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>
                <a:solidFill>
                  <a:schemeClr val="accent2"/>
                </a:solidFill>
                <a:latin typeface="Georgia" pitchFamily="18" charset="0"/>
                <a:cs typeface="Arial" charset="0"/>
              </a:rPr>
              <a:t>§</a:t>
            </a:r>
            <a:r>
              <a:rPr lang="ru-RU" b="1" i="1">
                <a:solidFill>
                  <a:schemeClr val="accent2"/>
                </a:solidFill>
                <a:latin typeface="Georgia" pitchFamily="18" charset="0"/>
                <a:cs typeface="Arial" charset="0"/>
              </a:rPr>
              <a:t>2, вопросы 2-6</a:t>
            </a:r>
          </a:p>
          <a:p>
            <a:r>
              <a:rPr lang="ru-RU" b="1" i="1">
                <a:solidFill>
                  <a:schemeClr val="accent2"/>
                </a:solidFill>
                <a:latin typeface="Georgia" pitchFamily="18" charset="0"/>
                <a:cs typeface="Arial" charset="0"/>
              </a:rPr>
              <a:t>№11, 13, 14</a:t>
            </a:r>
          </a:p>
          <a:p>
            <a:r>
              <a:rPr lang="ru-RU" b="1">
                <a:solidFill>
                  <a:schemeClr val="accent2"/>
                </a:solidFill>
                <a:latin typeface="Georgia" pitchFamily="18" charset="0"/>
                <a:cs typeface="Arial" charset="0"/>
              </a:rPr>
              <a:t>Дополнительная задача. Сколько существует вариантов расположения трех точек относительно угла?</a:t>
            </a:r>
            <a:endParaRPr lang="en-US" b="1">
              <a:solidFill>
                <a:schemeClr val="accent2"/>
              </a:solidFill>
              <a:latin typeface="Georgia" pitchFamily="18" charset="0"/>
              <a:cs typeface="Arial" charset="0"/>
            </a:endParaRPr>
          </a:p>
        </p:txBody>
      </p:sp>
      <p:pic>
        <p:nvPicPr>
          <p:cNvPr id="47110" name="Picture 6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1524000" y="457200"/>
            <a:ext cx="6781800" cy="1219200"/>
          </a:xfrm>
          <a:prstGeom prst="wedgeRoundRectCallout">
            <a:avLst>
              <a:gd name="adj1" fmla="val -55361"/>
              <a:gd name="adj2" fmla="val 4114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209800" y="685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Запишите домашнее задание:</a:t>
            </a:r>
          </a:p>
        </p:txBody>
      </p:sp>
      <p:sp>
        <p:nvSpPr>
          <p:cNvPr id="4711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2895600" y="990600"/>
            <a:ext cx="5486400" cy="2667000"/>
          </a:xfrm>
          <a:prstGeom prst="cloudCallout">
            <a:avLst>
              <a:gd name="adj1" fmla="val -61199"/>
              <a:gd name="adj2" fmla="val 6131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00400" y="1371600"/>
            <a:ext cx="4800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Урок 3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«Сравнение отрезков и углов»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1676400" cy="1676400"/>
          </a:xfrm>
          <a:prstGeom prst="rect">
            <a:avLst/>
          </a:prstGeom>
          <a:noFill/>
        </p:spPr>
      </p:pic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971800" y="1524000"/>
            <a:ext cx="50292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352800" y="243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Поверим 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  <a:latin typeface="Georgia" pitchFamily="18" charset="0"/>
              </a:rPr>
              <a:t>№ 11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>
            <a:off x="2438400" y="2819400"/>
            <a:ext cx="1752600" cy="1981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2438400" y="4343400"/>
            <a:ext cx="25908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438400" y="4800600"/>
            <a:ext cx="251460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429000" y="2895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</a:t>
            </a:r>
            <a:endParaRPr lang="ru-RU">
              <a:latin typeface="Arial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343400" y="4038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</a:t>
            </a:r>
            <a:endParaRPr lang="ru-RU">
              <a:latin typeface="Arial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495800" y="5334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l</a:t>
            </a:r>
            <a:endParaRPr lang="ru-RU">
              <a:latin typeface="Arial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943600" y="2590800"/>
            <a:ext cx="2438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Получили углы: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угол </a:t>
            </a:r>
            <a:r>
              <a:rPr lang="en-US" sz="2000" b="1">
                <a:solidFill>
                  <a:schemeClr val="hlink"/>
                </a:solidFill>
              </a:rPr>
              <a:t>hk</a:t>
            </a:r>
            <a:endParaRPr lang="ru-RU" sz="20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угол </a:t>
            </a:r>
            <a:r>
              <a:rPr lang="en-US" sz="2000" b="1">
                <a:solidFill>
                  <a:schemeClr val="hlink"/>
                </a:solidFill>
              </a:rPr>
              <a:t>hl</a:t>
            </a:r>
            <a:endParaRPr lang="ru-RU" sz="20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угол </a:t>
            </a:r>
            <a:r>
              <a:rPr lang="en-US" sz="2000" b="1">
                <a:solidFill>
                  <a:schemeClr val="hlink"/>
                </a:solidFill>
              </a:rPr>
              <a:t>kl</a:t>
            </a:r>
            <a:endParaRPr lang="ru-RU" sz="2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  <a:latin typeface="Georgia" pitchFamily="18" charset="0"/>
              </a:rPr>
              <a:t>№13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bg2"/>
              </a:solidFill>
              <a:latin typeface="Georgia" pitchFamily="18" charset="0"/>
            </a:endParaRPr>
          </a:p>
          <a:p>
            <a:endParaRPr lang="ru-RU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600200" y="3505200"/>
            <a:ext cx="1828800" cy="1600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3429000" y="3657600"/>
            <a:ext cx="3276600" cy="1447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29718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191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48768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971800" y="3352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А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267200" y="3962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В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752600" y="533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M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495800" y="5943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N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  <a:latin typeface="Georgia" pitchFamily="18" charset="0"/>
              </a:rPr>
              <a:t>№ 14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209800" y="3124200"/>
            <a:ext cx="1828800" cy="1524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V="1">
            <a:off x="4038600" y="3352800"/>
            <a:ext cx="2590800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9812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А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733800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О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553200" y="3505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В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4038600" y="2590800"/>
            <a:ext cx="457200" cy="2057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648200" y="2667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С</a:t>
            </a: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038600" y="4648200"/>
            <a:ext cx="2133600" cy="1524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172200" y="5715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D</a:t>
            </a:r>
            <a:endParaRPr lang="ru-RU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10" name="Group 138"/>
          <p:cNvGraphicFramePr>
            <a:graphicFrameLocks noGrp="1"/>
          </p:cNvGraphicFramePr>
          <p:nvPr>
            <p:ph/>
          </p:nvPr>
        </p:nvGraphicFramePr>
        <p:xfrm>
          <a:off x="457200" y="457200"/>
          <a:ext cx="8229600" cy="54102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4301" name="Group 29"/>
          <p:cNvGrpSpPr>
            <a:grpSpLocks/>
          </p:cNvGrpSpPr>
          <p:nvPr/>
        </p:nvGrpSpPr>
        <p:grpSpPr bwMode="auto">
          <a:xfrm>
            <a:off x="914400" y="685800"/>
            <a:ext cx="838200" cy="990600"/>
            <a:chOff x="576" y="432"/>
            <a:chExt cx="528" cy="624"/>
          </a:xfrm>
        </p:grpSpPr>
        <p:sp>
          <p:nvSpPr>
            <p:cNvPr id="54302" name="Line 30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03" name="Line 31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04" name="Group 32"/>
          <p:cNvGrpSpPr>
            <a:grpSpLocks/>
          </p:cNvGrpSpPr>
          <p:nvPr/>
        </p:nvGrpSpPr>
        <p:grpSpPr bwMode="auto">
          <a:xfrm>
            <a:off x="2971800" y="609600"/>
            <a:ext cx="838200" cy="990600"/>
            <a:chOff x="576" y="432"/>
            <a:chExt cx="528" cy="624"/>
          </a:xfrm>
        </p:grpSpPr>
        <p:sp>
          <p:nvSpPr>
            <p:cNvPr id="54305" name="Line 33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06" name="Line 34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07" name="Group 35"/>
          <p:cNvGrpSpPr>
            <a:grpSpLocks/>
          </p:cNvGrpSpPr>
          <p:nvPr/>
        </p:nvGrpSpPr>
        <p:grpSpPr bwMode="auto">
          <a:xfrm>
            <a:off x="5105400" y="609600"/>
            <a:ext cx="838200" cy="990600"/>
            <a:chOff x="576" y="432"/>
            <a:chExt cx="528" cy="624"/>
          </a:xfrm>
        </p:grpSpPr>
        <p:sp>
          <p:nvSpPr>
            <p:cNvPr id="54308" name="Line 36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09" name="Line 37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10" name="Group 38"/>
          <p:cNvGrpSpPr>
            <a:grpSpLocks/>
          </p:cNvGrpSpPr>
          <p:nvPr/>
        </p:nvGrpSpPr>
        <p:grpSpPr bwMode="auto">
          <a:xfrm>
            <a:off x="7086600" y="609600"/>
            <a:ext cx="838200" cy="990600"/>
            <a:chOff x="576" y="432"/>
            <a:chExt cx="528" cy="624"/>
          </a:xfrm>
        </p:grpSpPr>
        <p:sp>
          <p:nvSpPr>
            <p:cNvPr id="54311" name="Line 39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12" name="Line 40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13" name="Group 41"/>
          <p:cNvGrpSpPr>
            <a:grpSpLocks/>
          </p:cNvGrpSpPr>
          <p:nvPr/>
        </p:nvGrpSpPr>
        <p:grpSpPr bwMode="auto">
          <a:xfrm>
            <a:off x="1066800" y="1981200"/>
            <a:ext cx="838200" cy="990600"/>
            <a:chOff x="576" y="432"/>
            <a:chExt cx="528" cy="624"/>
          </a:xfrm>
        </p:grpSpPr>
        <p:sp>
          <p:nvSpPr>
            <p:cNvPr id="54314" name="Line 42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15" name="Line 43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16" name="Group 44"/>
          <p:cNvGrpSpPr>
            <a:grpSpLocks/>
          </p:cNvGrpSpPr>
          <p:nvPr/>
        </p:nvGrpSpPr>
        <p:grpSpPr bwMode="auto">
          <a:xfrm>
            <a:off x="990600" y="3352800"/>
            <a:ext cx="838200" cy="990600"/>
            <a:chOff x="576" y="432"/>
            <a:chExt cx="528" cy="624"/>
          </a:xfrm>
        </p:grpSpPr>
        <p:sp>
          <p:nvSpPr>
            <p:cNvPr id="54317" name="Line 45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18" name="Line 46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19" name="Group 47"/>
          <p:cNvGrpSpPr>
            <a:grpSpLocks/>
          </p:cNvGrpSpPr>
          <p:nvPr/>
        </p:nvGrpSpPr>
        <p:grpSpPr bwMode="auto">
          <a:xfrm>
            <a:off x="914400" y="4724400"/>
            <a:ext cx="838200" cy="990600"/>
            <a:chOff x="576" y="432"/>
            <a:chExt cx="528" cy="624"/>
          </a:xfrm>
        </p:grpSpPr>
        <p:sp>
          <p:nvSpPr>
            <p:cNvPr id="54320" name="Line 48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21" name="Line 49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22" name="Group 50"/>
          <p:cNvGrpSpPr>
            <a:grpSpLocks/>
          </p:cNvGrpSpPr>
          <p:nvPr/>
        </p:nvGrpSpPr>
        <p:grpSpPr bwMode="auto">
          <a:xfrm>
            <a:off x="2971800" y="1981200"/>
            <a:ext cx="838200" cy="990600"/>
            <a:chOff x="576" y="432"/>
            <a:chExt cx="528" cy="624"/>
          </a:xfrm>
        </p:grpSpPr>
        <p:sp>
          <p:nvSpPr>
            <p:cNvPr id="54323" name="Line 51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24" name="Line 52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25" name="Group 53"/>
          <p:cNvGrpSpPr>
            <a:grpSpLocks/>
          </p:cNvGrpSpPr>
          <p:nvPr/>
        </p:nvGrpSpPr>
        <p:grpSpPr bwMode="auto">
          <a:xfrm>
            <a:off x="2971800" y="3276600"/>
            <a:ext cx="838200" cy="990600"/>
            <a:chOff x="576" y="432"/>
            <a:chExt cx="528" cy="624"/>
          </a:xfrm>
        </p:grpSpPr>
        <p:sp>
          <p:nvSpPr>
            <p:cNvPr id="54326" name="Line 54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27" name="Line 55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28" name="Group 56"/>
          <p:cNvGrpSpPr>
            <a:grpSpLocks/>
          </p:cNvGrpSpPr>
          <p:nvPr/>
        </p:nvGrpSpPr>
        <p:grpSpPr bwMode="auto">
          <a:xfrm>
            <a:off x="5029200" y="1981200"/>
            <a:ext cx="838200" cy="990600"/>
            <a:chOff x="576" y="432"/>
            <a:chExt cx="528" cy="624"/>
          </a:xfrm>
        </p:grpSpPr>
        <p:sp>
          <p:nvSpPr>
            <p:cNvPr id="54329" name="Line 57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30" name="Line 58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31" name="Group 59"/>
          <p:cNvGrpSpPr>
            <a:grpSpLocks/>
          </p:cNvGrpSpPr>
          <p:nvPr/>
        </p:nvGrpSpPr>
        <p:grpSpPr bwMode="auto">
          <a:xfrm>
            <a:off x="4876800" y="3352800"/>
            <a:ext cx="838200" cy="990600"/>
            <a:chOff x="576" y="432"/>
            <a:chExt cx="528" cy="624"/>
          </a:xfrm>
        </p:grpSpPr>
        <p:sp>
          <p:nvSpPr>
            <p:cNvPr id="54332" name="Line 60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33" name="Line 61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34" name="Group 62"/>
          <p:cNvGrpSpPr>
            <a:grpSpLocks/>
          </p:cNvGrpSpPr>
          <p:nvPr/>
        </p:nvGrpSpPr>
        <p:grpSpPr bwMode="auto">
          <a:xfrm>
            <a:off x="7086600" y="1981200"/>
            <a:ext cx="838200" cy="990600"/>
            <a:chOff x="576" y="432"/>
            <a:chExt cx="528" cy="624"/>
          </a:xfrm>
        </p:grpSpPr>
        <p:sp>
          <p:nvSpPr>
            <p:cNvPr id="54335" name="Line 63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36" name="Line 64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337" name="Group 65"/>
          <p:cNvGrpSpPr>
            <a:grpSpLocks/>
          </p:cNvGrpSpPr>
          <p:nvPr/>
        </p:nvGrpSpPr>
        <p:grpSpPr bwMode="auto">
          <a:xfrm>
            <a:off x="7010400" y="3352800"/>
            <a:ext cx="838200" cy="990600"/>
            <a:chOff x="576" y="432"/>
            <a:chExt cx="528" cy="624"/>
          </a:xfrm>
        </p:grpSpPr>
        <p:sp>
          <p:nvSpPr>
            <p:cNvPr id="54338" name="Line 66"/>
            <p:cNvSpPr>
              <a:spLocks noChangeShapeType="1"/>
            </p:cNvSpPr>
            <p:nvPr/>
          </p:nvSpPr>
          <p:spPr bwMode="auto">
            <a:xfrm flipH="1">
              <a:off x="576" y="43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339" name="Line 67"/>
            <p:cNvSpPr>
              <a:spLocks noChangeShapeType="1"/>
            </p:cNvSpPr>
            <p:nvPr/>
          </p:nvSpPr>
          <p:spPr bwMode="auto">
            <a:xfrm>
              <a:off x="576" y="768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340" name="Oval 68"/>
          <p:cNvSpPr>
            <a:spLocks noChangeArrowheads="1"/>
          </p:cNvSpPr>
          <p:nvPr/>
        </p:nvSpPr>
        <p:spPr bwMode="auto">
          <a:xfrm>
            <a:off x="9906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41" name="Oval 69"/>
          <p:cNvSpPr>
            <a:spLocks noChangeArrowheads="1"/>
          </p:cNvSpPr>
          <p:nvPr/>
        </p:nvSpPr>
        <p:spPr bwMode="auto">
          <a:xfrm>
            <a:off x="1066800" y="106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42" name="Oval 70"/>
          <p:cNvSpPr>
            <a:spLocks noChangeArrowheads="1"/>
          </p:cNvSpPr>
          <p:nvPr/>
        </p:nvSpPr>
        <p:spPr bwMode="auto">
          <a:xfrm>
            <a:off x="1524000" y="76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43" name="Oval 71"/>
          <p:cNvSpPr>
            <a:spLocks noChangeArrowheads="1"/>
          </p:cNvSpPr>
          <p:nvPr/>
        </p:nvSpPr>
        <p:spPr bwMode="auto">
          <a:xfrm>
            <a:off x="12954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44" name="Oval 72"/>
          <p:cNvSpPr>
            <a:spLocks noChangeArrowheads="1"/>
          </p:cNvSpPr>
          <p:nvPr/>
        </p:nvSpPr>
        <p:spPr bwMode="auto">
          <a:xfrm>
            <a:off x="3124200" y="99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45" name="Oval 73"/>
          <p:cNvSpPr>
            <a:spLocks noChangeArrowheads="1"/>
          </p:cNvSpPr>
          <p:nvPr/>
        </p:nvSpPr>
        <p:spPr bwMode="auto">
          <a:xfrm>
            <a:off x="3352800" y="83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46" name="Oval 74"/>
          <p:cNvSpPr>
            <a:spLocks noChangeArrowheads="1"/>
          </p:cNvSpPr>
          <p:nvPr/>
        </p:nvSpPr>
        <p:spPr bwMode="auto">
          <a:xfrm>
            <a:off x="3276600" y="129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47" name="Oval 75"/>
          <p:cNvSpPr>
            <a:spLocks noChangeArrowheads="1"/>
          </p:cNvSpPr>
          <p:nvPr/>
        </p:nvSpPr>
        <p:spPr bwMode="auto">
          <a:xfrm>
            <a:off x="53340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48" name="Oval 76"/>
          <p:cNvSpPr>
            <a:spLocks noChangeArrowheads="1"/>
          </p:cNvSpPr>
          <p:nvPr/>
        </p:nvSpPr>
        <p:spPr bwMode="auto">
          <a:xfrm>
            <a:off x="5562600" y="76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49" name="Oval 77"/>
          <p:cNvSpPr>
            <a:spLocks noChangeArrowheads="1"/>
          </p:cNvSpPr>
          <p:nvPr/>
        </p:nvSpPr>
        <p:spPr bwMode="auto">
          <a:xfrm>
            <a:off x="5715000" y="114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0" name="Oval 78"/>
          <p:cNvSpPr>
            <a:spLocks noChangeArrowheads="1"/>
          </p:cNvSpPr>
          <p:nvPr/>
        </p:nvSpPr>
        <p:spPr bwMode="auto">
          <a:xfrm>
            <a:off x="7239000" y="99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1" name="Oval 79"/>
          <p:cNvSpPr>
            <a:spLocks noChangeArrowheads="1"/>
          </p:cNvSpPr>
          <p:nvPr/>
        </p:nvSpPr>
        <p:spPr bwMode="auto">
          <a:xfrm>
            <a:off x="7543800" y="76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2" name="Oval 80"/>
          <p:cNvSpPr>
            <a:spLocks noChangeArrowheads="1"/>
          </p:cNvSpPr>
          <p:nvPr/>
        </p:nvSpPr>
        <p:spPr bwMode="auto">
          <a:xfrm>
            <a:off x="71628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3" name="Oval 81"/>
          <p:cNvSpPr>
            <a:spLocks noChangeArrowheads="1"/>
          </p:cNvSpPr>
          <p:nvPr/>
        </p:nvSpPr>
        <p:spPr bwMode="auto">
          <a:xfrm>
            <a:off x="14478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4" name="Oval 82"/>
          <p:cNvSpPr>
            <a:spLocks noChangeArrowheads="1"/>
          </p:cNvSpPr>
          <p:nvPr/>
        </p:nvSpPr>
        <p:spPr bwMode="auto">
          <a:xfrm>
            <a:off x="14478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5" name="Oval 83"/>
          <p:cNvSpPr>
            <a:spLocks noChangeArrowheads="1"/>
          </p:cNvSpPr>
          <p:nvPr/>
        </p:nvSpPr>
        <p:spPr bwMode="auto">
          <a:xfrm>
            <a:off x="17526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6" name="Oval 84"/>
          <p:cNvSpPr>
            <a:spLocks noChangeArrowheads="1"/>
          </p:cNvSpPr>
          <p:nvPr/>
        </p:nvSpPr>
        <p:spPr bwMode="auto">
          <a:xfrm>
            <a:off x="33528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7" name="Oval 85"/>
          <p:cNvSpPr>
            <a:spLocks noChangeArrowheads="1"/>
          </p:cNvSpPr>
          <p:nvPr/>
        </p:nvSpPr>
        <p:spPr bwMode="auto">
          <a:xfrm>
            <a:off x="32766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8" name="Oval 86"/>
          <p:cNvSpPr>
            <a:spLocks noChangeArrowheads="1"/>
          </p:cNvSpPr>
          <p:nvPr/>
        </p:nvSpPr>
        <p:spPr bwMode="auto">
          <a:xfrm>
            <a:off x="28194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9" name="Oval 87"/>
          <p:cNvSpPr>
            <a:spLocks noChangeArrowheads="1"/>
          </p:cNvSpPr>
          <p:nvPr/>
        </p:nvSpPr>
        <p:spPr bwMode="auto">
          <a:xfrm>
            <a:off x="5410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0" name="Oval 88"/>
          <p:cNvSpPr>
            <a:spLocks noChangeArrowheads="1"/>
          </p:cNvSpPr>
          <p:nvPr/>
        </p:nvSpPr>
        <p:spPr bwMode="auto">
          <a:xfrm>
            <a:off x="56388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1" name="Oval 89"/>
          <p:cNvSpPr>
            <a:spLocks noChangeArrowheads="1"/>
          </p:cNvSpPr>
          <p:nvPr/>
        </p:nvSpPr>
        <p:spPr bwMode="auto">
          <a:xfrm>
            <a:off x="57150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2" name="Oval 90"/>
          <p:cNvSpPr>
            <a:spLocks noChangeArrowheads="1"/>
          </p:cNvSpPr>
          <p:nvPr/>
        </p:nvSpPr>
        <p:spPr bwMode="auto">
          <a:xfrm>
            <a:off x="7543800" y="213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>
            <a:off x="7772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70866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5" name="Oval 93"/>
          <p:cNvSpPr>
            <a:spLocks noChangeArrowheads="1"/>
          </p:cNvSpPr>
          <p:nvPr/>
        </p:nvSpPr>
        <p:spPr bwMode="auto">
          <a:xfrm>
            <a:off x="1447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6" name="Oval 94"/>
          <p:cNvSpPr>
            <a:spLocks noChangeArrowheads="1"/>
          </p:cNvSpPr>
          <p:nvPr/>
        </p:nvSpPr>
        <p:spPr bwMode="auto">
          <a:xfrm flipV="1">
            <a:off x="1066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7" name="Oval 95"/>
          <p:cNvSpPr>
            <a:spLocks noChangeArrowheads="1"/>
          </p:cNvSpPr>
          <p:nvPr/>
        </p:nvSpPr>
        <p:spPr bwMode="auto">
          <a:xfrm>
            <a:off x="990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8" name="Oval 96"/>
          <p:cNvSpPr>
            <a:spLocks noChangeArrowheads="1"/>
          </p:cNvSpPr>
          <p:nvPr/>
        </p:nvSpPr>
        <p:spPr bwMode="auto">
          <a:xfrm>
            <a:off x="36576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9" name="Oval 97"/>
          <p:cNvSpPr>
            <a:spLocks noChangeArrowheads="1"/>
          </p:cNvSpPr>
          <p:nvPr/>
        </p:nvSpPr>
        <p:spPr bwMode="auto">
          <a:xfrm>
            <a:off x="38100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0" name="Oval 98"/>
          <p:cNvSpPr>
            <a:spLocks noChangeArrowheads="1"/>
          </p:cNvSpPr>
          <p:nvPr/>
        </p:nvSpPr>
        <p:spPr bwMode="auto">
          <a:xfrm>
            <a:off x="39624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1" name="Oval 99"/>
          <p:cNvSpPr>
            <a:spLocks noChangeArrowheads="1"/>
          </p:cNvSpPr>
          <p:nvPr/>
        </p:nvSpPr>
        <p:spPr bwMode="auto">
          <a:xfrm>
            <a:off x="54102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2" name="Oval 100"/>
          <p:cNvSpPr>
            <a:spLocks noChangeArrowheads="1"/>
          </p:cNvSpPr>
          <p:nvPr/>
        </p:nvSpPr>
        <p:spPr bwMode="auto">
          <a:xfrm>
            <a:off x="58674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3" name="Oval 101"/>
          <p:cNvSpPr>
            <a:spLocks noChangeArrowheads="1"/>
          </p:cNvSpPr>
          <p:nvPr/>
        </p:nvSpPr>
        <p:spPr bwMode="auto">
          <a:xfrm>
            <a:off x="4876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4" name="Oval 102"/>
          <p:cNvSpPr>
            <a:spLocks noChangeArrowheads="1"/>
          </p:cNvSpPr>
          <p:nvPr/>
        </p:nvSpPr>
        <p:spPr bwMode="auto">
          <a:xfrm>
            <a:off x="75438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5" name="Oval 103"/>
          <p:cNvSpPr>
            <a:spLocks noChangeArrowheads="1"/>
          </p:cNvSpPr>
          <p:nvPr/>
        </p:nvSpPr>
        <p:spPr bwMode="auto">
          <a:xfrm>
            <a:off x="68580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6" name="Oval 104"/>
          <p:cNvSpPr>
            <a:spLocks noChangeArrowheads="1"/>
          </p:cNvSpPr>
          <p:nvPr/>
        </p:nvSpPr>
        <p:spPr bwMode="auto">
          <a:xfrm>
            <a:off x="7086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7" name="Oval 105"/>
          <p:cNvSpPr>
            <a:spLocks noChangeArrowheads="1"/>
          </p:cNvSpPr>
          <p:nvPr/>
        </p:nvSpPr>
        <p:spPr bwMode="auto">
          <a:xfrm>
            <a:off x="11430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8" name="Oval 106"/>
          <p:cNvSpPr>
            <a:spLocks noChangeArrowheads="1"/>
          </p:cNvSpPr>
          <p:nvPr/>
        </p:nvSpPr>
        <p:spPr bwMode="auto">
          <a:xfrm>
            <a:off x="9906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9" name="Text Box 107"/>
          <p:cNvSpPr txBox="1">
            <a:spLocks noChangeArrowheads="1"/>
          </p:cNvSpPr>
          <p:nvPr/>
        </p:nvSpPr>
        <p:spPr bwMode="auto">
          <a:xfrm>
            <a:off x="3581400" y="6172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дополнительная задача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1676400" cy="1676400"/>
          </a:xfrm>
          <a:prstGeom prst="rect">
            <a:avLst/>
          </a:prstGeom>
          <a:noFill/>
        </p:spPr>
      </p:pic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2971800" y="457200"/>
            <a:ext cx="5029200" cy="2286000"/>
          </a:xfrm>
          <a:prstGeom prst="wedgeRoundRectCallout">
            <a:avLst>
              <a:gd name="adj1" fmla="val -63634"/>
              <a:gd name="adj2" fmla="val 1666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276600" y="838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Подготовьте ответы на следующие вопросы: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905000" y="1952625"/>
            <a:ext cx="6172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называют лучом?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 можно обозначить луч?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такое угол?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 можно обозначить угол?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называют сторонами угла?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такое вершина угла?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Какой угол называют развернутым?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На сколько частей угол разделяет плоскость? Как называют эти части?</a:t>
            </a:r>
          </a:p>
          <a:p>
            <a:pPr marL="342900" indent="-342900">
              <a:spcBef>
                <a:spcPct val="50000"/>
              </a:spcBef>
            </a:pPr>
            <a:endParaRPr lang="ru-RU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1676400" cy="1676400"/>
          </a:xfrm>
          <a:prstGeom prst="rect">
            <a:avLst/>
          </a:prstGeom>
          <a:noFill/>
        </p:spPr>
      </p:pic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2590800" y="685800"/>
            <a:ext cx="59436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Какие из данных математических знаков имеют отношение к термину «сравнение»?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648200" y="2057400"/>
            <a:ext cx="9144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∫</a:t>
            </a:r>
            <a:endParaRPr lang="ru-RU" sz="20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●</a:t>
            </a:r>
            <a:endParaRPr lang="ru-RU" sz="20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≤</a:t>
            </a:r>
            <a:endParaRPr lang="ru-RU" sz="20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≥</a:t>
            </a:r>
            <a:endParaRPr lang="ru-RU" sz="20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&lt;</a:t>
            </a:r>
            <a:endParaRPr lang="ru-RU" sz="20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=</a:t>
            </a:r>
            <a:endParaRPr lang="ru-RU" sz="20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&gt;</a:t>
            </a:r>
            <a:endParaRPr lang="ru-RU" sz="2000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1249363" cy="1695450"/>
          </a:xfrm>
          <a:prstGeom prst="rect">
            <a:avLst/>
          </a:prstGeom>
          <a:noFill/>
        </p:spPr>
      </p:pic>
      <p:sp>
        <p:nvSpPr>
          <p:cNvPr id="227334" name="AutoShape 6"/>
          <p:cNvSpPr>
            <a:spLocks noChangeArrowheads="1"/>
          </p:cNvSpPr>
          <p:nvPr/>
        </p:nvSpPr>
        <p:spPr bwMode="auto">
          <a:xfrm>
            <a:off x="2362200" y="914400"/>
            <a:ext cx="4495800" cy="3429000"/>
          </a:xfrm>
          <a:prstGeom prst="wedgeRoundRectCallout">
            <a:avLst>
              <a:gd name="adj1" fmla="val -61616"/>
              <a:gd name="adj2" fmla="val -1347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3124200" y="1447800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Издавна люди любили украшать свою одежду, дома.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 любом орнаменте прослеживаются геометрические фигуры.</a:t>
            </a:r>
          </a:p>
        </p:txBody>
      </p:sp>
      <p:pic>
        <p:nvPicPr>
          <p:cNvPr id="227337" name="Picture 9" descr="орнамент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1790700" cy="2667000"/>
          </a:xfrm>
          <a:prstGeom prst="rect">
            <a:avLst/>
          </a:prstGeom>
          <a:noFill/>
        </p:spPr>
      </p:pic>
      <p:pic>
        <p:nvPicPr>
          <p:cNvPr id="227338" name="Picture 10" descr="орнамент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33400"/>
            <a:ext cx="1905000" cy="1346200"/>
          </a:xfrm>
          <a:prstGeom prst="rect">
            <a:avLst/>
          </a:prstGeom>
          <a:noFill/>
        </p:spPr>
      </p:pic>
      <p:pic>
        <p:nvPicPr>
          <p:cNvPr id="227339" name="Picture 11" descr="писан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724400"/>
            <a:ext cx="1782763" cy="1828800"/>
          </a:xfrm>
          <a:prstGeom prst="rect">
            <a:avLst/>
          </a:prstGeom>
          <a:noFill/>
        </p:spPr>
      </p:pic>
      <p:pic>
        <p:nvPicPr>
          <p:cNvPr id="227340" name="Picture 12" descr="орнамен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800600"/>
            <a:ext cx="1689100" cy="1847850"/>
          </a:xfrm>
          <a:prstGeom prst="rect">
            <a:avLst/>
          </a:prstGeom>
          <a:noFill/>
        </p:spPr>
      </p:pic>
      <p:pic>
        <p:nvPicPr>
          <p:cNvPr id="227341" name="Picture 13" descr="орнамент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6188" y="2590800"/>
            <a:ext cx="10731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1676400" cy="1676400"/>
          </a:xfrm>
          <a:prstGeom prst="rect">
            <a:avLst/>
          </a:prstGeom>
          <a:noFill/>
        </p:spPr>
      </p:pic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2590800" y="685800"/>
            <a:ext cx="59436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000">
              <a:solidFill>
                <a:schemeClr val="hlink"/>
              </a:solidFill>
            </a:endParaRPr>
          </a:p>
          <a:p>
            <a:pPr algn="ctr"/>
            <a:r>
              <a:rPr lang="ru-RU" sz="2000">
                <a:solidFill>
                  <a:schemeClr val="hlink"/>
                </a:solidFill>
              </a:rPr>
              <a:t>Сравни данные величины и сделай вывод.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828800" y="2743200"/>
            <a:ext cx="6172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solidFill>
                  <a:schemeClr val="hlink"/>
                </a:solidFill>
              </a:rPr>
              <a:t>отрезок АВ=20 см, отрезок </a:t>
            </a:r>
            <a:r>
              <a:rPr lang="en-US" sz="2400">
                <a:solidFill>
                  <a:schemeClr val="hlink"/>
                </a:solidFill>
              </a:rPr>
              <a:t>CD</a:t>
            </a:r>
            <a:r>
              <a:rPr lang="ru-RU" sz="2400">
                <a:solidFill>
                  <a:schemeClr val="hlink"/>
                </a:solidFill>
              </a:rPr>
              <a:t> = 2 дм;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solidFill>
                  <a:schemeClr val="hlink"/>
                </a:solidFill>
              </a:rPr>
              <a:t>угол АВС = 20</a:t>
            </a:r>
            <a:r>
              <a:rPr lang="en-US" sz="2400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 sz="2400">
                <a:solidFill>
                  <a:schemeClr val="hlink"/>
                </a:solidFill>
                <a:cs typeface="Arial" charset="0"/>
              </a:rPr>
              <a:t>, угол </a:t>
            </a:r>
            <a:r>
              <a:rPr lang="en-US" sz="2400">
                <a:solidFill>
                  <a:schemeClr val="hlink"/>
                </a:solidFill>
                <a:cs typeface="Arial" charset="0"/>
              </a:rPr>
              <a:t>MNK</a:t>
            </a:r>
            <a:r>
              <a:rPr lang="ru-RU" sz="2400">
                <a:solidFill>
                  <a:schemeClr val="hlink"/>
                </a:solidFill>
                <a:cs typeface="Arial" charset="0"/>
              </a:rPr>
              <a:t> = 120</a:t>
            </a:r>
            <a:r>
              <a:rPr lang="en-US" sz="2400">
                <a:solidFill>
                  <a:schemeClr val="hlink"/>
                </a:solidFill>
                <a:cs typeface="Arial" charset="0"/>
              </a:rPr>
              <a:t>°</a:t>
            </a:r>
            <a:r>
              <a:rPr lang="ru-RU" sz="2400">
                <a:solidFill>
                  <a:schemeClr val="hlink"/>
                </a:solidFill>
                <a:cs typeface="Arial" charset="0"/>
              </a:rPr>
              <a:t>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solidFill>
                  <a:schemeClr val="hlink"/>
                </a:solidFill>
              </a:rPr>
              <a:t>угол АВС = 20</a:t>
            </a:r>
            <a:r>
              <a:rPr lang="en-US" sz="2400">
                <a:solidFill>
                  <a:schemeClr val="hlink"/>
                </a:solidFill>
              </a:rPr>
              <a:t>°</a:t>
            </a:r>
            <a:r>
              <a:rPr lang="ru-RU" sz="2400">
                <a:solidFill>
                  <a:schemeClr val="hlink"/>
                </a:solidFill>
              </a:rPr>
              <a:t>, отрезок </a:t>
            </a:r>
            <a:r>
              <a:rPr lang="en-US" sz="2400">
                <a:solidFill>
                  <a:schemeClr val="hlink"/>
                </a:solidFill>
              </a:rPr>
              <a:t>CD</a:t>
            </a:r>
            <a:r>
              <a:rPr lang="ru-RU" sz="2400">
                <a:solidFill>
                  <a:schemeClr val="hlink"/>
                </a:solidFill>
              </a:rPr>
              <a:t> = 2 дм</a:t>
            </a:r>
            <a:endParaRPr lang="ru-RU" sz="2400">
              <a:solidFill>
                <a:schemeClr val="hlink"/>
              </a:solidFill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400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8" name="AutoShape 22"/>
          <p:cNvSpPr>
            <a:spLocks noChangeArrowheads="1"/>
          </p:cNvSpPr>
          <p:nvPr/>
        </p:nvSpPr>
        <p:spPr bwMode="auto">
          <a:xfrm>
            <a:off x="5638800" y="685800"/>
            <a:ext cx="3124200" cy="2133600"/>
          </a:xfrm>
          <a:prstGeom prst="wedgeRoundRectCallout">
            <a:avLst>
              <a:gd name="adj1" fmla="val 17782"/>
              <a:gd name="adj2" fmla="val 90921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990600" y="7620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14400" y="2286000"/>
            <a:ext cx="16764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3505200" y="762000"/>
            <a:ext cx="1828800" cy="914400"/>
            <a:chOff x="2208" y="480"/>
            <a:chExt cx="1152" cy="576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2208" y="480"/>
              <a:ext cx="816" cy="43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 rot="4153984">
              <a:off x="2928" y="624"/>
              <a:ext cx="28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>
                  <a:solidFill>
                    <a:srgbClr val="CC9900"/>
                  </a:solidFill>
                  <a:latin typeface="Arial" charset="0"/>
                  <a:sym typeface="Wingdings" pitchFamily="2" charset="2"/>
                </a:rPr>
                <a:t></a:t>
              </a:r>
            </a:p>
          </p:txBody>
        </p:sp>
      </p:grp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3429000" y="2286000"/>
            <a:ext cx="2209800" cy="1295400"/>
            <a:chOff x="2160" y="1440"/>
            <a:chExt cx="1392" cy="816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2160" y="1440"/>
              <a:ext cx="1056" cy="62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 rot="4153984">
              <a:off x="3120" y="1824"/>
              <a:ext cx="28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>
                  <a:solidFill>
                    <a:srgbClr val="CC9900"/>
                  </a:solidFill>
                  <a:latin typeface="Arial" charset="0"/>
                  <a:sym typeface="Wingdings" pitchFamily="2" charset="2"/>
                </a:rPr>
                <a:t></a:t>
              </a:r>
            </a:p>
          </p:txBody>
        </p:sp>
      </p:grpSp>
      <p:sp>
        <p:nvSpPr>
          <p:cNvPr id="55306" name="Rectangle 10" descr="Крупная сетка"/>
          <p:cNvSpPr>
            <a:spLocks noChangeArrowheads="1"/>
          </p:cNvSpPr>
          <p:nvPr/>
        </p:nvSpPr>
        <p:spPr bwMode="auto">
          <a:xfrm>
            <a:off x="1600200" y="4114800"/>
            <a:ext cx="3276600" cy="20574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2057400" y="4572000"/>
            <a:ext cx="1066800" cy="9906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 rot="2434883">
            <a:off x="3581400" y="4800600"/>
            <a:ext cx="1066800" cy="9906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09" name="Group 13"/>
          <p:cNvGrpSpPr>
            <a:grpSpLocks/>
          </p:cNvGrpSpPr>
          <p:nvPr/>
        </p:nvGrpSpPr>
        <p:grpSpPr bwMode="auto">
          <a:xfrm rot="2447404">
            <a:off x="3048000" y="4648200"/>
            <a:ext cx="2133600" cy="1295400"/>
            <a:chOff x="3456" y="2640"/>
            <a:chExt cx="1344" cy="816"/>
          </a:xfrm>
        </p:grpSpPr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3456" y="2640"/>
              <a:ext cx="1344" cy="816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1" name="AutoShape 15"/>
            <p:cNvSpPr>
              <a:spLocks noChangeArrowheads="1"/>
            </p:cNvSpPr>
            <p:nvPr/>
          </p:nvSpPr>
          <p:spPr bwMode="auto">
            <a:xfrm>
              <a:off x="3792" y="2736"/>
              <a:ext cx="672" cy="624"/>
            </a:xfrm>
            <a:prstGeom prst="plus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312" name="Group 16"/>
          <p:cNvGrpSpPr>
            <a:grpSpLocks/>
          </p:cNvGrpSpPr>
          <p:nvPr/>
        </p:nvGrpSpPr>
        <p:grpSpPr bwMode="auto">
          <a:xfrm>
            <a:off x="5867400" y="4419600"/>
            <a:ext cx="2133600" cy="1295400"/>
            <a:chOff x="3456" y="2640"/>
            <a:chExt cx="1344" cy="816"/>
          </a:xfrm>
        </p:grpSpPr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3456" y="2640"/>
              <a:ext cx="1344" cy="816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4" name="AutoShape 18"/>
            <p:cNvSpPr>
              <a:spLocks noChangeArrowheads="1"/>
            </p:cNvSpPr>
            <p:nvPr/>
          </p:nvSpPr>
          <p:spPr bwMode="auto">
            <a:xfrm>
              <a:off x="3792" y="2736"/>
              <a:ext cx="672" cy="624"/>
            </a:xfrm>
            <a:prstGeom prst="plus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638800" y="990600"/>
            <a:ext cx="320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Две фигуры называются </a:t>
            </a:r>
            <a:r>
              <a:rPr lang="ru-RU" sz="2000" u="sng">
                <a:solidFill>
                  <a:schemeClr val="hlink"/>
                </a:solidFill>
              </a:rPr>
              <a:t>равными</a:t>
            </a:r>
            <a:r>
              <a:rPr lang="ru-RU" sz="2000">
                <a:solidFill>
                  <a:schemeClr val="hlink"/>
                </a:solidFill>
              </a:rPr>
              <a:t>, если их можно совместить наложением.</a:t>
            </a:r>
          </a:p>
        </p:txBody>
      </p:sp>
      <p:pic>
        <p:nvPicPr>
          <p:cNvPr id="55317" name="Picture 21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276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5434E-6 L -0.275 -2.2543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6012E-6 L -0.275 5.2601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33526E-6 L 0.33333 -0.02219 " pathEditMode="relative" ptsTypes="AA">
                                      <p:cBhvr>
                                        <p:cTn id="14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064E-6 L -0.475 3.93064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609600" y="26670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5715000" y="2667000"/>
            <a:ext cx="2362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685800" y="4114800"/>
            <a:ext cx="3505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4495800" y="4114800"/>
            <a:ext cx="3505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6332" name="Picture 1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249363" cy="1695450"/>
          </a:xfrm>
          <a:prstGeom prst="rect">
            <a:avLst/>
          </a:prstGeom>
          <a:noFill/>
        </p:spPr>
      </p:pic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1676400" y="381000"/>
            <a:ext cx="66294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Чтобы установить, равны ли отрезки, наложим один отрезок на другой так, чтобы конец одного отрезка совместился с концом другого.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642E-7 L -0.55833 6.93642E-7 " pathEditMode="relative" ptsTypes="AA">
                                      <p:cBhvr>
                                        <p:cTn id="6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64162E-6 L -0.41666 3.6416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2743200" y="3048000"/>
            <a:ext cx="3886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4724400" y="2971800"/>
            <a:ext cx="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V="1">
            <a:off x="3505200" y="3276600"/>
            <a:ext cx="10668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209800" y="37338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середина отрезка</a:t>
            </a:r>
          </a:p>
        </p:txBody>
      </p:sp>
      <p:pic>
        <p:nvPicPr>
          <p:cNvPr id="78858" name="Picture 10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249363" cy="1695450"/>
          </a:xfrm>
          <a:prstGeom prst="rect">
            <a:avLst/>
          </a:prstGeom>
          <a:noFill/>
        </p:spPr>
      </p:pic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1676400" y="381000"/>
            <a:ext cx="66294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Точка отрезка, делящая его пополам, называется серединой отрезка.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4572000" y="2438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7432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553200" y="2438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  <p:bldP spid="78855" grpId="0" animBg="1"/>
      <p:bldP spid="78856" grpId="0" animBg="1"/>
      <p:bldP spid="78857" grpId="0"/>
      <p:bldP spid="78860" grpId="0"/>
      <p:bldP spid="78861" grpId="0"/>
      <p:bldP spid="7886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762000" y="1828800"/>
            <a:ext cx="2438400" cy="2514600"/>
            <a:chOff x="480" y="1152"/>
            <a:chExt cx="1536" cy="1584"/>
          </a:xfrm>
        </p:grpSpPr>
        <p:sp>
          <p:nvSpPr>
            <p:cNvPr id="57348" name="Line 4"/>
            <p:cNvSpPr>
              <a:spLocks noChangeShapeType="1"/>
            </p:cNvSpPr>
            <p:nvPr/>
          </p:nvSpPr>
          <p:spPr bwMode="auto">
            <a:xfrm flipH="1">
              <a:off x="480" y="1152"/>
              <a:ext cx="1152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>
              <a:off x="480" y="2064"/>
              <a:ext cx="1536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3429000" y="1828800"/>
            <a:ext cx="2438400" cy="2514600"/>
            <a:chOff x="2160" y="1152"/>
            <a:chExt cx="1536" cy="1584"/>
          </a:xfrm>
        </p:grpSpPr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 flipH="1">
              <a:off x="2160" y="1152"/>
              <a:ext cx="1152" cy="91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auto">
            <a:xfrm>
              <a:off x="2160" y="2064"/>
              <a:ext cx="1536" cy="67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5715000" y="1828800"/>
            <a:ext cx="2209800" cy="1981200"/>
            <a:chOff x="3600" y="1152"/>
            <a:chExt cx="1392" cy="1248"/>
          </a:xfrm>
        </p:grpSpPr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 flipH="1">
              <a:off x="3600" y="1152"/>
              <a:ext cx="1152" cy="91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>
              <a:off x="3600" y="2064"/>
              <a:ext cx="1392" cy="33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7357" name="Picture 13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249363" cy="1695450"/>
          </a:xfrm>
          <a:prstGeom prst="rect">
            <a:avLst/>
          </a:prstGeom>
          <a:noFill/>
        </p:spPr>
      </p:pic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1676400" y="381000"/>
            <a:ext cx="66294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Углы накладываются один на другой так, чтобы сторона одного угла совместилась со стороной другого угла, а две другие оказались по одну сторону от совместившихся сторон.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29167 4.3352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7 L -0.54167 4.04624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1828800" y="457200"/>
            <a:ext cx="56388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grpSp>
        <p:nvGrpSpPr>
          <p:cNvPr id="58370" name="Group 2"/>
          <p:cNvGrpSpPr>
            <a:grpSpLocks/>
          </p:cNvGrpSpPr>
          <p:nvPr/>
        </p:nvGrpSpPr>
        <p:grpSpPr bwMode="auto">
          <a:xfrm rot="-1419949">
            <a:off x="4038600" y="2133600"/>
            <a:ext cx="2438400" cy="2514600"/>
            <a:chOff x="480" y="1152"/>
            <a:chExt cx="1536" cy="1584"/>
          </a:xfrm>
        </p:grpSpPr>
        <p:sp>
          <p:nvSpPr>
            <p:cNvPr id="58371" name="Line 3"/>
            <p:cNvSpPr>
              <a:spLocks noChangeShapeType="1"/>
            </p:cNvSpPr>
            <p:nvPr/>
          </p:nvSpPr>
          <p:spPr bwMode="auto">
            <a:xfrm flipH="1">
              <a:off x="480" y="1152"/>
              <a:ext cx="1152" cy="91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480" y="2064"/>
              <a:ext cx="1536" cy="67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143000" y="4038600"/>
            <a:ext cx="6553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038600" y="4572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Неразвернутый угол составляет часть развернутого угла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90600" y="4191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А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962400" y="4191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О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7467600" y="4191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С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495800" y="1752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  <a:latin typeface="Arial" charset="0"/>
              </a:rPr>
              <a:t>В</a:t>
            </a:r>
          </a:p>
        </p:txBody>
      </p:sp>
      <p:pic>
        <p:nvPicPr>
          <p:cNvPr id="58379" name="Picture 11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1249363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2133600" y="4648200"/>
            <a:ext cx="6781800" cy="1524000"/>
          </a:xfrm>
          <a:prstGeom prst="wedgeRoundRectCallout">
            <a:avLst>
              <a:gd name="adj1" fmla="val -54190"/>
              <a:gd name="adj2" fmla="val -2394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600200" y="914400"/>
            <a:ext cx="2438400" cy="2514600"/>
            <a:chOff x="480" y="1152"/>
            <a:chExt cx="1536" cy="1584"/>
          </a:xfrm>
        </p:grpSpPr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 flipH="1">
              <a:off x="480" y="1152"/>
              <a:ext cx="1152" cy="9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>
              <a:off x="480" y="2064"/>
              <a:ext cx="1536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1600200" y="2209800"/>
            <a:ext cx="2438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398" name="Arc 6"/>
          <p:cNvSpPr>
            <a:spLocks/>
          </p:cNvSpPr>
          <p:nvPr/>
        </p:nvSpPr>
        <p:spPr bwMode="auto">
          <a:xfrm rot="2740681">
            <a:off x="2057400" y="2057400"/>
            <a:ext cx="3048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9" name="Arc 7"/>
          <p:cNvSpPr>
            <a:spLocks/>
          </p:cNvSpPr>
          <p:nvPr/>
        </p:nvSpPr>
        <p:spPr bwMode="auto">
          <a:xfrm rot="2740681">
            <a:off x="2133600" y="2438400"/>
            <a:ext cx="3048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667000" y="838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n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429000" y="1828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657600" y="2971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k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590800" y="2362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биссектриса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276600" y="4876800"/>
            <a:ext cx="4572000" cy="10445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Луч, исходящий из вершины угла и делящий его пополам, называется </a:t>
            </a:r>
            <a:r>
              <a:rPr lang="ru-RU" sz="2000" b="1">
                <a:solidFill>
                  <a:schemeClr val="hlink"/>
                </a:solidFill>
              </a:rPr>
              <a:t>биссектрисой </a:t>
            </a:r>
            <a:r>
              <a:rPr lang="ru-RU" sz="2000">
                <a:solidFill>
                  <a:schemeClr val="hlink"/>
                </a:solidFill>
              </a:rPr>
              <a:t>угла.</a:t>
            </a:r>
          </a:p>
        </p:txBody>
      </p:sp>
      <p:pic>
        <p:nvPicPr>
          <p:cNvPr id="59405" name="Picture 13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006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50498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838200" y="2743200"/>
            <a:ext cx="1752600" cy="3276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2590800" y="6019800"/>
            <a:ext cx="5029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90600" y="2057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  <a:latin typeface="Arial" charset="0"/>
              </a:rPr>
              <a:t>120</a:t>
            </a:r>
            <a:r>
              <a:rPr lang="en-US" sz="2400">
                <a:solidFill>
                  <a:schemeClr val="hlink"/>
                </a:solidFill>
                <a:latin typeface="Arial" charset="0"/>
                <a:cs typeface="Arial" charset="0"/>
              </a:rPr>
              <a:t>°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2590800" y="2819400"/>
            <a:ext cx="1600200" cy="3200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0425" name="Picture 9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447800" cy="1447800"/>
          </a:xfrm>
          <a:prstGeom prst="rect">
            <a:avLst/>
          </a:prstGeom>
          <a:noFill/>
        </p:spPr>
      </p:pic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1752600" y="457200"/>
            <a:ext cx="67056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Посмотрите, как провести построение биссектрисы с помощью транспортира.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7341E-6 L -0.40834 0.22196 " pathEditMode="relative" ptsTypes="AA">
                                      <p:cBhvr>
                                        <p:cTn id="6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sz="2800">
                <a:solidFill>
                  <a:schemeClr val="hlink"/>
                </a:solidFill>
                <a:latin typeface="Georgia" pitchFamily="18" charset="0"/>
              </a:rPr>
              <a:t>№19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>
                <a:solidFill>
                  <a:schemeClr val="hlink"/>
                </a:solidFill>
                <a:latin typeface="Georgia" pitchFamily="18" charset="0"/>
              </a:rPr>
              <a:t>№21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>
                <a:solidFill>
                  <a:schemeClr val="hlink"/>
                </a:solidFill>
                <a:latin typeface="Georgia" pitchFamily="18" charset="0"/>
              </a:rPr>
              <a:t>№22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000">
                <a:solidFill>
                  <a:schemeClr val="hlink"/>
                </a:solidFill>
                <a:latin typeface="Georgia" pitchFamily="18" charset="0"/>
              </a:rPr>
              <a:t>Точка С – середина отрезка АВ, точка О – середина отрезка АС. Заполните таблицу: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ru-RU" sz="2000">
              <a:solidFill>
                <a:schemeClr val="hlink"/>
              </a:solidFill>
              <a:latin typeface="Georgia" pitchFamily="18" charset="0"/>
            </a:endParaRPr>
          </a:p>
        </p:txBody>
      </p:sp>
      <p:graphicFrame>
        <p:nvGraphicFramePr>
          <p:cNvPr id="61711" name="Group 271"/>
          <p:cNvGraphicFramePr>
            <a:graphicFrameLocks noGrp="1"/>
          </p:cNvGraphicFramePr>
          <p:nvPr>
            <p:ph sz="half" idx="2"/>
          </p:nvPr>
        </p:nvGraphicFramePr>
        <p:xfrm>
          <a:off x="4419600" y="1981200"/>
          <a:ext cx="4495800" cy="3962400"/>
        </p:xfrm>
        <a:graphic>
          <a:graphicData uri="http://schemas.openxmlformats.org/drawingml/2006/table">
            <a:tbl>
              <a:tblPr/>
              <a:tblGrid>
                <a:gridCol w="749300"/>
                <a:gridCol w="749300"/>
                <a:gridCol w="749300"/>
                <a:gridCol w="749300"/>
                <a:gridCol w="749300"/>
                <a:gridCol w="7493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АВ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СВ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2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5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2,5 дм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3,2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eorgia" pitchFamily="18" charset="0"/>
                        </a:rPr>
                        <a:t>6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97" name="Picture 57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33400"/>
            <a:ext cx="898525" cy="1219200"/>
          </a:xfrm>
          <a:prstGeom prst="rect">
            <a:avLst/>
          </a:prstGeom>
          <a:noFill/>
        </p:spPr>
      </p:pic>
      <p:sp>
        <p:nvSpPr>
          <p:cNvPr id="61498" name="AutoShape 58"/>
          <p:cNvSpPr>
            <a:spLocks noChangeArrowheads="1"/>
          </p:cNvSpPr>
          <p:nvPr/>
        </p:nvSpPr>
        <p:spPr bwMode="auto">
          <a:xfrm>
            <a:off x="914400" y="457200"/>
            <a:ext cx="6324600" cy="1066800"/>
          </a:xfrm>
          <a:prstGeom prst="wedgeRoundRectCallout">
            <a:avLst>
              <a:gd name="adj1" fmla="val 62046"/>
              <a:gd name="adj2" fmla="val 4270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2057400" y="533400"/>
            <a:ext cx="441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Выполни самостоятельно работу </a:t>
            </a:r>
          </a:p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в тетради.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 descr="Крупная сетка"/>
          <p:cNvSpPr>
            <a:spLocks noChangeArrowheads="1"/>
          </p:cNvSpPr>
          <p:nvPr/>
        </p:nvSpPr>
        <p:spPr bwMode="auto">
          <a:xfrm>
            <a:off x="533400" y="1295400"/>
            <a:ext cx="8229600" cy="5334000"/>
          </a:xfrm>
          <a:prstGeom prst="rect">
            <a:avLst/>
          </a:prstGeom>
          <a:pattFill prst="lgGrid">
            <a:fgClr>
              <a:srgbClr val="66CC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 l="32826" t="2551" r="28577" b="58954"/>
          <a:stretch>
            <a:fillRect/>
          </a:stretch>
        </p:blipFill>
        <p:spPr bwMode="auto">
          <a:xfrm>
            <a:off x="7310438" y="0"/>
            <a:ext cx="18335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56388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Неразвернутый угол всегда равен развернутому.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Биссектрисой угла называется луч, делящий его на два равных угла.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Любые два развернутых угла всегда равны.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Любые два развернутых угла не всегда равны.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Любые два развернутых угла всегда не равны.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Любые два неразвернутых угла могут быть равны.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Любые два неразвернутых угла всегда не равны.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Comic Sans MS" pitchFamily="66" charset="0"/>
              </a:rPr>
              <a:t>Любой луч, исходящий из вершины угла, делит его пополам.</a:t>
            </a: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6248400" y="1295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7010400" y="1295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7848600" y="12954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609600" y="1905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609600" y="2590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09600" y="3276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609600" y="3733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533400" y="4191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609600" y="46482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533400" y="5257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533400" y="5943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324600" y="1371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да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7086600" y="1371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нет</a:t>
            </a:r>
          </a:p>
        </p:txBody>
      </p:sp>
      <p:sp>
        <p:nvSpPr>
          <p:cNvPr id="79890" name="AutoShape 18"/>
          <p:cNvSpPr>
            <a:spLocks noChangeArrowheads="1"/>
          </p:cNvSpPr>
          <p:nvPr/>
        </p:nvSpPr>
        <p:spPr bwMode="auto">
          <a:xfrm>
            <a:off x="6324600" y="21336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1" name="AutoShape 19"/>
          <p:cNvSpPr>
            <a:spLocks noChangeArrowheads="1"/>
          </p:cNvSpPr>
          <p:nvPr/>
        </p:nvSpPr>
        <p:spPr bwMode="auto">
          <a:xfrm>
            <a:off x="7162800" y="21336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2" name="AutoShape 20"/>
          <p:cNvSpPr>
            <a:spLocks noChangeArrowheads="1"/>
          </p:cNvSpPr>
          <p:nvPr/>
        </p:nvSpPr>
        <p:spPr bwMode="auto">
          <a:xfrm>
            <a:off x="6324600" y="28194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3" name="AutoShape 21"/>
          <p:cNvSpPr>
            <a:spLocks noChangeArrowheads="1"/>
          </p:cNvSpPr>
          <p:nvPr/>
        </p:nvSpPr>
        <p:spPr bwMode="auto">
          <a:xfrm>
            <a:off x="7162800" y="28194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4" name="AutoShape 22"/>
          <p:cNvSpPr>
            <a:spLocks noChangeArrowheads="1"/>
          </p:cNvSpPr>
          <p:nvPr/>
        </p:nvSpPr>
        <p:spPr bwMode="auto">
          <a:xfrm>
            <a:off x="6324600" y="3352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5" name="AutoShape 23"/>
          <p:cNvSpPr>
            <a:spLocks noChangeArrowheads="1"/>
          </p:cNvSpPr>
          <p:nvPr/>
        </p:nvSpPr>
        <p:spPr bwMode="auto">
          <a:xfrm>
            <a:off x="7162800" y="3352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6" name="AutoShape 24"/>
          <p:cNvSpPr>
            <a:spLocks noChangeArrowheads="1"/>
          </p:cNvSpPr>
          <p:nvPr/>
        </p:nvSpPr>
        <p:spPr bwMode="auto">
          <a:xfrm>
            <a:off x="6324600" y="38100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7" name="AutoShape 25"/>
          <p:cNvSpPr>
            <a:spLocks noChangeArrowheads="1"/>
          </p:cNvSpPr>
          <p:nvPr/>
        </p:nvSpPr>
        <p:spPr bwMode="auto">
          <a:xfrm>
            <a:off x="7162800" y="38100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8" name="AutoShape 26"/>
          <p:cNvSpPr>
            <a:spLocks noChangeArrowheads="1"/>
          </p:cNvSpPr>
          <p:nvPr/>
        </p:nvSpPr>
        <p:spPr bwMode="auto">
          <a:xfrm>
            <a:off x="6324600" y="4267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99" name="AutoShape 27"/>
          <p:cNvSpPr>
            <a:spLocks noChangeArrowheads="1"/>
          </p:cNvSpPr>
          <p:nvPr/>
        </p:nvSpPr>
        <p:spPr bwMode="auto">
          <a:xfrm>
            <a:off x="7162800" y="4267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00" name="AutoShape 28"/>
          <p:cNvSpPr>
            <a:spLocks noChangeArrowheads="1"/>
          </p:cNvSpPr>
          <p:nvPr/>
        </p:nvSpPr>
        <p:spPr bwMode="auto">
          <a:xfrm>
            <a:off x="6324600" y="4876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01" name="AutoShape 29"/>
          <p:cNvSpPr>
            <a:spLocks noChangeArrowheads="1"/>
          </p:cNvSpPr>
          <p:nvPr/>
        </p:nvSpPr>
        <p:spPr bwMode="auto">
          <a:xfrm>
            <a:off x="7162800" y="4876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02" name="AutoShape 30"/>
          <p:cNvSpPr>
            <a:spLocks noChangeArrowheads="1"/>
          </p:cNvSpPr>
          <p:nvPr/>
        </p:nvSpPr>
        <p:spPr bwMode="auto">
          <a:xfrm>
            <a:off x="6324600" y="5410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03" name="AutoShape 31"/>
          <p:cNvSpPr>
            <a:spLocks noChangeArrowheads="1"/>
          </p:cNvSpPr>
          <p:nvPr/>
        </p:nvSpPr>
        <p:spPr bwMode="auto">
          <a:xfrm>
            <a:off x="7162800" y="54102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04" name="AutoShape 32"/>
          <p:cNvSpPr>
            <a:spLocks noChangeArrowheads="1"/>
          </p:cNvSpPr>
          <p:nvPr/>
        </p:nvSpPr>
        <p:spPr bwMode="auto">
          <a:xfrm>
            <a:off x="6324600" y="6019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05" name="AutoShape 33"/>
          <p:cNvSpPr>
            <a:spLocks noChangeArrowheads="1"/>
          </p:cNvSpPr>
          <p:nvPr/>
        </p:nvSpPr>
        <p:spPr bwMode="auto">
          <a:xfrm>
            <a:off x="7162800" y="6019800"/>
            <a:ext cx="609600" cy="304800"/>
          </a:xfrm>
          <a:prstGeom prst="roundRect">
            <a:avLst>
              <a:gd name="adj" fmla="val 317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906" name="Picture 34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905000"/>
            <a:ext cx="381000" cy="350838"/>
          </a:xfrm>
          <a:prstGeom prst="rect">
            <a:avLst/>
          </a:prstGeom>
          <a:noFill/>
        </p:spPr>
      </p:pic>
      <p:pic>
        <p:nvPicPr>
          <p:cNvPr id="79907" name="Picture 35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2286000"/>
            <a:ext cx="238125" cy="238125"/>
          </a:xfrm>
          <a:prstGeom prst="rect">
            <a:avLst/>
          </a:prstGeom>
          <a:noFill/>
        </p:spPr>
      </p:pic>
      <p:pic>
        <p:nvPicPr>
          <p:cNvPr id="79908" name="Picture 36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590800"/>
            <a:ext cx="381000" cy="350838"/>
          </a:xfrm>
          <a:prstGeom prst="rect">
            <a:avLst/>
          </a:prstGeom>
          <a:noFill/>
        </p:spPr>
      </p:pic>
      <p:pic>
        <p:nvPicPr>
          <p:cNvPr id="79909" name="Picture 37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276600"/>
            <a:ext cx="381000" cy="350838"/>
          </a:xfrm>
          <a:prstGeom prst="rect">
            <a:avLst/>
          </a:prstGeom>
          <a:noFill/>
        </p:spPr>
      </p:pic>
      <p:pic>
        <p:nvPicPr>
          <p:cNvPr id="79910" name="Picture 38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733800"/>
            <a:ext cx="381000" cy="350838"/>
          </a:xfrm>
          <a:prstGeom prst="rect">
            <a:avLst/>
          </a:prstGeom>
          <a:noFill/>
        </p:spPr>
      </p:pic>
      <p:pic>
        <p:nvPicPr>
          <p:cNvPr id="79911" name="Picture 39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191000"/>
            <a:ext cx="381000" cy="350838"/>
          </a:xfrm>
          <a:prstGeom prst="rect">
            <a:avLst/>
          </a:prstGeom>
          <a:noFill/>
        </p:spPr>
      </p:pic>
      <p:pic>
        <p:nvPicPr>
          <p:cNvPr id="79912" name="Picture 40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800600"/>
            <a:ext cx="381000" cy="350838"/>
          </a:xfrm>
          <a:prstGeom prst="rect">
            <a:avLst/>
          </a:prstGeom>
          <a:noFill/>
        </p:spPr>
      </p:pic>
      <p:pic>
        <p:nvPicPr>
          <p:cNvPr id="79913" name="Picture 41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257800"/>
            <a:ext cx="381000" cy="350838"/>
          </a:xfrm>
          <a:prstGeom prst="rect">
            <a:avLst/>
          </a:prstGeom>
          <a:noFill/>
        </p:spPr>
      </p:pic>
      <p:pic>
        <p:nvPicPr>
          <p:cNvPr id="79914" name="Picture 42" descr="fb312c4742e0624974ac2a773f61a7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943600"/>
            <a:ext cx="381000" cy="350838"/>
          </a:xfrm>
          <a:prstGeom prst="rect">
            <a:avLst/>
          </a:prstGeom>
          <a:noFill/>
        </p:spPr>
      </p:pic>
      <p:pic>
        <p:nvPicPr>
          <p:cNvPr id="79915" name="Picture 43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3048000"/>
            <a:ext cx="238125" cy="238125"/>
          </a:xfrm>
          <a:prstGeom prst="rect">
            <a:avLst/>
          </a:prstGeom>
          <a:noFill/>
        </p:spPr>
      </p:pic>
      <p:pic>
        <p:nvPicPr>
          <p:cNvPr id="79916" name="Picture 44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3505200"/>
            <a:ext cx="238125" cy="238125"/>
          </a:xfrm>
          <a:prstGeom prst="rect">
            <a:avLst/>
          </a:prstGeom>
          <a:noFill/>
        </p:spPr>
      </p:pic>
      <p:pic>
        <p:nvPicPr>
          <p:cNvPr id="79917" name="Picture 45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3886200"/>
            <a:ext cx="238125" cy="238125"/>
          </a:xfrm>
          <a:prstGeom prst="rect">
            <a:avLst/>
          </a:prstGeom>
          <a:noFill/>
        </p:spPr>
      </p:pic>
      <p:pic>
        <p:nvPicPr>
          <p:cNvPr id="79918" name="Picture 46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4343400"/>
            <a:ext cx="238125" cy="238125"/>
          </a:xfrm>
          <a:prstGeom prst="rect">
            <a:avLst/>
          </a:prstGeom>
          <a:noFill/>
        </p:spPr>
      </p:pic>
      <p:pic>
        <p:nvPicPr>
          <p:cNvPr id="79919" name="Picture 47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410200"/>
            <a:ext cx="238125" cy="238125"/>
          </a:xfrm>
          <a:prstGeom prst="rect">
            <a:avLst/>
          </a:prstGeom>
          <a:noFill/>
        </p:spPr>
      </p:pic>
      <p:pic>
        <p:nvPicPr>
          <p:cNvPr id="79920" name="Picture 48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248400"/>
            <a:ext cx="238125" cy="238125"/>
          </a:xfrm>
          <a:prstGeom prst="rect">
            <a:avLst/>
          </a:prstGeom>
          <a:noFill/>
        </p:spPr>
      </p:pic>
      <p:pic>
        <p:nvPicPr>
          <p:cNvPr id="79921" name="Picture 49" descr="3fa37d88e22665ce6cef7ee5ec454d6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4953000"/>
            <a:ext cx="238125" cy="238125"/>
          </a:xfrm>
          <a:prstGeom prst="rect">
            <a:avLst/>
          </a:prstGeom>
          <a:noFill/>
        </p:spPr>
      </p:pic>
      <p:pic>
        <p:nvPicPr>
          <p:cNvPr id="79922" name="Picture 50" descr="в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954088" cy="1295400"/>
          </a:xfrm>
          <a:prstGeom prst="rect">
            <a:avLst/>
          </a:prstGeom>
          <a:noFill/>
        </p:spPr>
      </p:pic>
      <p:sp>
        <p:nvSpPr>
          <p:cNvPr id="79923" name="AutoShape 51"/>
          <p:cNvSpPr>
            <a:spLocks noChangeArrowheads="1"/>
          </p:cNvSpPr>
          <p:nvPr/>
        </p:nvSpPr>
        <p:spPr bwMode="auto">
          <a:xfrm>
            <a:off x="1066800" y="381000"/>
            <a:ext cx="5410200" cy="838200"/>
          </a:xfrm>
          <a:prstGeom prst="wedgeRoundRectCallout">
            <a:avLst>
              <a:gd name="adj1" fmla="val -56894"/>
              <a:gd name="adj2" fmla="val 4090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990600" y="5334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Согласитесь ли вы с высказываниями Незнайки?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9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9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9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9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9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9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9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9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90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9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90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9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90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9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9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90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1676400" cy="1676400"/>
          </a:xfrm>
          <a:prstGeom prst="rect">
            <a:avLst/>
          </a:prstGeom>
          <a:noFill/>
        </p:spPr>
      </p:pic>
      <p:sp>
        <p:nvSpPr>
          <p:cNvPr id="282627" name="AutoShape 3"/>
          <p:cNvSpPr>
            <a:spLocks noChangeArrowheads="1"/>
          </p:cNvSpPr>
          <p:nvPr/>
        </p:nvSpPr>
        <p:spPr bwMode="auto">
          <a:xfrm>
            <a:off x="2590800" y="762000"/>
            <a:ext cx="5410200" cy="1828800"/>
          </a:xfrm>
          <a:prstGeom prst="cloudCallout">
            <a:avLst>
              <a:gd name="adj1" fmla="val -62208"/>
              <a:gd name="adj2" fmla="val 32986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352800" y="1143000"/>
            <a:ext cx="388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  <a:latin typeface="Garamond" pitchFamily="18" charset="0"/>
              </a:rPr>
              <a:t>Геометрия</a:t>
            </a:r>
            <a:r>
              <a:rPr lang="ru-RU" sz="2400">
                <a:solidFill>
                  <a:schemeClr val="hlink"/>
                </a:solidFill>
                <a:latin typeface="Garamond" pitchFamily="18" charset="0"/>
              </a:rPr>
              <a:t> – </a:t>
            </a:r>
            <a:r>
              <a:rPr lang="en-US" sz="2400">
                <a:solidFill>
                  <a:schemeClr val="hlink"/>
                </a:solidFill>
                <a:latin typeface="Garamond" pitchFamily="18" charset="0"/>
              </a:rPr>
              <a:t>“ge</a:t>
            </a:r>
            <a:r>
              <a:rPr lang="ru-RU" sz="2400">
                <a:solidFill>
                  <a:schemeClr val="hlink"/>
                </a:solidFill>
                <a:latin typeface="Garamond" pitchFamily="18" charset="0"/>
              </a:rPr>
              <a:t>о</a:t>
            </a:r>
            <a:r>
              <a:rPr lang="en-US" sz="2400">
                <a:solidFill>
                  <a:schemeClr val="hlink"/>
                </a:solidFill>
                <a:latin typeface="Garamond" pitchFamily="18" charset="0"/>
              </a:rPr>
              <a:t>”</a:t>
            </a:r>
            <a:r>
              <a:rPr lang="ru-RU" sz="2400">
                <a:solidFill>
                  <a:schemeClr val="hlink"/>
                </a:solidFill>
                <a:latin typeface="Garamond" pitchFamily="18" charset="0"/>
              </a:rPr>
              <a:t> – земля,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Garamond" pitchFamily="18" charset="0"/>
              </a:rPr>
              <a:t>“metreo”</a:t>
            </a:r>
            <a:r>
              <a:rPr lang="ru-RU" sz="2400">
                <a:solidFill>
                  <a:schemeClr val="hlink"/>
                </a:solidFill>
                <a:latin typeface="Garamond" pitchFamily="18" charset="0"/>
              </a:rPr>
              <a:t> – измерять.</a:t>
            </a:r>
          </a:p>
        </p:txBody>
      </p:sp>
      <p:pic>
        <p:nvPicPr>
          <p:cNvPr id="282629" name="Picture 5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876800"/>
            <a:ext cx="1249363" cy="1695450"/>
          </a:xfrm>
          <a:prstGeom prst="rect">
            <a:avLst/>
          </a:prstGeom>
          <a:noFill/>
        </p:spPr>
      </p:pic>
      <p:sp>
        <p:nvSpPr>
          <p:cNvPr id="282630" name="AutoShape 6"/>
          <p:cNvSpPr>
            <a:spLocks noChangeArrowheads="1"/>
          </p:cNvSpPr>
          <p:nvPr/>
        </p:nvSpPr>
        <p:spPr bwMode="auto">
          <a:xfrm flipH="1">
            <a:off x="762000" y="2819400"/>
            <a:ext cx="6172200" cy="3657600"/>
          </a:xfrm>
          <a:prstGeom prst="cloudCallout">
            <a:avLst>
              <a:gd name="adj1" fmla="val -61755"/>
              <a:gd name="adj2" fmla="val 3189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2057400" y="3048000"/>
            <a:ext cx="37338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Ребята, догадайтесь, какие геометрические понятия возникли от данных слов:</a:t>
            </a:r>
          </a:p>
          <a:p>
            <a:pPr>
              <a:spcBef>
                <a:spcPct val="50000"/>
              </a:spcBef>
              <a:buFont typeface="Wingdings" pitchFamily="2" charset="2"/>
              <a:buChar char="F"/>
            </a:pPr>
            <a:r>
              <a:rPr lang="ru-RU" b="1">
                <a:solidFill>
                  <a:schemeClr val="hlink"/>
                </a:solidFill>
              </a:rPr>
              <a:t> «столик», «трапеза»</a:t>
            </a:r>
          </a:p>
          <a:p>
            <a:pPr>
              <a:spcBef>
                <a:spcPct val="50000"/>
              </a:spcBef>
              <a:buFont typeface="Wingdings" pitchFamily="2" charset="2"/>
              <a:buChar char="F"/>
            </a:pPr>
            <a:r>
              <a:rPr lang="ru-RU" b="1">
                <a:solidFill>
                  <a:schemeClr val="hlink"/>
                </a:solidFill>
              </a:rPr>
              <a:t>«льняная нить»</a:t>
            </a:r>
          </a:p>
          <a:p>
            <a:pPr>
              <a:spcBef>
                <a:spcPct val="50000"/>
              </a:spcBef>
              <a:buFont typeface="Wingdings" pitchFamily="2" charset="2"/>
              <a:buChar char="F"/>
            </a:pPr>
            <a:r>
              <a:rPr lang="ru-RU" b="1">
                <a:solidFill>
                  <a:schemeClr val="hlink"/>
                </a:solidFill>
              </a:rPr>
              <a:t>«ткнуть»</a:t>
            </a:r>
          </a:p>
          <a:p>
            <a:pPr>
              <a:spcBef>
                <a:spcPct val="50000"/>
              </a:spcBef>
              <a:buFont typeface="Wingdings" pitchFamily="2" charset="2"/>
              <a:buChar char="F"/>
            </a:pPr>
            <a:r>
              <a:rPr lang="ru-RU" b="1">
                <a:solidFill>
                  <a:schemeClr val="hlink"/>
                </a:solidFill>
              </a:rPr>
              <a:t>«бубен»</a:t>
            </a:r>
          </a:p>
          <a:p>
            <a:pPr>
              <a:spcBef>
                <a:spcPct val="50000"/>
              </a:spcBef>
              <a:buFont typeface="Wingdings" pitchFamily="2" charset="2"/>
              <a:buChar char="F"/>
            </a:pPr>
            <a:r>
              <a:rPr lang="ru-RU" b="1">
                <a:solidFill>
                  <a:schemeClr val="hlink"/>
                </a:solidFill>
              </a:rPr>
              <a:t> «спица колеса»?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838200" y="6172200"/>
            <a:ext cx="1144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hlink"/>
                </a:solidFill>
              </a:rPr>
              <a:t>Ответ: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трапеция, линия, точка, ромб, радиус.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2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632"/>
                  </p:tgtEl>
                </p:cond>
              </p:nextCondLst>
            </p:seq>
          </p:childTnLst>
        </p:cTn>
      </p:par>
    </p:tnLst>
    <p:bldLst>
      <p:bldP spid="28263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  <a:latin typeface="Georgia" pitchFamily="18" charset="0"/>
              </a:rPr>
              <a:t>§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3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№18, 20, 23</a:t>
            </a:r>
          </a:p>
        </p:txBody>
      </p:sp>
      <p:pic>
        <p:nvPicPr>
          <p:cNvPr id="62470" name="Picture 6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1524000" y="457200"/>
            <a:ext cx="6781800" cy="1219200"/>
          </a:xfrm>
          <a:prstGeom prst="wedgeRoundRectCallout">
            <a:avLst>
              <a:gd name="adj1" fmla="val -55361"/>
              <a:gd name="adj2" fmla="val 4114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209800" y="685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Запишите домашнее задание:</a:t>
            </a:r>
          </a:p>
        </p:txBody>
      </p:sp>
      <p:sp>
        <p:nvSpPr>
          <p:cNvPr id="6247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2895600" y="990600"/>
            <a:ext cx="5486400" cy="2667000"/>
          </a:xfrm>
          <a:prstGeom prst="cloudCallout">
            <a:avLst>
              <a:gd name="adj1" fmla="val -61199"/>
              <a:gd name="adj2" fmla="val 6131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200400" y="1371600"/>
            <a:ext cx="4800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Урок 4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«Измерение отрезков»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1676400" cy="1676400"/>
          </a:xfrm>
          <a:prstGeom prst="rect">
            <a:avLst/>
          </a:prstGeom>
          <a:noFill/>
        </p:spPr>
      </p:pic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2971800" y="1524000"/>
            <a:ext cx="5029200" cy="2286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352800" y="2438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Поверим 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18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219200" y="3581400"/>
            <a:ext cx="5562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219200" y="3505200"/>
            <a:ext cx="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2895600" y="3505200"/>
            <a:ext cx="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4114800" y="3505200"/>
            <a:ext cx="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5334000" y="3505200"/>
            <a:ext cx="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066800" y="3657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7432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886200" y="3657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257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С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1371600" y="4419600"/>
            <a:ext cx="251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OB &lt; OA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OC &gt; OA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OB &lt; OC</a:t>
            </a:r>
            <a:endParaRPr lang="ru-RU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</a:t>
            </a:r>
            <a:r>
              <a:rPr lang="en-US">
                <a:solidFill>
                  <a:schemeClr val="hlink"/>
                </a:solidFill>
                <a:latin typeface="Georgia" pitchFamily="18" charset="0"/>
              </a:rPr>
              <a:t>20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990600" y="2819400"/>
            <a:ext cx="7162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000">
                <a:solidFill>
                  <a:schemeClr val="hlink"/>
                </a:solidFill>
              </a:rPr>
              <a:t>В – середина АС, С – середина АЕ, </a:t>
            </a:r>
            <a:r>
              <a:rPr lang="en-US" sz="2000">
                <a:solidFill>
                  <a:schemeClr val="hlink"/>
                </a:solidFill>
              </a:rPr>
              <a:t>D</a:t>
            </a:r>
            <a:r>
              <a:rPr lang="ru-RU" sz="2000">
                <a:solidFill>
                  <a:schemeClr val="hlink"/>
                </a:solidFill>
              </a:rPr>
              <a:t> – середина СЕ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000">
                <a:solidFill>
                  <a:schemeClr val="hlink"/>
                </a:solidFill>
              </a:rPr>
              <a:t>СЕ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000">
                <a:solidFill>
                  <a:schemeClr val="hlink"/>
                </a:solidFill>
              </a:rPr>
              <a:t>BD, AE</a:t>
            </a:r>
            <a:endParaRPr lang="ru-RU" sz="2000">
              <a:solidFill>
                <a:schemeClr val="hlink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endParaRPr lang="ru-RU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  <a:latin typeface="Georgia" pitchFamily="18" charset="0"/>
              </a:rPr>
              <a:t>Проверка домашнего задания: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</a:t>
            </a:r>
            <a:r>
              <a:rPr lang="en-US">
                <a:solidFill>
                  <a:schemeClr val="hlink"/>
                </a:solidFill>
                <a:latin typeface="Georgia" pitchFamily="18" charset="0"/>
              </a:rPr>
              <a:t>2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3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7162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ru-RU" sz="2000">
                <a:solidFill>
                  <a:schemeClr val="hlink"/>
                </a:solidFill>
              </a:rPr>
              <a:t>ОВ – биссектриса угла АОВ,  О</a:t>
            </a:r>
            <a:r>
              <a:rPr lang="en-US" sz="2000">
                <a:solidFill>
                  <a:schemeClr val="hlink"/>
                </a:solidFill>
              </a:rPr>
              <a:t>D</a:t>
            </a:r>
            <a:r>
              <a:rPr lang="ru-RU" sz="2000">
                <a:solidFill>
                  <a:schemeClr val="hlink"/>
                </a:solidFill>
              </a:rPr>
              <a:t> – биссектриса угла</a:t>
            </a:r>
            <a:r>
              <a:rPr lang="en-US" sz="2000">
                <a:solidFill>
                  <a:schemeClr val="hlink"/>
                </a:solidFill>
              </a:rPr>
              <a:t> BOF</a:t>
            </a:r>
            <a:r>
              <a:rPr lang="ru-RU" sz="2000">
                <a:solidFill>
                  <a:schemeClr val="hlink"/>
                </a:solidFill>
              </a:rPr>
              <a:t>, ОС – биссектриса угла АОЕ.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000">
                <a:solidFill>
                  <a:schemeClr val="hlink"/>
                </a:solidFill>
              </a:rPr>
              <a:t>BOD, AOE</a:t>
            </a:r>
            <a:endParaRPr lang="ru-RU" sz="2000">
              <a:solidFill>
                <a:schemeClr val="hlink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endParaRPr lang="ru-RU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1676400" cy="1676400"/>
          </a:xfrm>
          <a:prstGeom prst="rect">
            <a:avLst/>
          </a:prstGeom>
          <a:noFill/>
        </p:spPr>
      </p:pic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2971800" y="457200"/>
            <a:ext cx="5029200" cy="2286000"/>
          </a:xfrm>
          <a:prstGeom prst="wedgeRoundRectCallout">
            <a:avLst>
              <a:gd name="adj1" fmla="val -63634"/>
              <a:gd name="adj2" fmla="val 1666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276600" y="838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hlink"/>
                </a:solidFill>
              </a:rPr>
              <a:t>Подготовьте ответы на следующие вопросы: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905000" y="1952625"/>
            <a:ext cx="6172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Какие фигуры называются равными?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 сравнить отрезка?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называется серединой отрезка?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Как сравнить углы?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>
                <a:solidFill>
                  <a:schemeClr val="hlink"/>
                </a:solidFill>
              </a:rPr>
              <a:t>Что называется биссектрисой угла?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descr="Крупная сетка"/>
          <p:cNvSpPr>
            <a:spLocks noChangeArrowheads="1"/>
          </p:cNvSpPr>
          <p:nvPr/>
        </p:nvSpPr>
        <p:spPr bwMode="auto">
          <a:xfrm>
            <a:off x="533400" y="1295400"/>
            <a:ext cx="8229600" cy="5334000"/>
          </a:xfrm>
          <a:prstGeom prst="rect">
            <a:avLst/>
          </a:prstGeom>
          <a:pattFill prst="lgGrid">
            <a:fgClr>
              <a:srgbClr val="66CC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/>
          <a:srcRect l="32826" t="2551" r="28577" b="58954"/>
          <a:stretch>
            <a:fillRect/>
          </a:stretch>
        </p:blipFill>
        <p:spPr bwMode="auto">
          <a:xfrm>
            <a:off x="7310438" y="0"/>
            <a:ext cx="18335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2" name="Picture 50" descr="в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54088" cy="1295400"/>
          </a:xfrm>
          <a:prstGeom prst="rect">
            <a:avLst/>
          </a:prstGeom>
          <a:noFill/>
        </p:spPr>
      </p:pic>
      <p:sp>
        <p:nvSpPr>
          <p:cNvPr id="90163" name="AutoShape 51"/>
          <p:cNvSpPr>
            <a:spLocks noChangeArrowheads="1"/>
          </p:cNvSpPr>
          <p:nvPr/>
        </p:nvSpPr>
        <p:spPr bwMode="auto">
          <a:xfrm>
            <a:off x="1066800" y="381000"/>
            <a:ext cx="5410200" cy="838200"/>
          </a:xfrm>
          <a:prstGeom prst="wedgeRoundRectCallout">
            <a:avLst>
              <a:gd name="adj1" fmla="val -56894"/>
              <a:gd name="adj2" fmla="val 40907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0164" name="Text Box 52"/>
          <p:cNvSpPr txBox="1">
            <a:spLocks noChangeArrowheads="1"/>
          </p:cNvSpPr>
          <p:nvPr/>
        </p:nvSpPr>
        <p:spPr bwMode="auto">
          <a:xfrm>
            <a:off x="990600" y="5334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Исправьте ошибки, которые допустил Незнайка.</a:t>
            </a:r>
          </a:p>
        </p:txBody>
      </p:sp>
      <p:sp>
        <p:nvSpPr>
          <p:cNvPr id="90165" name="Rectangle 53"/>
          <p:cNvSpPr>
            <a:spLocks noChangeArrowheads="1"/>
          </p:cNvSpPr>
          <p:nvPr/>
        </p:nvSpPr>
        <p:spPr bwMode="auto">
          <a:xfrm>
            <a:off x="762000" y="1905000"/>
            <a:ext cx="7696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99"/>
                </a:solidFill>
                <a:latin typeface="Comic Sans MS" pitchFamily="66" charset="0"/>
              </a:rPr>
              <a:t>Отрезки могут быть измерены с помощью различных приспособлений: градусника, часов, линейки, спидометра, циркуля, транспортиром, поэтому длина и ширина любого отрезка может быть измерена в разных единицах: в градусах, минутах и часах, сантиметрах, километрах в час, причем длина отрезка может быть как положительной, так и отрицательной величиной в зависимости от его направления.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1122363" cy="1524000"/>
          </a:xfrm>
          <a:prstGeom prst="rect">
            <a:avLst/>
          </a:prstGeom>
          <a:noFill/>
        </p:spPr>
      </p:pic>
      <p:pic>
        <p:nvPicPr>
          <p:cNvPr id="92171" name="Picture 11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572000"/>
            <a:ext cx="1676400" cy="1676400"/>
          </a:xfrm>
          <a:prstGeom prst="rect">
            <a:avLst/>
          </a:prstGeom>
          <a:noFill/>
        </p:spPr>
      </p:pic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2590800" y="457200"/>
            <a:ext cx="4800600" cy="1600200"/>
          </a:xfrm>
          <a:prstGeom prst="wedgeRoundRectCallout">
            <a:avLst>
              <a:gd name="adj1" fmla="val -68551"/>
              <a:gd name="adj2" fmla="val 1567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3124200" y="6858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Чтобы определить длину отрезка, его сравнивают с масштабным отрезком.</a:t>
            </a:r>
          </a:p>
        </p:txBody>
      </p:sp>
      <p:pic>
        <p:nvPicPr>
          <p:cNvPr id="9217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667000"/>
            <a:ext cx="7727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838200" y="2667000"/>
            <a:ext cx="2514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828800" y="3124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32004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2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4495800" y="3124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3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57912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4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7010400" y="3124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5</a:t>
            </a:r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838200" y="4038600"/>
            <a:ext cx="3124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182" name="AutoShape 22"/>
          <p:cNvSpPr>
            <a:spLocks noChangeArrowheads="1"/>
          </p:cNvSpPr>
          <p:nvPr/>
        </p:nvSpPr>
        <p:spPr bwMode="auto">
          <a:xfrm>
            <a:off x="1524000" y="4648200"/>
            <a:ext cx="4495800" cy="1524000"/>
          </a:xfrm>
          <a:prstGeom prst="wedgeRoundRectCallout">
            <a:avLst>
              <a:gd name="adj1" fmla="val 70199"/>
              <a:gd name="adj2" fmla="val 3479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2209800" y="4876800"/>
            <a:ext cx="358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Длину отрезка можно выразить некоторым положительным числом.</a:t>
            </a: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762000" y="2286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30480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7620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38100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667000" y="2590800"/>
            <a:ext cx="6324600" cy="2654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chemeClr val="hlink"/>
                </a:solidFill>
              </a:rPr>
              <a:t>Винни-Пух прочитал: </a:t>
            </a:r>
          </a:p>
          <a:p>
            <a:r>
              <a:rPr lang="ru-RU" sz="2800">
                <a:solidFill>
                  <a:schemeClr val="hlink"/>
                </a:solidFill>
              </a:rPr>
              <a:t>«Расстояние от точки </a:t>
            </a:r>
            <a:r>
              <a:rPr lang="ru-RU" sz="2800" b="1">
                <a:solidFill>
                  <a:schemeClr val="hlink"/>
                </a:solidFill>
              </a:rPr>
              <a:t>А</a:t>
            </a:r>
            <a:r>
              <a:rPr lang="ru-RU" sz="2800">
                <a:solidFill>
                  <a:schemeClr val="hlink"/>
                </a:solidFill>
              </a:rPr>
              <a:t> до точки </a:t>
            </a:r>
            <a:r>
              <a:rPr lang="ru-RU" sz="2800" b="1">
                <a:solidFill>
                  <a:schemeClr val="hlink"/>
                </a:solidFill>
              </a:rPr>
              <a:t>В</a:t>
            </a:r>
            <a:r>
              <a:rPr lang="ru-RU" sz="2800">
                <a:solidFill>
                  <a:schemeClr val="hlink"/>
                </a:solidFill>
              </a:rPr>
              <a:t> равно 5 см, а от точки </a:t>
            </a:r>
            <a:r>
              <a:rPr lang="ru-RU" sz="2800" b="1">
                <a:solidFill>
                  <a:schemeClr val="hlink"/>
                </a:solidFill>
              </a:rPr>
              <a:t>В</a:t>
            </a:r>
            <a:r>
              <a:rPr lang="ru-RU" sz="2800">
                <a:solidFill>
                  <a:schemeClr val="hlink"/>
                </a:solidFill>
              </a:rPr>
              <a:t> до точки </a:t>
            </a:r>
            <a:r>
              <a:rPr lang="ru-RU" sz="2800" b="1">
                <a:solidFill>
                  <a:schemeClr val="hlink"/>
                </a:solidFill>
              </a:rPr>
              <a:t>С</a:t>
            </a:r>
            <a:r>
              <a:rPr lang="ru-RU" sz="2800">
                <a:solidFill>
                  <a:schemeClr val="hlink"/>
                </a:solidFill>
              </a:rPr>
              <a:t> – 3 см».  </a:t>
            </a:r>
          </a:p>
          <a:p>
            <a:r>
              <a:rPr lang="ru-RU" sz="2800">
                <a:solidFill>
                  <a:schemeClr val="hlink"/>
                </a:solidFill>
              </a:rPr>
              <a:t>Что означает знак «-</a:t>
            </a:r>
            <a:r>
              <a:rPr lang="ru-RU" sz="2800" i="1">
                <a:solidFill>
                  <a:schemeClr val="hlink"/>
                </a:solidFill>
              </a:rPr>
              <a:t>»</a:t>
            </a:r>
            <a:r>
              <a:rPr lang="ru-RU" sz="2800">
                <a:solidFill>
                  <a:schemeClr val="hlink"/>
                </a:solidFill>
              </a:rPr>
              <a:t>  - тире или минус?" </a:t>
            </a:r>
          </a:p>
        </p:txBody>
      </p:sp>
      <p:pic>
        <p:nvPicPr>
          <p:cNvPr id="99333" name="Picture 5" descr="b949382d8c5e5950de94e61a2c76c5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1849438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AutoShape 2"/>
          <p:cNvSpPr>
            <a:spLocks noChangeArrowheads="1"/>
          </p:cNvSpPr>
          <p:nvPr/>
        </p:nvSpPr>
        <p:spPr bwMode="auto">
          <a:xfrm>
            <a:off x="2743200" y="2133600"/>
            <a:ext cx="3276600" cy="4495800"/>
          </a:xfrm>
          <a:prstGeom prst="wedgeRoundRectCallout">
            <a:avLst>
              <a:gd name="adj1" fmla="val 12403"/>
              <a:gd name="adj2" fmla="val -62713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283651" name="Picture 3" descr="егип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1981200" cy="1087438"/>
          </a:xfrm>
          <a:prstGeom prst="rect">
            <a:avLst/>
          </a:prstGeom>
          <a:noFill/>
        </p:spPr>
      </p:pic>
      <p:pic>
        <p:nvPicPr>
          <p:cNvPr id="283652" name="Picture 4" descr="image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963" y="457200"/>
            <a:ext cx="2490787" cy="2971800"/>
          </a:xfrm>
          <a:prstGeom prst="rect">
            <a:avLst/>
          </a:prstGeom>
          <a:noFill/>
        </p:spPr>
      </p:pic>
      <p:pic>
        <p:nvPicPr>
          <p:cNvPr id="283653" name="Picture 5" descr="вави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90800"/>
            <a:ext cx="1038225" cy="952500"/>
          </a:xfrm>
          <a:prstGeom prst="rect">
            <a:avLst/>
          </a:prstGeom>
          <a:noFill/>
        </p:spPr>
      </p:pic>
      <p:pic>
        <p:nvPicPr>
          <p:cNvPr id="283654" name="Picture 6" descr="егип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029200"/>
            <a:ext cx="1905000" cy="1450975"/>
          </a:xfrm>
          <a:prstGeom prst="rect">
            <a:avLst/>
          </a:prstGeom>
          <a:noFill/>
        </p:spPr>
      </p:pic>
      <p:pic>
        <p:nvPicPr>
          <p:cNvPr id="283655" name="Picture 7" descr="егип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953000"/>
            <a:ext cx="2057400" cy="1549400"/>
          </a:xfrm>
          <a:prstGeom prst="rect">
            <a:avLst/>
          </a:prstGeom>
          <a:noFill/>
        </p:spPr>
      </p:pic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2895600" y="2514600"/>
            <a:ext cx="2819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Первые геометрические понятия возникли из практических потребностей, например, они были связаны с измерением земельных участков.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В египетских папирусах, вавилонских клинописных таблицах обнаружены образцы задач о вычислении площади.</a:t>
            </a:r>
          </a:p>
        </p:txBody>
      </p:sp>
      <p:pic>
        <p:nvPicPr>
          <p:cNvPr id="283657" name="Picture 9" descr="в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609600"/>
            <a:ext cx="7874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1122363" cy="1524000"/>
          </a:xfrm>
          <a:prstGeom prst="rect">
            <a:avLst/>
          </a:prstGeom>
          <a:noFill/>
        </p:spPr>
      </p:pic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2590800" y="457200"/>
            <a:ext cx="4800600" cy="1600200"/>
          </a:xfrm>
          <a:prstGeom prst="wedgeRoundRectCallout">
            <a:avLst>
              <a:gd name="adj1" fmla="val -68551"/>
              <a:gd name="adj2" fmla="val 1567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895600" y="9144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Равные отрезки имеют равные длины.</a:t>
            </a: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667000"/>
            <a:ext cx="7727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838200" y="2667000"/>
            <a:ext cx="2514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828800" y="3124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2004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2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495800" y="3124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3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57912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4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7010400" y="3124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5</a:t>
            </a:r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838200" y="4038600"/>
            <a:ext cx="2514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762000" y="2286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30480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762000" y="4114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3124200" y="4114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400"/>
            <a:ext cx="1676400" cy="1676400"/>
          </a:xfrm>
          <a:prstGeom prst="rect">
            <a:avLst/>
          </a:prstGeom>
          <a:noFill/>
        </p:spPr>
      </p:pic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838200" y="2667000"/>
            <a:ext cx="2514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762000" y="2667000"/>
            <a:ext cx="7727950" cy="1382713"/>
            <a:chOff x="480" y="1680"/>
            <a:chExt cx="4868" cy="871"/>
          </a:xfrm>
        </p:grpSpPr>
        <p:pic>
          <p:nvPicPr>
            <p:cNvPr id="9421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680"/>
              <a:ext cx="4868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4216" name="Text Box 8"/>
            <p:cNvSpPr txBox="1">
              <a:spLocks noChangeArrowheads="1"/>
            </p:cNvSpPr>
            <p:nvPr/>
          </p:nvSpPr>
          <p:spPr bwMode="auto">
            <a:xfrm>
              <a:off x="1152" y="196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</a:t>
              </a:r>
            </a:p>
          </p:txBody>
        </p:sp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2016" y="19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</a:t>
              </a: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2832" y="19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</a:t>
              </a:r>
            </a:p>
          </p:txBody>
        </p:sp>
        <p:sp>
          <p:nvSpPr>
            <p:cNvPr id="94219" name="Text Box 11"/>
            <p:cNvSpPr txBox="1">
              <a:spLocks noChangeArrowheads="1"/>
            </p:cNvSpPr>
            <p:nvPr/>
          </p:nvSpPr>
          <p:spPr bwMode="auto">
            <a:xfrm>
              <a:off x="3648" y="19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4</a:t>
              </a:r>
            </a:p>
          </p:txBody>
        </p:sp>
        <p:sp>
          <p:nvSpPr>
            <p:cNvPr id="94220" name="Text Box 12"/>
            <p:cNvSpPr txBox="1">
              <a:spLocks noChangeArrowheads="1"/>
            </p:cNvSpPr>
            <p:nvPr/>
          </p:nvSpPr>
          <p:spPr bwMode="auto">
            <a:xfrm>
              <a:off x="4416" y="196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5</a:t>
              </a:r>
            </a:p>
          </p:txBody>
        </p:sp>
      </p:grp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838200" y="4038600"/>
            <a:ext cx="3124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>
            <a:off x="1295400" y="609600"/>
            <a:ext cx="4495800" cy="1524000"/>
          </a:xfrm>
          <a:prstGeom prst="wedgeRoundRectCallout">
            <a:avLst>
              <a:gd name="adj1" fmla="val 70199"/>
              <a:gd name="adj2" fmla="val 3479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1752600" y="9906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Меньший отрезок имеет меньшую длину.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762000" y="2286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30480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7620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38100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400"/>
            <a:ext cx="1676400" cy="1676400"/>
          </a:xfrm>
          <a:prstGeom prst="rect">
            <a:avLst/>
          </a:prstGeom>
          <a:noFill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667000"/>
            <a:ext cx="7727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838200" y="2667000"/>
            <a:ext cx="3124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828800" y="3124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2004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2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4495800" y="3124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3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7912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4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7010400" y="3124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5</a:t>
            </a: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1295400" y="609600"/>
            <a:ext cx="4495800" cy="1524000"/>
          </a:xfrm>
          <a:prstGeom prst="wedgeRoundRectCallout">
            <a:avLst>
              <a:gd name="adj1" fmla="val 70199"/>
              <a:gd name="adj2" fmla="val 3479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1752600" y="838200"/>
            <a:ext cx="3581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Длина отрезка АВ равна сумме длин отрезков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АС и СВ.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762000" y="2286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А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9624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2590800" y="2286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С</a:t>
            </a:r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2743200" y="2590800"/>
            <a:ext cx="0" cy="7620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5250" name="Picture 18" descr="в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81600"/>
            <a:ext cx="1122363" cy="1524000"/>
          </a:xfrm>
          <a:prstGeom prst="rect">
            <a:avLst/>
          </a:prstGeom>
          <a:noFill/>
        </p:spPr>
      </p:pic>
      <p:sp>
        <p:nvSpPr>
          <p:cNvPr id="95251" name="AutoShape 19"/>
          <p:cNvSpPr>
            <a:spLocks noChangeArrowheads="1"/>
          </p:cNvSpPr>
          <p:nvPr/>
        </p:nvSpPr>
        <p:spPr bwMode="auto">
          <a:xfrm>
            <a:off x="2590800" y="4953000"/>
            <a:ext cx="4800600" cy="1600200"/>
          </a:xfrm>
          <a:prstGeom prst="wedgeRoundRectCallout">
            <a:avLst>
              <a:gd name="adj1" fmla="val -64750"/>
              <a:gd name="adj2" fmla="val 863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2895600" y="54102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Длина отрезка также называется расстоянием между концами этого отрезка.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1122363" cy="1524000"/>
          </a:xfrm>
          <a:prstGeom prst="rect">
            <a:avLst/>
          </a:prstGeom>
          <a:noFill/>
        </p:spPr>
      </p:pic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2743200" y="685800"/>
            <a:ext cx="4800600" cy="1600200"/>
          </a:xfrm>
          <a:prstGeom prst="wedgeRoundRectCallout">
            <a:avLst>
              <a:gd name="adj1" fmla="val -67921"/>
              <a:gd name="adj2" fmla="val 2311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048000" y="8382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hlink"/>
                </a:solidFill>
              </a:rPr>
              <a:t>Метр</a:t>
            </a:r>
            <a:r>
              <a:rPr lang="ru-RU" sz="2000">
                <a:solidFill>
                  <a:schemeClr val="hlink"/>
                </a:solidFill>
              </a:rPr>
              <a:t> – стандартная международная единица измерения отрезков.</a:t>
            </a:r>
          </a:p>
        </p:txBody>
      </p:sp>
      <p:pic>
        <p:nvPicPr>
          <p:cNvPr id="96263" name="Picture 7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1905000" cy="1406525"/>
          </a:xfrm>
          <a:prstGeom prst="rect">
            <a:avLst/>
          </a:prstGeom>
          <a:noFill/>
        </p:spPr>
      </p:pic>
      <p:pic>
        <p:nvPicPr>
          <p:cNvPr id="96264" name="Picture 8" descr="эталон мет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895600"/>
            <a:ext cx="1968500" cy="1282700"/>
          </a:xfrm>
          <a:prstGeom prst="rect">
            <a:avLst/>
          </a:prstGeom>
          <a:noFill/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867400" y="4267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эталон метра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1676400" y="53340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Метр ≈ 1/40 000 000 части земного меридиана.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400"/>
            <a:ext cx="1676400" cy="1676400"/>
          </a:xfrm>
          <a:prstGeom prst="rect">
            <a:avLst/>
          </a:prstGeom>
          <a:noFill/>
        </p:spPr>
      </p:pic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1295400" y="609600"/>
            <a:ext cx="4495800" cy="1524000"/>
          </a:xfrm>
          <a:prstGeom prst="wedgeRoundRectCallout">
            <a:avLst>
              <a:gd name="adj1" fmla="val 70199"/>
              <a:gd name="adj2" fmla="val 3479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752600" y="8382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Какие единицы измерения вы знаете?</a:t>
            </a:r>
          </a:p>
        </p:txBody>
      </p:sp>
      <p:pic>
        <p:nvPicPr>
          <p:cNvPr id="97287" name="Picture 7" descr="f319fa33eb425a75ef4d7ab1506ee3b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1562100" cy="1047750"/>
          </a:xfrm>
          <a:prstGeom prst="rect">
            <a:avLst/>
          </a:prstGeom>
          <a:noFill/>
        </p:spPr>
      </p:pic>
      <p:pic>
        <p:nvPicPr>
          <p:cNvPr id="97288" name="Picture 8" descr="e48db8201c2323986a5c19bc3b2369d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514600"/>
            <a:ext cx="1276350" cy="1400175"/>
          </a:xfrm>
          <a:prstGeom prst="rect">
            <a:avLst/>
          </a:prstGeom>
          <a:noFill/>
        </p:spPr>
      </p:pic>
      <p:sp>
        <p:nvSpPr>
          <p:cNvPr id="97290" name="Freeform 10"/>
          <p:cNvSpPr>
            <a:spLocks/>
          </p:cNvSpPr>
          <p:nvPr/>
        </p:nvSpPr>
        <p:spPr bwMode="auto">
          <a:xfrm>
            <a:off x="2362200" y="3403600"/>
            <a:ext cx="4495800" cy="7239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624" y="448"/>
              </a:cxn>
              <a:cxn ang="0">
                <a:pos x="1104" y="112"/>
              </a:cxn>
              <a:cxn ang="0">
                <a:pos x="1920" y="448"/>
              </a:cxn>
              <a:cxn ang="0">
                <a:pos x="2448" y="64"/>
              </a:cxn>
              <a:cxn ang="0">
                <a:pos x="2832" y="64"/>
              </a:cxn>
            </a:cxnLst>
            <a:rect l="0" t="0" r="r" b="b"/>
            <a:pathLst>
              <a:path w="2832" h="456">
                <a:moveTo>
                  <a:pt x="0" y="112"/>
                </a:moveTo>
                <a:cubicBezTo>
                  <a:pt x="220" y="280"/>
                  <a:pt x="440" y="448"/>
                  <a:pt x="624" y="448"/>
                </a:cubicBezTo>
                <a:cubicBezTo>
                  <a:pt x="808" y="448"/>
                  <a:pt x="888" y="112"/>
                  <a:pt x="1104" y="112"/>
                </a:cubicBezTo>
                <a:cubicBezTo>
                  <a:pt x="1320" y="112"/>
                  <a:pt x="1696" y="456"/>
                  <a:pt x="1920" y="448"/>
                </a:cubicBezTo>
                <a:cubicBezTo>
                  <a:pt x="2144" y="440"/>
                  <a:pt x="2296" y="128"/>
                  <a:pt x="2448" y="64"/>
                </a:cubicBezTo>
                <a:cubicBezTo>
                  <a:pt x="2600" y="0"/>
                  <a:pt x="2716" y="32"/>
                  <a:pt x="2832" y="64"/>
                </a:cubicBezTo>
              </a:path>
            </a:pathLst>
          </a:custGeom>
          <a:noFill/>
          <a:ln w="152400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2438400" y="3048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4343400" y="259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?</a:t>
            </a:r>
          </a:p>
        </p:txBody>
      </p:sp>
      <p:pic>
        <p:nvPicPr>
          <p:cNvPr id="97294" name="Picture 14" descr="471ef659a1008b1dac30747622fe56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724400"/>
            <a:ext cx="1428750" cy="1428750"/>
          </a:xfrm>
          <a:prstGeom prst="rect">
            <a:avLst/>
          </a:prstGeom>
          <a:noFill/>
        </p:spPr>
      </p:pic>
      <p:sp>
        <p:nvSpPr>
          <p:cNvPr id="97295" name="Line 15"/>
          <p:cNvSpPr>
            <a:spLocks noChangeShapeType="1"/>
          </p:cNvSpPr>
          <p:nvPr/>
        </p:nvSpPr>
        <p:spPr bwMode="auto">
          <a:xfrm flipV="1">
            <a:off x="1752600" y="6019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685800" y="6019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981200" y="617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533400" y="617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?</a:t>
            </a:r>
          </a:p>
        </p:txBody>
      </p:sp>
      <p:pic>
        <p:nvPicPr>
          <p:cNvPr id="97299" name="Picture 19" descr="ac7fe6c9b1768e350a7ddb19659fba9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572000"/>
            <a:ext cx="1831975" cy="1905000"/>
          </a:xfrm>
          <a:prstGeom prst="rect">
            <a:avLst/>
          </a:prstGeom>
          <a:noFill/>
        </p:spPr>
      </p:pic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6248400" y="47244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6400800" y="5334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400"/>
            <a:ext cx="1676400" cy="1676400"/>
          </a:xfrm>
          <a:prstGeom prst="rect">
            <a:avLst/>
          </a:prstGeom>
          <a:noFill/>
        </p:spPr>
      </p:pic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1295400" y="609600"/>
            <a:ext cx="4495800" cy="1524000"/>
          </a:xfrm>
          <a:prstGeom prst="wedgeRoundRectCallout">
            <a:avLst>
              <a:gd name="adj1" fmla="val 70199"/>
              <a:gd name="adj2" fmla="val 34792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752600" y="838200"/>
            <a:ext cx="358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Инструменты, использующиеся на практике:</a:t>
            </a:r>
          </a:p>
        </p:txBody>
      </p:sp>
      <p:pic>
        <p:nvPicPr>
          <p:cNvPr id="98311" name="Picture 7" descr="штангенцирку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895600"/>
            <a:ext cx="1736725" cy="1752600"/>
          </a:xfrm>
          <a:prstGeom prst="rect">
            <a:avLst/>
          </a:prstGeom>
          <a:noFill/>
        </p:spPr>
      </p:pic>
      <p:pic>
        <p:nvPicPr>
          <p:cNvPr id="98312" name="Picture 8" descr="iруле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257800"/>
            <a:ext cx="1600200" cy="1214438"/>
          </a:xfrm>
          <a:prstGeom prst="rect">
            <a:avLst/>
          </a:prstGeom>
          <a:noFill/>
        </p:spPr>
      </p:pic>
      <p:pic>
        <p:nvPicPr>
          <p:cNvPr id="98313" name="Picture 9" descr="линей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590800"/>
            <a:ext cx="1752600" cy="1546225"/>
          </a:xfrm>
          <a:prstGeom prst="rect">
            <a:avLst/>
          </a:prstGeom>
          <a:noFill/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990600" y="4038600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линейка, в том числе масштабная миллиметровая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6553200" y="4800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инструменты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3733800" y="6324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рулетка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4" descr="пила"/>
          <p:cNvPicPr>
            <a:picLocks noChangeAspect="1" noChangeArrowheads="1"/>
          </p:cNvPicPr>
          <p:nvPr/>
        </p:nvPicPr>
        <p:blipFill>
          <a:blip r:embed="rId2"/>
          <a:srcRect r="23810" b="43987"/>
          <a:stretch>
            <a:fillRect/>
          </a:stretch>
        </p:blipFill>
        <p:spPr bwMode="auto">
          <a:xfrm>
            <a:off x="1066800" y="685800"/>
            <a:ext cx="2438400" cy="1293813"/>
          </a:xfrm>
          <a:prstGeom prst="rect">
            <a:avLst/>
          </a:prstGeom>
          <a:noFill/>
        </p:spPr>
      </p:pic>
      <p:sp>
        <p:nvSpPr>
          <p:cNvPr id="233477" name="Line 5"/>
          <p:cNvSpPr>
            <a:spLocks noChangeShapeType="1"/>
          </p:cNvSpPr>
          <p:nvPr/>
        </p:nvSpPr>
        <p:spPr bwMode="auto">
          <a:xfrm flipV="1">
            <a:off x="1219200" y="685800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3478" name="WordArt 6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33400" cy="722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 м</a:t>
            </a:r>
          </a:p>
        </p:txBody>
      </p:sp>
      <p:pic>
        <p:nvPicPr>
          <p:cNvPr id="233479" name="Picture 7" descr="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609600"/>
            <a:ext cx="1676400" cy="1676400"/>
          </a:xfrm>
          <a:prstGeom prst="rect">
            <a:avLst/>
          </a:prstGeom>
          <a:noFill/>
        </p:spPr>
      </p:pic>
      <p:sp>
        <p:nvSpPr>
          <p:cNvPr id="233480" name="AutoShape 8"/>
          <p:cNvSpPr>
            <a:spLocks noChangeArrowheads="1"/>
          </p:cNvSpPr>
          <p:nvPr/>
        </p:nvSpPr>
        <p:spPr bwMode="auto">
          <a:xfrm>
            <a:off x="1447800" y="2438400"/>
            <a:ext cx="6629400" cy="1524000"/>
          </a:xfrm>
          <a:prstGeom prst="wedgeRoundRectCallout">
            <a:avLst>
              <a:gd name="adj1" fmla="val 37093"/>
              <a:gd name="adj2" fmla="val -10500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1905000" y="2667000"/>
            <a:ext cx="556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Пила имеет длину 1 метр, расстояние между соседними зубцами равна 25 мм. Найдите число зубцов пилы.</a:t>
            </a:r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 rot="-1857826">
            <a:off x="2305050" y="1212850"/>
            <a:ext cx="2438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sz="2800">
                <a:solidFill>
                  <a:schemeClr val="hlink"/>
                </a:solidFill>
                <a:latin typeface="Georgia" pitchFamily="18" charset="0"/>
              </a:rPr>
              <a:t>№26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>
                <a:solidFill>
                  <a:schemeClr val="hlink"/>
                </a:solidFill>
                <a:latin typeface="Georgia" pitchFamily="18" charset="0"/>
              </a:rPr>
              <a:t>27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>
                <a:solidFill>
                  <a:schemeClr val="hlink"/>
                </a:solidFill>
                <a:latin typeface="Georgia" pitchFamily="18" charset="0"/>
              </a:rPr>
              <a:t>30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>
                <a:solidFill>
                  <a:schemeClr val="hlink"/>
                </a:solidFill>
                <a:latin typeface="Georgia" pitchFamily="18" charset="0"/>
              </a:rPr>
              <a:t>31 б</a:t>
            </a:r>
          </a:p>
          <a:p>
            <a:pPr marL="533400" indent="-533400">
              <a:buFont typeface="Wingdings" pitchFamily="2" charset="2"/>
              <a:buNone/>
            </a:pPr>
            <a:endParaRPr lang="ru-RU" sz="2000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101430" name="Picture 54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33400"/>
            <a:ext cx="898525" cy="1219200"/>
          </a:xfrm>
          <a:prstGeom prst="rect">
            <a:avLst/>
          </a:prstGeom>
          <a:noFill/>
        </p:spPr>
      </p:pic>
      <p:sp>
        <p:nvSpPr>
          <p:cNvPr id="101431" name="AutoShape 55"/>
          <p:cNvSpPr>
            <a:spLocks noChangeArrowheads="1"/>
          </p:cNvSpPr>
          <p:nvPr/>
        </p:nvSpPr>
        <p:spPr bwMode="auto">
          <a:xfrm>
            <a:off x="914400" y="457200"/>
            <a:ext cx="6324600" cy="1066800"/>
          </a:xfrm>
          <a:prstGeom prst="wedgeRoundRectCallout">
            <a:avLst>
              <a:gd name="adj1" fmla="val 62046"/>
              <a:gd name="adj2" fmla="val 4270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1432" name="Text Box 56"/>
          <p:cNvSpPr txBox="1">
            <a:spLocks noChangeArrowheads="1"/>
          </p:cNvSpPr>
          <p:nvPr/>
        </p:nvSpPr>
        <p:spPr bwMode="auto">
          <a:xfrm>
            <a:off x="2057400" y="5334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Реши в тетради следующие 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  <a:latin typeface="Georgia" pitchFamily="18" charset="0"/>
              </a:rPr>
              <a:t>§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4</a:t>
            </a:r>
          </a:p>
          <a:p>
            <a:r>
              <a:rPr lang="ru-RU">
                <a:solidFill>
                  <a:schemeClr val="hlink"/>
                </a:solidFill>
                <a:latin typeface="Georgia" pitchFamily="18" charset="0"/>
              </a:rPr>
              <a:t>№ 24, 28, 29, 32</a:t>
            </a:r>
          </a:p>
        </p:txBody>
      </p:sp>
      <p:pic>
        <p:nvPicPr>
          <p:cNvPr id="102403" name="Picture 3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219200" cy="1219200"/>
          </a:xfrm>
          <a:prstGeom prst="rect">
            <a:avLst/>
          </a:prstGeom>
          <a:noFill/>
        </p:spPr>
      </p:pic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1524000" y="457200"/>
            <a:ext cx="6781800" cy="1219200"/>
          </a:xfrm>
          <a:prstGeom prst="wedgeRoundRectCallout">
            <a:avLst>
              <a:gd name="adj1" fmla="val -55361"/>
              <a:gd name="adj2" fmla="val 41148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209800" y="685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Запишите домашнее задание:</a:t>
            </a:r>
          </a:p>
        </p:txBody>
      </p:sp>
      <p:sp>
        <p:nvSpPr>
          <p:cNvPr id="10240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в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1249363" cy="1695450"/>
          </a:xfrm>
          <a:prstGeom prst="rect">
            <a:avLst/>
          </a:prstGeom>
          <a:noFill/>
        </p:spPr>
      </p:pic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2895600" y="990600"/>
            <a:ext cx="5486400" cy="2667000"/>
          </a:xfrm>
          <a:prstGeom prst="cloudCallout">
            <a:avLst>
              <a:gd name="adj1" fmla="val -61199"/>
              <a:gd name="adj2" fmla="val 6131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200400" y="1371600"/>
            <a:ext cx="4800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Урок 5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«Измерение отрезков»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4351</Words>
  <Application>Microsoft PowerPoint</Application>
  <PresentationFormat>Экран (4:3)</PresentationFormat>
  <Paragraphs>1053</Paragraphs>
  <Slides>165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165</vt:i4>
      </vt:variant>
    </vt:vector>
  </HeadingPairs>
  <TitlesOfParts>
    <vt:vector size="166" baseType="lpstr">
      <vt:lpstr>Пиксел</vt:lpstr>
      <vt:lpstr>Начальные геометрические сведения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Свойство прямой. Через любые две точки можно провести прямую и при том только одну.</vt:lpstr>
      <vt:lpstr>Слайд 37</vt:lpstr>
      <vt:lpstr>Слайд 38</vt:lpstr>
      <vt:lpstr>На прямой а отметьте последовательно точки A, B, C, D. Запишите все получившиеся отрезки.</vt:lpstr>
      <vt:lpstr>Слайд 40</vt:lpstr>
      <vt:lpstr>Слайд 41</vt:lpstr>
      <vt:lpstr>Слайд 42</vt:lpstr>
      <vt:lpstr>Слайд 43</vt:lpstr>
      <vt:lpstr>Слайд 44</vt:lpstr>
      <vt:lpstr>Слайд 45</vt:lpstr>
      <vt:lpstr>Проверка домашнего задания.</vt:lpstr>
      <vt:lpstr>Проверка домашнего задания.</vt:lpstr>
      <vt:lpstr>Проверка домашнего задания.</vt:lpstr>
      <vt:lpstr>Слайд 49</vt:lpstr>
      <vt:lpstr>Выполните  самостоятельную  работу.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Проверка домашнего задания:</vt:lpstr>
      <vt:lpstr>Проверка домашнего задания:</vt:lpstr>
      <vt:lpstr>Проверка домашнего задания: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Проверка домашнего задания:</vt:lpstr>
      <vt:lpstr>Проверка домашнего задания:</vt:lpstr>
      <vt:lpstr>Проверка домашнего задания: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Проверка домашнего задания: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Проверка домашнего задания:</vt:lpstr>
      <vt:lpstr>Проверка домашнего задания:</vt:lpstr>
      <vt:lpstr>Проверка домашнего задания: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Проверка домашнего задания:</vt:lpstr>
      <vt:lpstr>Проверка домашнего задания:</vt:lpstr>
      <vt:lpstr>Проверка домашнего задания:</vt:lpstr>
      <vt:lpstr>Слайд 138</vt:lpstr>
      <vt:lpstr>Слайд 139</vt:lpstr>
      <vt:lpstr>Слайд 140</vt:lpstr>
      <vt:lpstr>Слайд 141</vt:lpstr>
      <vt:lpstr>Слайд 142</vt:lpstr>
      <vt:lpstr>Слайд 143</vt:lpstr>
      <vt:lpstr>Слайд 144</vt:lpstr>
      <vt:lpstr>Слайд 145</vt:lpstr>
      <vt:lpstr>Слайд 146</vt:lpstr>
      <vt:lpstr>Слайд 147</vt:lpstr>
      <vt:lpstr>Слайд 148</vt:lpstr>
      <vt:lpstr>Слайд 149</vt:lpstr>
      <vt:lpstr>Слайд 150</vt:lpstr>
      <vt:lpstr>Слайд 151</vt:lpstr>
      <vt:lpstr>Слайд 152</vt:lpstr>
      <vt:lpstr>Слайд 153</vt:lpstr>
      <vt:lpstr>Проверка домашнего задания:</vt:lpstr>
      <vt:lpstr>Проверка домашнего задания:</vt:lpstr>
      <vt:lpstr>Слайд 156</vt:lpstr>
      <vt:lpstr>Слайд 157</vt:lpstr>
      <vt:lpstr>Слайд 158</vt:lpstr>
      <vt:lpstr>Слайд 159</vt:lpstr>
      <vt:lpstr>Слайд 160</vt:lpstr>
      <vt:lpstr>Слайд 161</vt:lpstr>
      <vt:lpstr>Слайд 162</vt:lpstr>
      <vt:lpstr>Слайд 163</vt:lpstr>
      <vt:lpstr>Слайд 164</vt:lpstr>
      <vt:lpstr>Слайд 165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104</cp:revision>
  <cp:lastPrinted>1601-01-01T00:00:00Z</cp:lastPrinted>
  <dcterms:created xsi:type="dcterms:W3CDTF">1601-01-01T00:00:00Z</dcterms:created>
  <dcterms:modified xsi:type="dcterms:W3CDTF">2021-09-08T19:26:21Z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