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70" r:id="rId13"/>
    <p:sldId id="269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C0804"/>
    <a:srgbClr val="F90B05"/>
    <a:srgbClr val="8D1E1B"/>
    <a:srgbClr val="008000"/>
    <a:srgbClr val="740000"/>
    <a:srgbClr val="B05408"/>
    <a:srgbClr val="993300"/>
    <a:srgbClr val="BE28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142984"/>
            <a:ext cx="6912768" cy="26432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Формирование исследовательских компетенций обучающихся на уроках географии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869160"/>
            <a:ext cx="5033720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Лапченко Наталья Анатольевна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учитель географии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МБОУ СОШ №8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ст.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Новопашковская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65403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Исследовательские компетенции развиваем  при изучении нового материала</a:t>
            </a:r>
            <a:r>
              <a:rPr lang="ru-RU" sz="2400" b="1" i="1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00166" y="857232"/>
            <a:ext cx="7643834" cy="6000768"/>
          </a:xfrm>
        </p:spPr>
        <p:txBody>
          <a:bodyPr>
            <a:normAutofit fontScale="25000" lnSpcReduction="20000"/>
          </a:bodyPr>
          <a:lstStyle/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>
                <a:solidFill>
                  <a:schemeClr val="tx2"/>
                </a:solidFill>
              </a:rPr>
              <a:t>                </a:t>
            </a:r>
            <a:r>
              <a:rPr lang="ru-RU" sz="8000" dirty="0" smtClean="0">
                <a:solidFill>
                  <a:schemeClr val="tx2"/>
                </a:solidFill>
              </a:rPr>
              <a:t>Класс делится на исследовательские группы: 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картографы определяют географическое положение материка;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геоморфологи исследуют рельеф;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климатологи определят климат;          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гидрологи проектируют картину внутренних вод.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           Каждая группа, используя тематические карты атласа и учебник, готовит устный отчёт о своей работе, оформляя при этом контурную карту по тематике исследования. 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          Что объединяет все группы? Одна проблема. Нужно выявить отличительные черты природы неизвестного материка. Чтобы работа в группах была более слаженной, организованной и понятной для всех предлагаю обсудить следующие вопросы: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Как вы мыслите решение поставленной задачи?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Что необходимо знать ( или вспомнить) для работы?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Какие карты будете использовать?</a:t>
            </a:r>
            <a:br>
              <a:rPr lang="ru-RU" sz="8000" dirty="0" smtClean="0">
                <a:solidFill>
                  <a:schemeClr val="tx2"/>
                </a:solidFill>
              </a:rPr>
            </a:br>
            <a:r>
              <a:rPr lang="ru-RU" sz="8000" dirty="0" smtClean="0">
                <a:solidFill>
                  <a:schemeClr val="tx2"/>
                </a:solidFill>
              </a:rPr>
              <a:t>- Какую роль будет выполнять каждый участник экспедиции?</a:t>
            </a:r>
          </a:p>
          <a:p>
            <a:pPr>
              <a:buNone/>
            </a:pPr>
            <a:r>
              <a:rPr lang="ru-RU" sz="8000" dirty="0" smtClean="0">
                <a:solidFill>
                  <a:schemeClr val="tx2"/>
                </a:solidFill>
              </a:rPr>
              <a:t>     В течение 3-4 минут дети формулируют задачи, которые им предстояло решить, распределяют роли в группах, выбирают нужные для работы карты. В помощь учащимся предлагаются инструктивные карточки с заданиями и дополнительная литература (старые учебники, вырезки из газет, энциклопедии и т.д.).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356" y="357166"/>
            <a:ext cx="728664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b="1" dirty="0" smtClean="0">
                <a:solidFill>
                  <a:schemeClr val="tx2"/>
                </a:solidFill>
              </a:rPr>
              <a:t>Для развития исследовательских компетенций на уроке обязательно использую работу с картами, статическими материалами, выполнение практических работ, работу с различными источниками информации.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F:\Егор\IMG_20191119_083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3357586" cy="39290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F:\Егор\IMG_20191119_083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000240"/>
            <a:ext cx="3286130" cy="39290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6429420" cy="657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   </a:t>
            </a:r>
            <a:r>
              <a:rPr lang="ru-RU" sz="2000" b="1" dirty="0" smtClean="0">
                <a:solidFill>
                  <a:schemeClr val="tx2"/>
                </a:solidFill>
              </a:rPr>
              <a:t>Использование исследований на уроках способствует сближению образования и науки, так как в обучение внедряются практические методы исследования объектов и явлений природы – наблюдения и эксперименты, которые являются специфичной формой практики. Их педагогическая ценность в том, что они помогают учителю подвести учащихся к самостоятельному мышлению и самостоятельной практической деятельности; способствуют формированию у школьников таких качеств, как вдумчивость, терпеливость, настойчивость, выдержка, аккуратность, сообразительность.</a:t>
            </a:r>
          </a:p>
          <a:p>
            <a:pPr>
              <a:buNone/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«Расскажи - и я забуду, покажи - и я запомню, дай попробовать - и я пойму» </a:t>
            </a:r>
            <a:b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                                          Конфуций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 t="12500" b="12500"/>
          <a:stretch>
            <a:fillRect/>
          </a:stretch>
        </p:blipFill>
        <p:spPr bwMode="auto">
          <a:xfrm>
            <a:off x="6157930" y="3929066"/>
            <a:ext cx="2986070" cy="2400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Bookman Old Style" pitchFamily="18" charset="0"/>
                <a:cs typeface="BrowalliaUPC" pitchFamily="34" charset="-34"/>
              </a:rPr>
              <a:t>Благодарю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Bookman Old Style" pitchFamily="18" charset="0"/>
                <a:cs typeface="BrowalliaUPC" pitchFamily="34" charset="-34"/>
              </a:rPr>
              <a:t>за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Bookman Old Style" pitchFamily="18" charset="0"/>
                <a:cs typeface="BrowalliaUPC" pitchFamily="34" charset="-34"/>
              </a:rPr>
              <a:t>внимание!</a:t>
            </a:r>
          </a:p>
          <a:p>
            <a:pPr algn="ctr">
              <a:buNone/>
            </a:pPr>
            <a:endParaRPr lang="ru-RU" sz="5400" b="1" dirty="0" smtClean="0">
              <a:solidFill>
                <a:srgbClr val="00B050"/>
              </a:solidFill>
              <a:latin typeface="Bookman Old Style" pitchFamily="18" charset="0"/>
              <a:cs typeface="BrowalliaUPC" pitchFamily="34" charset="-34"/>
            </a:endParaRPr>
          </a:p>
          <a:p>
            <a:pPr algn="ctr">
              <a:buNone/>
            </a:pPr>
            <a:endParaRPr lang="ru-RU" sz="5400" b="1" dirty="0">
              <a:solidFill>
                <a:srgbClr val="00B050"/>
              </a:solidFill>
              <a:latin typeface="Bookman Old Style" pitchFamily="18" charset="0"/>
              <a:cs typeface="BrowalliaUPC" pitchFamily="34" charset="-34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79712" y="548680"/>
            <a:ext cx="6768752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b="1" dirty="0" smtClean="0"/>
              <a:t>Автор </a:t>
            </a:r>
            <a:r>
              <a:rPr lang="ru-RU" sz="2400" b="1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 err="1"/>
              <a:t>Ранько</a:t>
            </a:r>
            <a:r>
              <a:rPr lang="ru-RU" sz="2400" b="1" i="1" dirty="0"/>
              <a:t> Елена Алексеевна </a:t>
            </a:r>
          </a:p>
          <a:p>
            <a:pPr algn="ctr"/>
            <a:r>
              <a:rPr lang="ru-RU" sz="2400" i="1" dirty="0"/>
              <a:t>учитель начальных классов  </a:t>
            </a:r>
          </a:p>
          <a:p>
            <a:pPr algn="ctr"/>
            <a:r>
              <a:rPr lang="ru-RU" sz="2400" i="1" dirty="0"/>
              <a:t>МАОУ </a:t>
            </a:r>
            <a:r>
              <a:rPr lang="ru-RU" sz="2400" i="1" dirty="0" smtClean="0"/>
              <a:t>лицей </a:t>
            </a:r>
            <a:r>
              <a:rPr lang="ru-RU" sz="2400" i="1" dirty="0"/>
              <a:t>№</a:t>
            </a:r>
            <a:r>
              <a:rPr lang="ru-RU" sz="2400" i="1" dirty="0" smtClean="0"/>
              <a:t>21 </a:t>
            </a:r>
          </a:p>
          <a:p>
            <a:pPr algn="ctr"/>
            <a:r>
              <a:rPr lang="ru-RU" sz="2400" i="1" dirty="0" smtClean="0"/>
              <a:t>г</a:t>
            </a:r>
            <a:r>
              <a:rPr lang="ru-RU" sz="2400" i="1" dirty="0"/>
              <a:t>. </a:t>
            </a:r>
            <a:r>
              <a:rPr lang="ru-RU" sz="2400" i="1" dirty="0" smtClean="0"/>
              <a:t>Иваново</a:t>
            </a:r>
            <a:endParaRPr lang="ru-RU" sz="2400" i="1" dirty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b="1" i="1" dirty="0"/>
              <a:t>Сайт: </a:t>
            </a:r>
            <a:r>
              <a:rPr lang="en-US" sz="2400" i="1" dirty="0" smtClean="0">
                <a:hlinkClick r:id="rId2"/>
              </a:rPr>
              <a:t>http://elenaranko.ucoz.ru/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391629384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60648"/>
            <a:ext cx="7198688" cy="1239526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 smtClean="0">
                <a:solidFill>
                  <a:srgbClr val="FF0000"/>
                </a:solidFill>
              </a:rPr>
              <a:t>Известно, что единственный путь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к познанию – это деятельность”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Бернард </a:t>
            </a:r>
            <a:r>
              <a:rPr lang="ru-RU" sz="2400" b="1" i="1" dirty="0" smtClean="0">
                <a:solidFill>
                  <a:srgbClr val="FF0000"/>
                </a:solidFill>
              </a:rPr>
              <a:t>Шоу.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3042" y="1500174"/>
            <a:ext cx="7200800" cy="49971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        В концепции ФГОС ООО указаны требования к результатам освоения основных общеобразовательных программ, которые структурируются по ключевым задачам общего образования. Важная роль отводится </a:t>
            </a:r>
            <a:r>
              <a:rPr lang="ru-RU" sz="2400" i="1" dirty="0" err="1" smtClean="0">
                <a:solidFill>
                  <a:srgbClr val="008000"/>
                </a:solidFill>
              </a:rPr>
              <a:t>метапредметным</a:t>
            </a:r>
            <a:r>
              <a:rPr lang="ru-RU" sz="2400" i="1" dirty="0" smtClean="0">
                <a:solidFill>
                  <a:srgbClr val="008000"/>
                </a:solidFill>
              </a:rPr>
              <a:t> результатам </a:t>
            </a:r>
            <a:r>
              <a:rPr lang="ru-RU" sz="2400" dirty="0" smtClean="0">
                <a:solidFill>
                  <a:srgbClr val="008000"/>
                </a:solidFill>
              </a:rPr>
              <a:t>образовательной деятельности, под которыми понимаются «освоенные обучающимися на базе одного или нескольких или всех учебных предметов способы деятельности, применимые как в рамках образовательного процесса, так и при решении проблем в реальных жизненных ситуациях»</a:t>
            </a:r>
          </a:p>
          <a:p>
            <a:pPr marL="0" indent="0" algn="just">
              <a:buNone/>
            </a:pPr>
            <a:endParaRPr lang="ru-RU" sz="2600" dirty="0" smtClean="0"/>
          </a:p>
          <a:p>
            <a:pPr marL="0" indent="0" algn="just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789440" cy="94096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2"/>
                </a:solidFill>
              </a:rPr>
              <a:t>Достижению метапредметных  результатов способствует организация исследовательской деятельности на уроках.</a:t>
            </a:r>
            <a:endParaRPr lang="ru-RU" sz="2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7200800" cy="499715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14744" y="1643050"/>
            <a:ext cx="3357586" cy="15001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Реализация исследовательской деятельности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4000504"/>
            <a:ext cx="3286148" cy="257176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Выделение целых уроков, содержанием которых является обучение учащихся исследовательским приемам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6" y="4000504"/>
            <a:ext cx="3214710" cy="24288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Включение в учебный процесс приемов исследовательской деятельности, которые вытекают из логики учебного процесса и являются его составной частью.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 rot="10800000" flipV="1">
            <a:off x="3357554" y="3214686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143636" y="3214686"/>
            <a:ext cx="1260000" cy="75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6061976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35696" y="214290"/>
            <a:ext cx="7139136" cy="55804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tx2"/>
                </a:solidFill>
              </a:rPr>
              <a:t>             </a:t>
            </a:r>
            <a:r>
              <a:rPr lang="ru-RU" sz="2400" b="1" dirty="0" smtClean="0">
                <a:solidFill>
                  <a:schemeClr val="tx2"/>
                </a:solidFill>
              </a:rPr>
              <a:t>Общие исследовательские умения:</a:t>
            </a:r>
          </a:p>
          <a:p>
            <a:pPr>
              <a:buNone/>
            </a:pPr>
            <a:endParaRPr lang="ru-RU" sz="22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видеть проблемы;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задавать вопросы;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выдвигать гипотезы;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dirty="0" smtClean="0">
                <a:solidFill>
                  <a:schemeClr val="tx2"/>
                </a:solidFill>
              </a:rPr>
              <a:t>выполнять логические действия (давать определения понятиям, классифицировать, формулировать суждения и умозаключения, обобщать);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наблюдать;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проводить эксперимент</a:t>
            </a:r>
            <a:endParaRPr lang="ru-RU" sz="2200" dirty="0">
              <a:solidFill>
                <a:schemeClr val="tx2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6021288"/>
            <a:ext cx="8352928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77232197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285728"/>
            <a:ext cx="6686568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Исследовательская задача на примере начального курса физической географии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(6 класс)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442915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Какое природное явление изображено на картине?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 Опишите его причины и последствия.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Какова, на ваш взгляд, сила ветра по шкале Бофорта?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Какие опасности подстерегают команду корабля?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Какие действия она должна, по-вашему, предпринять для того, чтобы выжить в данной ситуации?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/>
                </a:solidFill>
              </a:rPr>
              <a:t>Объясните свою точку зрения.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&amp;Bcy;&amp;ucy;&amp;rcy;&amp;yacy; 1868 70&amp;khcy;50. &amp;Acy;&amp;jcy;&amp;vcy;&amp;acy;&amp;zcy;&amp;ocy;&amp;vcy;&amp;scy;&amp;kcy;&amp;icy;&amp;jcy; &amp;Icy;&amp;vcy;&amp;acy;&amp;ncy; &amp;Kcy;&amp;ocy;&amp;ncy;&amp;scy;&amp;tcy;&amp;acy;&amp;ncy;&amp;tcy;&amp;icy;&amp;ncy;&amp;ocy;&amp;vcy;&amp;icy;&amp;chcy; (1817-1900)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600200"/>
            <a:ext cx="31432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>
                <a:solidFill>
                  <a:srgbClr val="FF0000"/>
                </a:solidFill>
              </a:rPr>
              <a:t>Исследовательская задача на примере курса физической географии материков и океанов                      (7 класс)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648200" y="2000241"/>
            <a:ext cx="4281518" cy="3643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tx2"/>
                </a:solidFill>
              </a:rPr>
              <a:t>Опишите природу гор от лица ученого-географа (геодезиста, геолога).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tx2"/>
                </a:solidFill>
              </a:rPr>
              <a:t>Что в первую очередь удивит жителя равнины, впервые попавшего в горы?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tx2"/>
                </a:solidFill>
              </a:rPr>
              <a:t>Какие опасности таит в себе данная территория?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chemeClr val="tx2"/>
                </a:solidFill>
              </a:rPr>
              <a:t>Почему вы пришли к такому выводу? </a:t>
            </a:r>
          </a:p>
          <a:p>
            <a:endParaRPr lang="ru-RU" dirty="0"/>
          </a:p>
        </p:txBody>
      </p:sp>
      <p:pic>
        <p:nvPicPr>
          <p:cNvPr id="6" name="Содержимое 5" descr="гора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3048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горы фот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929066"/>
            <a:ext cx="3048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6061976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214290"/>
            <a:ext cx="6729402" cy="114300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Тема: «Природные зоны России», 8 класс.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Задание:</a:t>
            </a:r>
            <a:r>
              <a:rPr lang="ru-RU" sz="2200" i="1" dirty="0" smtClean="0">
                <a:solidFill>
                  <a:srgbClr val="BC0804"/>
                </a:solidFill>
              </a:rPr>
              <a:t> </a:t>
            </a:r>
            <a:r>
              <a:rPr lang="ru-RU" sz="2200" dirty="0" smtClean="0">
                <a:solidFill>
                  <a:srgbClr val="BC0804"/>
                </a:solidFill>
              </a:rPr>
              <a:t>определите, что общее есть в приведенных описаниях, по каким признакам можно узнать изучаемую природную зону?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571612"/>
            <a:ext cx="4214842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/>
              <a:t>       </a:t>
            </a:r>
            <a:r>
              <a:rPr lang="ru-RU" sz="1400" dirty="0" smtClean="0">
                <a:solidFill>
                  <a:schemeClr val="tx2"/>
                </a:solidFill>
              </a:rPr>
              <a:t>«Между тем перед глазами ехавших расстилалась уже широкая, бесконечная равнина, перехваченная цепью холмов. …Теснясь, и выглядывая друг из-за друга, эти холмы сливаются в возвышенность, которая тянется вправо от дороги до самого горизонта и исчезает в липовой дали; едешь-едешь и никак не разберешь, где она начинается и где кончается… Над дорогой с веселым криком носились ласточки, в траве перекликались суслики, где-то далеко влево плакали чибисы. Стадо куропаток, испуганное бричкой, вспорхнуло и со своим мягким «тррр» полетело к холмам. Кузнечики, сверчки, медведки затянули в траве свою скрипучую монотонную музыку…. Но прошло немного времени, роса испарилась, воздух застыл, и обманутая степь приняла свой унылый июльский вид. Трава поникла, жизнь замерла…».  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2"/>
                </a:solidFill>
              </a:rPr>
              <a:t>                                                  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14348" y="1428736"/>
            <a:ext cx="4214842" cy="514353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dirty="0" smtClean="0"/>
              <a:t>    </a:t>
            </a:r>
          </a:p>
          <a:p>
            <a:pPr>
              <a:lnSpc>
                <a:spcPct val="120000"/>
              </a:lnSpc>
              <a:buNone/>
            </a:pPr>
            <a:r>
              <a:rPr lang="ru-RU" sz="5600" dirty="0" smtClean="0"/>
              <a:t>            « </a:t>
            </a:r>
            <a:r>
              <a:rPr lang="ru-RU" sz="5600" dirty="0" smtClean="0">
                <a:solidFill>
                  <a:schemeClr val="tx2"/>
                </a:solidFill>
              </a:rPr>
              <a:t>Отцвели разномастные травы. На гребнях никла безрадостная выгоревшая полынь. Короткие ночи истлевали быстро. По ночам на </a:t>
            </a:r>
            <a:r>
              <a:rPr lang="ru-RU" sz="5600" dirty="0" err="1" smtClean="0">
                <a:solidFill>
                  <a:schemeClr val="tx2"/>
                </a:solidFill>
              </a:rPr>
              <a:t>обугленно-черном</a:t>
            </a:r>
            <a:r>
              <a:rPr lang="ru-RU" sz="5600" dirty="0" smtClean="0">
                <a:solidFill>
                  <a:schemeClr val="tx2"/>
                </a:solidFill>
              </a:rPr>
              <a:t> небе несчетные сияли звезды; месяц – казачье солнышко, темнея ущербленной боковиной, светил скупо, бело; просторный. Млечный шлях сплетался с иными звездными путями. Терпкий воздух  был густ, ветер сух, </a:t>
            </a:r>
            <a:r>
              <a:rPr lang="ru-RU" sz="5600" dirty="0" err="1" smtClean="0">
                <a:solidFill>
                  <a:schemeClr val="tx2"/>
                </a:solidFill>
              </a:rPr>
              <a:t>полынен</a:t>
            </a:r>
            <a:r>
              <a:rPr lang="ru-RU" sz="5600" dirty="0" smtClean="0">
                <a:solidFill>
                  <a:schemeClr val="tx2"/>
                </a:solidFill>
              </a:rPr>
              <a:t>; земля, напитанная все той же горечью всесильной полыни, тосковала о прохладе…</a:t>
            </a:r>
          </a:p>
          <a:p>
            <a:pPr>
              <a:lnSpc>
                <a:spcPct val="120000"/>
              </a:lnSpc>
              <a:buNone/>
            </a:pPr>
            <a:r>
              <a:rPr lang="ru-RU" sz="5600" dirty="0" smtClean="0">
                <a:solidFill>
                  <a:schemeClr val="tx2"/>
                </a:solidFill>
              </a:rPr>
              <a:t>             А днями – зной, духота, мглистое курево. На выцветшей голубени неба – нещадное солнце, бестучье да коричневые стальные полудужья распростертых крыльев коршуна…Суслики свистят истомно и хрипло. На желтеющих парных отвалах нор дремлют сурки. Степь горяча, но мертва, и все окружающее прозрачно-недвижимо. Даже курган синеет на грани видимого сказочно и невнятно, как во сне»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0619763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214290"/>
            <a:ext cx="4495800" cy="49292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b="1" i="1" dirty="0" smtClean="0">
                <a:solidFill>
                  <a:srgbClr val="FF0000"/>
                </a:solidFill>
              </a:rPr>
              <a:t>Тема исследования:</a:t>
            </a:r>
            <a:r>
              <a:rPr lang="ru-RU" sz="2600" b="1" dirty="0" smtClean="0">
                <a:solidFill>
                  <a:srgbClr val="FF0000"/>
                </a:solidFill>
              </a:rPr>
              <a:t> Виды озер</a:t>
            </a:r>
          </a:p>
          <a:p>
            <a:pPr>
              <a:buNone/>
            </a:pPr>
            <a:r>
              <a:rPr lang="ru-RU" sz="2600" i="1" dirty="0" smtClean="0">
                <a:solidFill>
                  <a:srgbClr val="FF0000"/>
                </a:solidFill>
              </a:rPr>
              <a:t>Цель:</a:t>
            </a:r>
            <a:r>
              <a:rPr lang="ru-RU" sz="2600" dirty="0" smtClean="0"/>
              <a:t>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определить виды озер</a:t>
            </a:r>
          </a:p>
          <a:p>
            <a:pPr>
              <a:buNone/>
            </a:pPr>
            <a:r>
              <a:rPr lang="ru-RU" sz="2600" i="1" dirty="0" smtClean="0">
                <a:solidFill>
                  <a:srgbClr val="FF0000"/>
                </a:solidFill>
              </a:rPr>
              <a:t>Задача</a:t>
            </a:r>
            <a:r>
              <a:rPr lang="ru-RU" sz="2600" i="1" dirty="0" smtClean="0"/>
              <a:t>:</a:t>
            </a:r>
            <a:r>
              <a:rPr lang="ru-RU" sz="2600" dirty="0" smtClean="0"/>
              <a:t> 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объяснить понятия «сточное» и «бессточное» озеро; найти особенности изображения их на географической карте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600" i="1" dirty="0" smtClean="0">
                <a:solidFill>
                  <a:srgbClr val="FF0000"/>
                </a:solidFill>
              </a:rPr>
              <a:t>Оборудование</a:t>
            </a:r>
            <a:r>
              <a:rPr lang="ru-RU" sz="2600" i="1" dirty="0" smtClean="0"/>
              <a:t>:</a:t>
            </a:r>
            <a:endParaRPr lang="ru-RU" sz="2600" dirty="0" smtClean="0"/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Контуры озера  ( пресного – синий, соленого – фиолетовый, контуры рек )</a:t>
            </a:r>
          </a:p>
          <a:p>
            <a:pPr algn="ctr">
              <a:buNone/>
            </a:pPr>
            <a:r>
              <a:rPr lang="ru-RU" sz="2600" i="1" dirty="0" smtClean="0">
                <a:solidFill>
                  <a:srgbClr val="FF0000"/>
                </a:solidFill>
              </a:rPr>
              <a:t>Ход работы.</a:t>
            </a:r>
            <a:endParaRPr lang="ru-RU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1.Соберите картинки по принципу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пазла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2. Ознакомьтесь с текстом учебника по теме «Озера» (сточные  озера – реки втекают и вытекают; бессточные озера – реки втекают, но не вытекают)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3. Подпишите объекты на собранном 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</a:rPr>
              <a:t>пазле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</a:rPr>
              <a:t>(реки, озера)</a:t>
            </a:r>
            <a:endParaRPr lang="ru-RU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4. Найдите отличия и сделайте вывод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</a:rPr>
              <a:t>(озера – сточное и бессточное; отличаются по цвету – синие – пресное, красное – соленое)</a:t>
            </a:r>
            <a:endParaRPr lang="ru-RU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Виды озер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</a:rPr>
              <a:t>5. Заполните схему: </a:t>
            </a:r>
          </a:p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00760" y="5000636"/>
            <a:ext cx="1857388" cy="3571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8D1E1B"/>
                </a:solidFill>
              </a:rPr>
              <a:t>Виды озер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86314" y="5500702"/>
            <a:ext cx="1714512" cy="2857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</a:t>
            </a:r>
          </a:p>
          <a:p>
            <a:pPr algn="ctr"/>
            <a:r>
              <a:rPr lang="ru-RU" b="1" dirty="0" smtClean="0">
                <a:solidFill>
                  <a:srgbClr val="8D1E1B"/>
                </a:solidFill>
              </a:rPr>
              <a:t>по солености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215206" y="5500702"/>
            <a:ext cx="1714512" cy="2857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8D1E1B"/>
                </a:solidFill>
              </a:rPr>
              <a:t>по </a:t>
            </a:r>
            <a:r>
              <a:rPr lang="ru-RU" b="1" dirty="0" err="1" smtClean="0">
                <a:solidFill>
                  <a:srgbClr val="8D1E1B"/>
                </a:solidFill>
              </a:rPr>
              <a:t>сточности</a:t>
            </a:r>
            <a:endParaRPr lang="ru-RU" b="1" dirty="0">
              <a:solidFill>
                <a:srgbClr val="8D1E1B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072330" y="6143644"/>
            <a:ext cx="928694" cy="2143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215306" y="6072206"/>
            <a:ext cx="928694" cy="2762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57884" y="6072206"/>
            <a:ext cx="928694" cy="2143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43438" y="6072206"/>
            <a:ext cx="928694" cy="2143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/>
          <p:cNvCxnSpPr>
            <a:endCxn id="17" idx="0"/>
          </p:cNvCxnSpPr>
          <p:nvPr/>
        </p:nvCxnSpPr>
        <p:spPr>
          <a:xfrm rot="5400000">
            <a:off x="5089926" y="5804314"/>
            <a:ext cx="285752" cy="250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072198" y="5786454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501090" y="5786454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7572396" y="5786455"/>
            <a:ext cx="357190" cy="357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0" name="Picture 2" descr="F:\Егор\IMG_20191119_1248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8571" b="8571"/>
          <a:stretch>
            <a:fillRect/>
          </a:stretch>
        </p:blipFill>
        <p:spPr bwMode="auto">
          <a:xfrm>
            <a:off x="1214414" y="2500306"/>
            <a:ext cx="2500306" cy="207170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F:\Егор\IMG_20191119_122711.jpg"/>
          <p:cNvPicPr>
            <a:picLocks noChangeAspect="1" noChangeArrowheads="1"/>
          </p:cNvPicPr>
          <p:nvPr/>
        </p:nvPicPr>
        <p:blipFill>
          <a:blip r:embed="rId3" cstate="print"/>
          <a:srcRect t="8571"/>
          <a:stretch>
            <a:fillRect/>
          </a:stretch>
        </p:blipFill>
        <p:spPr bwMode="auto">
          <a:xfrm>
            <a:off x="2000232" y="285728"/>
            <a:ext cx="2357436" cy="200026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F:\Егор\IMG_20191119_124254.jpg"/>
          <p:cNvPicPr>
            <a:picLocks noChangeAspect="1" noChangeArrowheads="1"/>
          </p:cNvPicPr>
          <p:nvPr/>
        </p:nvPicPr>
        <p:blipFill>
          <a:blip r:embed="rId4" cstate="print"/>
          <a:srcRect t="14286" r="6250" b="8571"/>
          <a:stretch>
            <a:fillRect/>
          </a:stretch>
        </p:blipFill>
        <p:spPr bwMode="auto">
          <a:xfrm>
            <a:off x="2000232" y="4714884"/>
            <a:ext cx="2500312" cy="192882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291"/>
            <a:ext cx="4495800" cy="46434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>
                <a:solidFill>
                  <a:srgbClr val="FF0000"/>
                </a:solidFill>
              </a:rPr>
              <a:t>Тема исследования:</a:t>
            </a:r>
            <a:r>
              <a:rPr lang="ru-RU" sz="1600" b="1" dirty="0" smtClean="0">
                <a:solidFill>
                  <a:srgbClr val="FF0000"/>
                </a:solidFill>
              </a:rPr>
              <a:t> Свойства горных пород.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FF0000"/>
                </a:solidFill>
              </a:rPr>
              <a:t>Цель</a:t>
            </a:r>
            <a:r>
              <a:rPr lang="ru-RU" sz="1600" i="1" dirty="0" smtClean="0"/>
              <a:t>:</a:t>
            </a: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chemeClr val="tx2"/>
                </a:solidFill>
              </a:rPr>
              <a:t>изучить свойства горных пород 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FF0000"/>
                </a:solidFill>
              </a:rPr>
              <a:t>Задача:</a:t>
            </a: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chemeClr val="tx2"/>
                </a:solidFill>
              </a:rPr>
              <a:t>определить,  все ли горные породы одинаково хорошо пропускают воду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FF0000"/>
                </a:solidFill>
              </a:rPr>
              <a:t>Оборудование: </a:t>
            </a:r>
            <a:r>
              <a:rPr lang="ru-RU" sz="1600" b="1" dirty="0" smtClean="0">
                <a:solidFill>
                  <a:schemeClr val="tx2"/>
                </a:solidFill>
              </a:rPr>
              <a:t>прозрачные стаканы - 2шт, воронка – 2 </a:t>
            </a:r>
            <a:r>
              <a:rPr lang="ru-RU" sz="1600" b="1" dirty="0" err="1" smtClean="0">
                <a:solidFill>
                  <a:schemeClr val="tx2"/>
                </a:solidFill>
              </a:rPr>
              <a:t>шт</a:t>
            </a:r>
            <a:r>
              <a:rPr lang="ru-RU" sz="1600" b="1" dirty="0" smtClean="0">
                <a:solidFill>
                  <a:schemeClr val="tx2"/>
                </a:solidFill>
              </a:rPr>
              <a:t> , фильтр бумажный – 2 </a:t>
            </a:r>
            <a:r>
              <a:rPr lang="ru-RU" sz="1600" b="1" dirty="0" err="1" smtClean="0">
                <a:solidFill>
                  <a:schemeClr val="tx2"/>
                </a:solidFill>
              </a:rPr>
              <a:t>шт</a:t>
            </a:r>
            <a:r>
              <a:rPr lang="ru-RU" sz="1600" b="1" dirty="0" smtClean="0">
                <a:solidFill>
                  <a:schemeClr val="tx2"/>
                </a:solidFill>
              </a:rPr>
              <a:t> , глина, песок, вода.</a:t>
            </a:r>
          </a:p>
          <a:p>
            <a:pPr algn="ctr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Ход работы: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1. Возьмите песок и глину .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2. Поместите песок в одну воронку, а глину в другую.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3. Поставьте воронки на стакан.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4. В обе воронки налейте воды.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5. Сделайте вывод.</a:t>
            </a:r>
          </a:p>
          <a:p>
            <a:pPr lvl="0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6. Прочитайте текст учебника и заполните схему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00562" y="5429264"/>
            <a:ext cx="128588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15272" y="5500702"/>
            <a:ext cx="1214446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7500958" y="5214950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5786446" y="5143512"/>
            <a:ext cx="357190" cy="357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643570" y="4714884"/>
            <a:ext cx="2286016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Горные породы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29124" y="6143644"/>
            <a:ext cx="128588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Примеры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572396" y="6215082"/>
            <a:ext cx="128588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Примеры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4965703" y="6035693"/>
            <a:ext cx="35718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8180413" y="6035693"/>
            <a:ext cx="35718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074" name="Picture 2" descr="F:\Егор\IMG_20191119_1405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15152" b="9091"/>
          <a:stretch>
            <a:fillRect/>
          </a:stretch>
        </p:blipFill>
        <p:spPr bwMode="auto">
          <a:xfrm>
            <a:off x="2000232" y="214290"/>
            <a:ext cx="2428868" cy="221457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F:\Егор\IMG_20191119_140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3116"/>
            <a:ext cx="2428892" cy="221457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F:\Егор\IMG_20191119_140810.jpg"/>
          <p:cNvPicPr>
            <a:picLocks noChangeAspect="1" noChangeArrowheads="1"/>
          </p:cNvPicPr>
          <p:nvPr/>
        </p:nvPicPr>
        <p:blipFill>
          <a:blip r:embed="rId4" cstate="print"/>
          <a:srcRect t="13158"/>
          <a:stretch>
            <a:fillRect/>
          </a:stretch>
        </p:blipFill>
        <p:spPr bwMode="auto">
          <a:xfrm>
            <a:off x="1785918" y="4286256"/>
            <a:ext cx="2428874" cy="235745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cxnSp>
        <p:nvCxnSpPr>
          <p:cNvPr id="17" name="Прямая со стрелкой 16"/>
          <p:cNvCxnSpPr/>
          <p:nvPr/>
        </p:nvCxnSpPr>
        <p:spPr>
          <a:xfrm rot="5400000">
            <a:off x="6608777" y="539275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6215074" y="5572140"/>
            <a:ext cx="128588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>
            <a:off x="6680215" y="617856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6215074" y="6429372"/>
            <a:ext cx="128588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Примеры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706</Words>
  <Application>Microsoft Office PowerPoint</Application>
  <PresentationFormat>Экран (4:3)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Формирование исследовательских компетенций обучающихся на уроках географии  </vt:lpstr>
      <vt:lpstr>Известно, что единственный путь к познанию – это деятельность”                                          Бернард Шоу. </vt:lpstr>
      <vt:lpstr>Достижению метапредметных  результатов способствует организация исследовательской деятельности на уроках.</vt:lpstr>
      <vt:lpstr>Слайд 4</vt:lpstr>
      <vt:lpstr>Исследовательская задача на примере начального курса физической географии  (6 класс) </vt:lpstr>
      <vt:lpstr>  Исследовательская задача на примере курса физической географии материков и океанов                      (7 класс)                      </vt:lpstr>
      <vt:lpstr>     Тема: «Природные зоны России», 8 класс. Задание: определите, что общее есть в приведенных описаниях, по каким признакам можно узнать изучаемую природную зону?   </vt:lpstr>
      <vt:lpstr>Слайд 8</vt:lpstr>
      <vt:lpstr>Слайд 9</vt:lpstr>
      <vt:lpstr>Исследовательские компетенции развиваем  при изучении нового материала.</vt:lpstr>
      <vt:lpstr>  Для развития исследовательских компетенций на уроке обязательно использую работу с картами, статическими материалами, выполнение практических работ, работу с различными источниками информации.  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</dc:title>
  <dc:creator>Ранько Елена</dc:creator>
  <cp:lastModifiedBy>User</cp:lastModifiedBy>
  <cp:revision>87</cp:revision>
  <dcterms:created xsi:type="dcterms:W3CDTF">2015-04-19T15:51:03Z</dcterms:created>
  <dcterms:modified xsi:type="dcterms:W3CDTF">2019-11-22T08:40:21Z</dcterms:modified>
</cp:coreProperties>
</file>