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02" r:id="rId3"/>
    <p:sldId id="259" r:id="rId4"/>
    <p:sldId id="303" r:id="rId5"/>
    <p:sldId id="304" r:id="rId6"/>
    <p:sldId id="305" r:id="rId7"/>
    <p:sldId id="306" r:id="rId8"/>
    <p:sldId id="308" r:id="rId9"/>
    <p:sldId id="309" r:id="rId10"/>
    <p:sldId id="310" r:id="rId11"/>
    <p:sldId id="316" r:id="rId12"/>
    <p:sldId id="315" r:id="rId13"/>
    <p:sldId id="312" r:id="rId14"/>
    <p:sldId id="314" r:id="rId15"/>
    <p:sldId id="313" r:id="rId16"/>
    <p:sldId id="317" r:id="rId17"/>
    <p:sldId id="318" r:id="rId18"/>
    <p:sldId id="319" r:id="rId19"/>
    <p:sldId id="320" r:id="rId20"/>
    <p:sldId id="260" r:id="rId21"/>
    <p:sldId id="264" r:id="rId22"/>
    <p:sldId id="321" r:id="rId23"/>
    <p:sldId id="273" r:id="rId24"/>
    <p:sldId id="288" r:id="rId25"/>
    <p:sldId id="289" r:id="rId26"/>
    <p:sldId id="277"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6" d="100"/>
          <a:sy n="66" d="100"/>
        </p:scale>
        <p:origin x="-1284" y="-8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3A572-26F1-43DA-AF7C-60BDE94E1346}" type="datetimeFigureOut">
              <a:rPr lang="ru-RU" smtClean="0"/>
              <a:pPr/>
              <a:t>24.11.2020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8B2DF-A05F-4849-8458-41300E617899}" type="slidenum">
              <a:rPr lang="ru-RU" smtClean="0"/>
              <a:pPr/>
              <a:t>‹#›</a:t>
            </a:fld>
            <a:endParaRPr lang="ru-RU"/>
          </a:p>
        </p:txBody>
      </p:sp>
    </p:spTree>
    <p:extLst>
      <p:ext uri="{BB962C8B-B14F-4D97-AF65-F5344CB8AC3E}">
        <p14:creationId xmlns="" xmlns:p14="http://schemas.microsoft.com/office/powerpoint/2010/main" val="23093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D28B2DF-A05F-4849-8458-41300E617899}" type="slidenum">
              <a:rPr lang="ru-RU" smtClean="0"/>
              <a:pPr/>
              <a:t>22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23</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24</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25</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26</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27</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3</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D28B2DF-A05F-4849-8458-41300E617899}"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6</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16</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17</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18</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20</a:t>
            </a:fld>
            <a:endParaRPr lang="ru-RU"/>
          </a:p>
        </p:txBody>
      </p:sp>
    </p:spTree>
    <p:extLst>
      <p:ext uri="{BB962C8B-B14F-4D97-AF65-F5344CB8AC3E}">
        <p14:creationId xmlns="" xmlns:p14="http://schemas.microsoft.com/office/powerpoint/2010/main" val="412830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21</a:t>
            </a:fld>
            <a:endParaRPr lang="ru-RU"/>
          </a:p>
        </p:txBody>
      </p:sp>
    </p:spTree>
    <p:extLst>
      <p:ext uri="{BB962C8B-B14F-4D97-AF65-F5344CB8AC3E}">
        <p14:creationId xmlns="" xmlns:p14="http://schemas.microsoft.com/office/powerpoint/2010/main" val="412830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E38B898-0F5D-4105-BD1B-D45D8FC6C29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E38B898-0F5D-4105-BD1B-D45D8FC6C2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627EA72-1BE2-4FC8-A6CC-7FFB36C1B850}" type="datetimeFigureOut">
              <a:rPr lang="ru-RU" smtClean="0"/>
              <a:pPr/>
              <a:t>24.11.2020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627EA72-1BE2-4FC8-A6CC-7FFB36C1B850}" type="datetimeFigureOut">
              <a:rPr lang="ru-RU" smtClean="0"/>
              <a:pPr/>
              <a:t>24.11.2020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E38B898-0F5D-4105-BD1B-D45D8FC6C29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opochenskayashkola-ru.tut.su/images/page/image007.jpg"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18.jpeg"/><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opochenskayashkola-ru.tut.su/images/page/image007.jp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audio" Target="file:///C:\Documents%20and%20Settings\&#1053;&#1080;&#1082;&#1080;&#1090;&#1072;\&#1056;&#1072;&#1073;&#1086;&#1095;&#1080;&#1081;%20&#1089;&#1090;&#1086;&#1083;\&#1055;&#1088;&#1077;&#1079;&#1077;&#1085;&#1090;&#1072;&#1094;&#1080;&#1103;%20&#1057;&#1087;&#1072;&#1089;&#1080;&#1073;&#1086;,%20&#1090;&#1077;&#1073;&#1077;%20&#1073;&#1077;&#1079;&#1099;&#1084;&#1103;&#1085;&#1085;&#1099;&#1081;%20&#1089;&#1086;&#1083;&#1076;&#1072;&#1090;!\&#1046;&#1091;&#1088;&#1072;&#1074;&#1083;&#1080;%20&#1084;&#1080;&#1085;&#1091;&#1089;%20&#1085;&#1072;%20&#1079;&#1072;&#1089;&#1090;&#1072;&#1074;&#1082;&#1091;.mp3" TargetMode="External"/><Relationship Id="rId5" Type="http://schemas.openxmlformats.org/officeDocument/2006/relationships/image" Target="../media/image20.png"/><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audio" Target="file:///C:\Documents%20and%20Settings\&#1053;&#1080;&#1082;&#1080;&#1090;&#1072;\&#1056;&#1072;&#1073;&#1086;&#1095;&#1080;&#1081;%20&#1089;&#1090;&#1086;&#1083;\&#1055;&#1088;&#1077;&#1079;&#1077;&#1085;&#1090;&#1072;&#1094;&#1080;&#1103;%20&#1057;&#1087;&#1072;&#1089;&#1080;&#1073;&#1086;,%20&#1090;&#1077;&#1073;&#1077;%20&#1073;&#1077;&#1079;&#1099;&#1084;&#1103;&#1085;&#1085;&#1099;&#1081;%20&#1089;&#1086;&#1083;&#1076;&#1072;&#1090;!\&#1041;&#1077;&#1079;&#1099;&#1084;&#1103;&#1085;&#1085;&#1099;&#1081;%20&#1089;&#1086;&#1083;&#1076;&#1072;&#1090;(+)-&#1054;.&#1055;&#1086;&#1083;&#1103;&#1082;&#1086;&#1074;&#1072;.mp3"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colorTemperature colorTemp="11200"/>
                    </a14:imgEffect>
                  </a14:imgLayer>
                </a14:imgProps>
              </a:ex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2267744" y="285729"/>
            <a:ext cx="5616624" cy="1714511"/>
          </a:xfrm>
        </p:spPr>
        <p:txBody>
          <a:bodyPr>
            <a:noAutofit/>
          </a:bodyPr>
          <a:lstStyle/>
          <a:p>
            <a:r>
              <a:rPr lang="ru-RU" sz="6000" b="1" dirty="0" smtClean="0">
                <a:solidFill>
                  <a:srgbClr val="FF0000"/>
                </a:solidFill>
                <a:cs typeface="Aharoni" panose="02010803020104030203" pitchFamily="2" charset="-79"/>
              </a:rPr>
              <a:t>Урок мужества</a:t>
            </a:r>
            <a:endParaRPr lang="ru-RU" sz="6000" b="1" dirty="0">
              <a:solidFill>
                <a:srgbClr val="FF0000"/>
              </a:solidFill>
              <a:cs typeface="Aharoni" panose="02010803020104030203" pitchFamily="2" charset="-79"/>
            </a:endParaRPr>
          </a:p>
        </p:txBody>
      </p:sp>
      <p:sp>
        <p:nvSpPr>
          <p:cNvPr id="3" name="Подзаголовок 2"/>
          <p:cNvSpPr>
            <a:spLocks noGrp="1"/>
          </p:cNvSpPr>
          <p:nvPr>
            <p:ph type="subTitle" idx="1"/>
          </p:nvPr>
        </p:nvSpPr>
        <p:spPr>
          <a:xfrm>
            <a:off x="285720" y="2000240"/>
            <a:ext cx="8643998" cy="3949040"/>
          </a:xfrm>
        </p:spPr>
        <p:txBody>
          <a:bodyPr>
            <a:noAutofit/>
          </a:bodyPr>
          <a:lstStyle/>
          <a:p>
            <a:r>
              <a:rPr lang="ru-RU" sz="3600" b="1" dirty="0" smtClean="0">
                <a:solidFill>
                  <a:srgbClr val="FFFF00"/>
                </a:solidFill>
                <a:cs typeface="Aharoni" panose="02010803020104030203" pitchFamily="2" charset="-79"/>
              </a:rPr>
              <a:t>ДЕНЬ</a:t>
            </a:r>
          </a:p>
          <a:p>
            <a:r>
              <a:rPr lang="ru-RU" sz="3600" b="1" dirty="0" smtClean="0">
                <a:solidFill>
                  <a:srgbClr val="FFFF00"/>
                </a:solidFill>
                <a:cs typeface="Aharoni" panose="02010803020104030203" pitchFamily="2" charset="-79"/>
              </a:rPr>
              <a:t>НЕИЗВЕСТНОГО СОЛДАТА</a:t>
            </a:r>
          </a:p>
          <a:p>
            <a:r>
              <a:rPr lang="ru-RU" sz="3600" b="1" dirty="0" smtClean="0">
                <a:solidFill>
                  <a:srgbClr val="FFFF00"/>
                </a:solidFill>
                <a:cs typeface="Aharoni" panose="02010803020104030203" pitchFamily="2" charset="-79"/>
              </a:rPr>
              <a:t>«Имя твоё неизвестно. </a:t>
            </a:r>
          </a:p>
          <a:p>
            <a:r>
              <a:rPr lang="ru-RU" sz="3600" b="1" dirty="0" smtClean="0">
                <a:solidFill>
                  <a:srgbClr val="FFFF00"/>
                </a:solidFill>
                <a:cs typeface="Aharoni" panose="02010803020104030203" pitchFamily="2" charset="-79"/>
              </a:rPr>
              <a:t>Подвиг твой бессмертен»</a:t>
            </a:r>
          </a:p>
          <a:p>
            <a:endParaRPr lang="ru-RU" sz="2400" b="1" dirty="0" smtClean="0">
              <a:solidFill>
                <a:schemeClr val="tx1"/>
              </a:solidFill>
              <a:latin typeface="Arial Black" panose="020B0A04020102020204" pitchFamily="34" charset="0"/>
              <a:cs typeface="Aharoni" panose="02010803020104030203" pitchFamily="2" charset="-79"/>
            </a:endParaRPr>
          </a:p>
        </p:txBody>
      </p:sp>
    </p:spTree>
    <p:extLst>
      <p:ext uri="{BB962C8B-B14F-4D97-AF65-F5344CB8AC3E}">
        <p14:creationId xmlns="" xmlns:p14="http://schemas.microsoft.com/office/powerpoint/2010/main" val="4076908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3" descr="ИТАР-ТАСС"/>
          <p:cNvPicPr>
            <a:picLocks noGrp="1" noChangeAspect="1" noChangeArrowheads="1"/>
          </p:cNvPicPr>
          <p:nvPr>
            <p:ph idx="1"/>
          </p:nvPr>
        </p:nvPicPr>
        <p:blipFill>
          <a:blip r:embed="rId2" cstate="print"/>
          <a:srcRect/>
          <a:stretch>
            <a:fillRect/>
          </a:stretch>
        </p:blipFill>
        <p:spPr bwMode="auto">
          <a:xfrm>
            <a:off x="428596" y="285728"/>
            <a:ext cx="4919691" cy="5072098"/>
          </a:xfrm>
          <a:prstGeom prst="rect">
            <a:avLst/>
          </a:prstGeom>
          <a:noFill/>
          <a:ln w="9525">
            <a:noFill/>
            <a:miter lim="800000"/>
            <a:headEnd/>
            <a:tailEnd/>
          </a:ln>
        </p:spPr>
      </p:pic>
      <p:pic>
        <p:nvPicPr>
          <p:cNvPr id="5" name="Picture 3" descr="Москва"/>
          <p:cNvPicPr>
            <a:picLocks noChangeAspect="1" noChangeArrowheads="1"/>
          </p:cNvPicPr>
          <p:nvPr/>
        </p:nvPicPr>
        <p:blipFill>
          <a:blip r:embed="rId3" cstate="print"/>
          <a:srcRect/>
          <a:stretch>
            <a:fillRect/>
          </a:stretch>
        </p:blipFill>
        <p:spPr bwMode="auto">
          <a:xfrm>
            <a:off x="4714876" y="304800"/>
            <a:ext cx="4143404" cy="626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Историческое :: Фотографии Великой Отечественной Войны фото 35"/>
          <p:cNvPicPr>
            <a:picLocks noChangeAspect="1" noChangeArrowheads="1"/>
          </p:cNvPicPr>
          <p:nvPr/>
        </p:nvPicPr>
        <p:blipFill>
          <a:blip r:embed="rId2" cstate="print"/>
          <a:srcRect/>
          <a:stretch>
            <a:fillRect/>
          </a:stretch>
        </p:blipFill>
        <p:spPr bwMode="auto">
          <a:xfrm>
            <a:off x="0" y="0"/>
            <a:ext cx="9144000" cy="6851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800" decel="100000"/>
                                        <p:tgtEl>
                                          <p:spTgt spid="33794"/>
                                        </p:tgtEl>
                                      </p:cBhvr>
                                    </p:animEffect>
                                    <p:anim calcmode="lin" valueType="num">
                                      <p:cBhvr>
                                        <p:cTn id="8" dur="800" decel="100000" fill="hold"/>
                                        <p:tgtEl>
                                          <p:spTgt spid="33794"/>
                                        </p:tgtEl>
                                        <p:attrNameLst>
                                          <p:attrName>style.rotation</p:attrName>
                                        </p:attrNameLst>
                                      </p:cBhvr>
                                      <p:tavLst>
                                        <p:tav tm="0">
                                          <p:val>
                                            <p:fltVal val="-90"/>
                                          </p:val>
                                        </p:tav>
                                        <p:tav tm="100000">
                                          <p:val>
                                            <p:fltVal val="0"/>
                                          </p:val>
                                        </p:tav>
                                      </p:tavLst>
                                    </p:anim>
                                    <p:anim calcmode="lin" valueType="num">
                                      <p:cBhvr>
                                        <p:cTn id="9" dur="800" decel="100000" fill="hold"/>
                                        <p:tgtEl>
                                          <p:spTgt spid="33794"/>
                                        </p:tgtEl>
                                        <p:attrNameLst>
                                          <p:attrName>ppt_x</p:attrName>
                                        </p:attrNameLst>
                                      </p:cBhvr>
                                      <p:tavLst>
                                        <p:tav tm="0">
                                          <p:val>
                                            <p:strVal val="#ppt_x+0.4"/>
                                          </p:val>
                                        </p:tav>
                                        <p:tav tm="100000">
                                          <p:val>
                                            <p:strVal val="#ppt_x-0.05"/>
                                          </p:val>
                                        </p:tav>
                                      </p:tavLst>
                                    </p:anim>
                                    <p:anim calcmode="lin" valueType="num">
                                      <p:cBhvr>
                                        <p:cTn id="10" dur="800" decel="100000" fill="hold"/>
                                        <p:tgtEl>
                                          <p:spTgt spid="337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in-pic" descr="Картинка 126 из 533"/>
          <p:cNvPicPr>
            <a:picLocks noChangeAspect="1" noChangeArrowheads="1"/>
          </p:cNvPicPr>
          <p:nvPr/>
        </p:nvPicPr>
        <p:blipFill>
          <a:blip r:embed="rId2" cstate="print"/>
          <a:srcRect/>
          <a:stretch>
            <a:fillRect/>
          </a:stretch>
        </p:blipFill>
        <p:spPr bwMode="auto">
          <a:xfrm>
            <a:off x="323850" y="188913"/>
            <a:ext cx="5080000" cy="3784600"/>
          </a:xfrm>
          <a:prstGeom prst="rect">
            <a:avLst/>
          </a:prstGeom>
          <a:noFill/>
          <a:ln w="9525">
            <a:noFill/>
            <a:miter lim="800000"/>
            <a:headEnd/>
            <a:tailEnd/>
          </a:ln>
        </p:spPr>
      </p:pic>
      <p:pic>
        <p:nvPicPr>
          <p:cNvPr id="32771" name="Picture 3" descr="Историческое :: Фотографии Великой Отечественной Войны фото 72"/>
          <p:cNvPicPr>
            <a:picLocks noChangeAspect="1" noChangeArrowheads="1"/>
          </p:cNvPicPr>
          <p:nvPr/>
        </p:nvPicPr>
        <p:blipFill>
          <a:blip r:embed="rId3" cstate="print"/>
          <a:srcRect/>
          <a:stretch>
            <a:fillRect/>
          </a:stretch>
        </p:blipFill>
        <p:spPr bwMode="auto">
          <a:xfrm>
            <a:off x="4822825" y="3619500"/>
            <a:ext cx="4321175" cy="3238500"/>
          </a:xfrm>
          <a:prstGeom prst="rect">
            <a:avLst/>
          </a:prstGeom>
          <a:noFill/>
          <a:ln w="9525">
            <a:noFill/>
            <a:miter lim="800000"/>
            <a:headEnd/>
            <a:tailEnd/>
          </a:ln>
        </p:spPr>
      </p:pic>
      <p:pic>
        <p:nvPicPr>
          <p:cNvPr id="32772" name="Picture 4" descr="703101492"/>
          <p:cNvPicPr>
            <a:picLocks noChangeAspect="1" noChangeArrowheads="1"/>
          </p:cNvPicPr>
          <p:nvPr/>
        </p:nvPicPr>
        <p:blipFill>
          <a:blip r:embed="rId4" cstate="print"/>
          <a:srcRect/>
          <a:stretch>
            <a:fillRect/>
          </a:stretch>
        </p:blipFill>
        <p:spPr bwMode="auto">
          <a:xfrm rot="341080">
            <a:off x="5364163" y="476250"/>
            <a:ext cx="3529012" cy="2754313"/>
          </a:xfrm>
          <a:prstGeom prst="rect">
            <a:avLst/>
          </a:prstGeom>
          <a:noFill/>
          <a:ln w="9525">
            <a:noFill/>
            <a:miter lim="800000"/>
            <a:headEnd/>
            <a:tailEnd/>
          </a:ln>
        </p:spPr>
      </p:pic>
      <p:pic>
        <p:nvPicPr>
          <p:cNvPr id="32773" name="Picture 5" descr="pic4"/>
          <p:cNvPicPr>
            <a:picLocks noChangeAspect="1" noChangeArrowheads="1"/>
          </p:cNvPicPr>
          <p:nvPr/>
        </p:nvPicPr>
        <p:blipFill>
          <a:blip r:embed="rId5" cstate="print"/>
          <a:srcRect/>
          <a:stretch>
            <a:fillRect/>
          </a:stretch>
        </p:blipFill>
        <p:spPr bwMode="auto">
          <a:xfrm>
            <a:off x="611188" y="4149725"/>
            <a:ext cx="2971800" cy="2400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edg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edge">
                                      <p:cBhvr>
                                        <p:cTn id="12" dur="2000"/>
                                        <p:tgtEl>
                                          <p:spTgt spid="3277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edge">
                                      <p:cBhvr>
                                        <p:cTn id="17" dur="2000"/>
                                        <p:tgtEl>
                                          <p:spTgt spid="3277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2771"/>
                                        </p:tgtEl>
                                        <p:attrNameLst>
                                          <p:attrName>style.visibility</p:attrName>
                                        </p:attrNameLst>
                                      </p:cBhvr>
                                      <p:to>
                                        <p:strVal val="visible"/>
                                      </p:to>
                                    </p:set>
                                    <p:animEffect transition="in" filter="wedge">
                                      <p:cBhvr>
                                        <p:cTn id="22"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in-pic" descr="Картинка 2 из 2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wedge">
                                      <p:cBhvr>
                                        <p:cTn id="7" dur="2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Историческое :: Фотографии Великой Отечественной Войны фото 17"/>
          <p:cNvPicPr>
            <a:picLocks noChangeAspect="1" noChangeArrowheads="1"/>
          </p:cNvPicPr>
          <p:nvPr/>
        </p:nvPicPr>
        <p:blipFill>
          <a:blip r:embed="rId2" cstate="print"/>
          <a:srcRect/>
          <a:stretch>
            <a:fillRect/>
          </a:stretch>
        </p:blipFill>
        <p:spPr bwMode="auto">
          <a:xfrm>
            <a:off x="0" y="0"/>
            <a:ext cx="9144000" cy="6851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2400" decel="100000"/>
                                        <p:tgtEl>
                                          <p:spTgt spid="94210"/>
                                        </p:tgtEl>
                                      </p:cBhvr>
                                    </p:animEffect>
                                    <p:anim calcmode="lin" valueType="num">
                                      <p:cBhvr>
                                        <p:cTn id="8" dur="2400" decel="100000" fill="hold"/>
                                        <p:tgtEl>
                                          <p:spTgt spid="94210"/>
                                        </p:tgtEl>
                                        <p:attrNameLst>
                                          <p:attrName>style.rotation</p:attrName>
                                        </p:attrNameLst>
                                      </p:cBhvr>
                                      <p:tavLst>
                                        <p:tav tm="0">
                                          <p:val>
                                            <p:fltVal val="-90"/>
                                          </p:val>
                                        </p:tav>
                                        <p:tav tm="100000">
                                          <p:val>
                                            <p:fltVal val="0"/>
                                          </p:val>
                                        </p:tav>
                                      </p:tavLst>
                                    </p:anim>
                                    <p:anim calcmode="lin" valueType="num">
                                      <p:cBhvr>
                                        <p:cTn id="9" dur="2400" decel="100000" fill="hold"/>
                                        <p:tgtEl>
                                          <p:spTgt spid="94210"/>
                                        </p:tgtEl>
                                        <p:attrNameLst>
                                          <p:attrName>ppt_x</p:attrName>
                                        </p:attrNameLst>
                                      </p:cBhvr>
                                      <p:tavLst>
                                        <p:tav tm="0">
                                          <p:val>
                                            <p:strVal val="#ppt_x+0.4"/>
                                          </p:val>
                                        </p:tav>
                                        <p:tav tm="100000">
                                          <p:val>
                                            <p:strVal val="#ppt_x-0.05"/>
                                          </p:val>
                                        </p:tav>
                                      </p:tavLst>
                                    </p:anim>
                                    <p:anim calcmode="lin" valueType="num">
                                      <p:cBhvr>
                                        <p:cTn id="10" dur="2400" decel="100000" fill="hold"/>
                                        <p:tgtEl>
                                          <p:spTgt spid="94210"/>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94210"/>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942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eaLnBrk="1" hangingPunct="1">
              <a:defRPr/>
            </a:pPr>
            <a:r>
              <a:rPr lang="ru-RU" sz="4000" dirty="0" smtClean="0">
                <a:solidFill>
                  <a:schemeClr val="folHlink"/>
                </a:solidFill>
              </a:rPr>
              <a:t>На многих предприятиях основную рабочую силу составляли девушки- подростки</a:t>
            </a:r>
          </a:p>
        </p:txBody>
      </p:sp>
      <p:pic>
        <p:nvPicPr>
          <p:cNvPr id="86019" name="Picture 3" descr="в"/>
          <p:cNvPicPr>
            <a:picLocks noGrp="1" noChangeAspect="1" noChangeArrowheads="1"/>
          </p:cNvPicPr>
          <p:nvPr>
            <p:ph idx="1"/>
          </p:nvPr>
        </p:nvPicPr>
        <p:blipFill>
          <a:blip r:embed="rId2" cstate="print"/>
          <a:srcRect/>
          <a:stretch>
            <a:fillRect/>
          </a:stretch>
        </p:blipFill>
        <p:spPr>
          <a:xfrm>
            <a:off x="1331913" y="1989138"/>
            <a:ext cx="6419850" cy="4530725"/>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20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6019"/>
                                        </p:tgtEl>
                                        <p:attrNameLst>
                                          <p:attrName>style.visibility</p:attrName>
                                        </p:attrNameLst>
                                      </p:cBhvr>
                                      <p:to>
                                        <p:strVal val="visible"/>
                                      </p:to>
                                    </p:set>
                                    <p:animEffect transition="in" filter="wedge">
                                      <p:cBhvr>
                                        <p:cTn id="12" dur="2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pPr algn="just"/>
            <a:r>
              <a:rPr lang="ru-RU" sz="2800" dirty="0">
                <a:solidFill>
                  <a:schemeClr val="bg1">
                    <a:lumMod val="75000"/>
                    <a:lumOff val="25000"/>
                  </a:schemeClr>
                </a:solidFill>
                <a:latin typeface="Arial Black" panose="020B0A04020102020204" pitchFamily="34" charset="0"/>
              </a:rPr>
              <a:t>Война длилась четыре страшных года, 1418 дней и ночей. Это была священная война. 27 миллионов сынов и дочерей потеряла наша Родина в этой битве. Каждый девятый житель нашей страны не вернулся с этой войны. Вдумайтесь в эти цифры! Какой ценой завоевано всему человечеству право на жизнь, радость, труд!</a:t>
            </a:r>
            <a:endParaRPr lang="ru-RU" sz="2800" dirty="0">
              <a:solidFill>
                <a:schemeClr val="bg1">
                  <a:lumMod val="75000"/>
                  <a:lumOff val="25000"/>
                </a:schemeClr>
              </a:solidFill>
              <a:latin typeface="Arial Black" panose="020B0A04020102020204" pitchFamily="34" charset="0"/>
              <a:cs typeface="Aharoni" panose="02010803020104030203" pitchFamily="2" charset="-79"/>
            </a:endParaRPr>
          </a:p>
        </p:txBody>
      </p:sp>
    </p:spTree>
    <p:extLst>
      <p:ext uri="{BB962C8B-B14F-4D97-AF65-F5344CB8AC3E}">
        <p14:creationId xmlns="" xmlns:p14="http://schemas.microsoft.com/office/powerpoint/2010/main" val="2669208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85720" y="285728"/>
            <a:ext cx="8572560" cy="5832648"/>
          </a:xfrm>
        </p:spPr>
        <p:txBody>
          <a:bodyPr>
            <a:noAutofit/>
          </a:bodyPr>
          <a:lstStyle/>
          <a:p>
            <a:pPr algn="just"/>
            <a:r>
              <a:rPr lang="ru-RU" sz="2800" dirty="0">
                <a:solidFill>
                  <a:srgbClr val="FF0000"/>
                </a:solidFill>
                <a:latin typeface="Arial Black" panose="020B0A04020102020204" pitchFamily="34" charset="0"/>
              </a:rPr>
              <a:t>П</a:t>
            </a:r>
            <a:r>
              <a:rPr lang="ru-RU" sz="2800" dirty="0" smtClean="0">
                <a:solidFill>
                  <a:srgbClr val="FF0000"/>
                </a:solidFill>
                <a:latin typeface="Arial Black" panose="020B0A04020102020204" pitchFamily="34" charset="0"/>
              </a:rPr>
              <a:t>исьмо </a:t>
            </a:r>
            <a:r>
              <a:rPr lang="ru-RU" sz="2800" dirty="0">
                <a:solidFill>
                  <a:srgbClr val="FF0000"/>
                </a:solidFill>
                <a:latin typeface="Arial Black" panose="020B0A04020102020204" pitchFamily="34" charset="0"/>
              </a:rPr>
              <a:t>неизвестному </a:t>
            </a:r>
            <a:r>
              <a:rPr lang="ru-RU" sz="2800" dirty="0" smtClean="0">
                <a:solidFill>
                  <a:srgbClr val="FF0000"/>
                </a:solidFill>
                <a:latin typeface="Arial Black" panose="020B0A04020102020204" pitchFamily="34" charset="0"/>
              </a:rPr>
              <a:t>солдату: </a:t>
            </a:r>
            <a:r>
              <a:rPr lang="ru-RU" sz="2400" dirty="0" smtClean="0">
                <a:solidFill>
                  <a:srgbClr val="002060"/>
                </a:solidFill>
                <a:latin typeface="Arial Black" panose="020B0A04020102020204" pitchFamily="34" charset="0"/>
              </a:rPr>
              <a:t>«Здравствуй</a:t>
            </a:r>
            <a:r>
              <a:rPr lang="ru-RU" sz="2400" dirty="0">
                <a:solidFill>
                  <a:srgbClr val="002060"/>
                </a:solidFill>
                <a:latin typeface="Arial Black" panose="020B0A04020102020204" pitchFamily="34" charset="0"/>
              </a:rPr>
              <a:t>, Неизвестный солдат! Мне очень жаль, что ты погиб. Я думаю, что ты был добрым, заботливым, красивым. Я думаю, что у тебя была семья. Мне кажется, что, когда началась война, ты очень удивился, ведь люди жили в мире. Думаю, что ты первым записался в добровольцы. Я хотел бы, чтобы ты ожил. Может быть, ты, умерший на войне, был братом моего дедушки. Спасибо тебе за то, что ты защищал нашу Родину, ты пожертвовал собой ради меня, ради всех моих близких. Ты воевал за то, чтобы на Земле был </a:t>
            </a:r>
            <a:r>
              <a:rPr lang="ru-RU" sz="2400" dirty="0" smtClean="0">
                <a:solidFill>
                  <a:srgbClr val="002060"/>
                </a:solidFill>
                <a:latin typeface="Arial Black" panose="020B0A04020102020204" pitchFamily="34" charset="0"/>
              </a:rPr>
              <a:t>Мир, чтобы люди жили в согласии друг с другом. </a:t>
            </a:r>
          </a:p>
          <a:p>
            <a:pPr algn="just"/>
            <a:r>
              <a:rPr lang="ru-RU" sz="2400" dirty="0" smtClean="0">
                <a:solidFill>
                  <a:srgbClr val="002060"/>
                </a:solidFill>
                <a:latin typeface="Arial Black" panose="020B0A04020102020204" pitchFamily="34" charset="0"/>
              </a:rPr>
              <a:t>Спасибо тебе за всё!»</a:t>
            </a:r>
            <a:endParaRPr lang="ru-RU" sz="2800" dirty="0">
              <a:solidFill>
                <a:srgbClr val="002060"/>
              </a:solidFill>
              <a:latin typeface="Arial Black" panose="020B0A04020102020204" pitchFamily="34" charset="0"/>
              <a:cs typeface="Aharoni" panose="02010803020104030203" pitchFamily="2" charset="-79"/>
            </a:endParaRPr>
          </a:p>
        </p:txBody>
      </p:sp>
      <p:pic>
        <p:nvPicPr>
          <p:cNvPr id="4" name="Picture 2" descr="C:\Users\Покупатель\Desktop\-6-638.jpg"/>
          <p:cNvPicPr>
            <a:picLocks noChangeAspect="1" noChangeArrowheads="1"/>
          </p:cNvPicPr>
          <p:nvPr/>
        </p:nvPicPr>
        <p:blipFill>
          <a:blip r:embed="rId4" cstate="print"/>
          <a:srcRect/>
          <a:stretch>
            <a:fillRect/>
          </a:stretch>
        </p:blipFill>
        <p:spPr bwMode="auto">
          <a:xfrm>
            <a:off x="4572000" y="3786191"/>
            <a:ext cx="4357718" cy="2786082"/>
          </a:xfrm>
          <a:prstGeom prst="rect">
            <a:avLst/>
          </a:prstGeom>
          <a:noFill/>
        </p:spPr>
      </p:pic>
    </p:spTree>
    <p:extLst>
      <p:ext uri="{BB962C8B-B14F-4D97-AF65-F5344CB8AC3E}">
        <p14:creationId xmlns="" xmlns:p14="http://schemas.microsoft.com/office/powerpoint/2010/main" val="1685529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85720" y="285728"/>
            <a:ext cx="8572560" cy="5832648"/>
          </a:xfrm>
        </p:spPr>
        <p:txBody>
          <a:bodyPr>
            <a:noAutofit/>
          </a:bodyPr>
          <a:lstStyle/>
          <a:p>
            <a:pPr algn="just"/>
            <a:endParaRPr lang="ru-RU" sz="2800" dirty="0">
              <a:solidFill>
                <a:schemeClr val="tx2"/>
              </a:solidFill>
              <a:latin typeface="Arial Black" panose="020B0A04020102020204" pitchFamily="34" charset="0"/>
              <a:cs typeface="Aharoni" panose="02010803020104030203" pitchFamily="2" charset="-79"/>
            </a:endParaRPr>
          </a:p>
        </p:txBody>
      </p:sp>
      <p:pic>
        <p:nvPicPr>
          <p:cNvPr id="4" name="Picture 2" descr="C:\Users\Покупатель\Desktop\-24-638.jpg"/>
          <p:cNvPicPr>
            <a:picLocks noChangeAspect="1" noChangeArrowheads="1"/>
          </p:cNvPicPr>
          <p:nvPr/>
        </p:nvPicPr>
        <p:blipFill>
          <a:blip r:embed="rId4" cstate="print"/>
          <a:srcRect/>
          <a:stretch>
            <a:fillRect/>
          </a:stretch>
        </p:blipFill>
        <p:spPr bwMode="auto">
          <a:xfrm>
            <a:off x="285720" y="1714488"/>
            <a:ext cx="5000660" cy="2643206"/>
          </a:xfrm>
          <a:prstGeom prst="rect">
            <a:avLst/>
          </a:prstGeom>
          <a:noFill/>
        </p:spPr>
      </p:pic>
      <p:pic>
        <p:nvPicPr>
          <p:cNvPr id="5" name="Picture 2" descr="C:\Users\Покупатель\Desktop\-26-638.jpg"/>
          <p:cNvPicPr>
            <a:picLocks noChangeAspect="1" noChangeArrowheads="1"/>
          </p:cNvPicPr>
          <p:nvPr/>
        </p:nvPicPr>
        <p:blipFill>
          <a:blip r:embed="rId5" cstate="print"/>
          <a:srcRect/>
          <a:stretch>
            <a:fillRect/>
          </a:stretch>
        </p:blipFill>
        <p:spPr bwMode="auto">
          <a:xfrm>
            <a:off x="4286248" y="3214686"/>
            <a:ext cx="4464859" cy="3214710"/>
          </a:xfrm>
          <a:prstGeom prst="rect">
            <a:avLst/>
          </a:prstGeom>
          <a:noFill/>
        </p:spPr>
      </p:pic>
    </p:spTree>
    <p:extLst>
      <p:ext uri="{BB962C8B-B14F-4D97-AF65-F5344CB8AC3E}">
        <p14:creationId xmlns="" xmlns:p14="http://schemas.microsoft.com/office/powerpoint/2010/main" val="168552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Картинка 50 из 245">
            <a:hlinkClick r:id="rId2"/>
          </p:cNvPr>
          <p:cNvPicPr>
            <a:picLocks noGrp="1" noChangeAspect="1" noChangeArrowheads="1"/>
          </p:cNvPicPr>
          <p:nvPr>
            <p:ph idx="1"/>
          </p:nvPr>
        </p:nvPicPr>
        <p:blipFill>
          <a:blip r:embed="rId3" cstate="print"/>
          <a:srcRect/>
          <a:stretch>
            <a:fillRect/>
          </a:stretch>
        </p:blipFill>
        <p:spPr>
          <a:xfrm>
            <a:off x="857224" y="193676"/>
            <a:ext cx="3276626" cy="6664324"/>
          </a:xfrm>
          <a:noFill/>
        </p:spPr>
      </p:pic>
      <p:pic>
        <p:nvPicPr>
          <p:cNvPr id="46083" name="i-main-pic" descr="Картинка 414 из 532"/>
          <p:cNvPicPr>
            <a:picLocks noChangeAspect="1" noChangeArrowheads="1"/>
          </p:cNvPicPr>
          <p:nvPr/>
        </p:nvPicPr>
        <p:blipFill>
          <a:blip r:embed="rId4" cstate="print"/>
          <a:srcRect/>
          <a:stretch>
            <a:fillRect/>
          </a:stretch>
        </p:blipFill>
        <p:spPr bwMode="auto">
          <a:xfrm>
            <a:off x="5219700" y="0"/>
            <a:ext cx="3686175" cy="652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strips(downLeft)">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checkerboard(across)">
                                      <p:cBhvr>
                                        <p:cTn id="12"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Война – это страшно…</a:t>
            </a:r>
            <a:endParaRPr lang="ru-RU" dirty="0">
              <a:solidFill>
                <a:srgbClr val="002060"/>
              </a:solidFill>
            </a:endParaRPr>
          </a:p>
        </p:txBody>
      </p:sp>
      <p:pic>
        <p:nvPicPr>
          <p:cNvPr id="4" name="Picture 4" descr="1"/>
          <p:cNvPicPr>
            <a:picLocks noGrp="1" noChangeAspect="1" noChangeArrowheads="1"/>
          </p:cNvPicPr>
          <p:nvPr>
            <p:ph idx="1"/>
          </p:nvPr>
        </p:nvPicPr>
        <p:blipFill>
          <a:blip r:embed="rId2" cstate="print"/>
          <a:srcRect/>
          <a:stretch>
            <a:fillRect/>
          </a:stretch>
        </p:blipFill>
        <p:spPr bwMode="auto">
          <a:xfrm>
            <a:off x="2000232" y="1357298"/>
            <a:ext cx="4143404" cy="3143272"/>
          </a:xfrm>
          <a:prstGeom prst="rect">
            <a:avLst/>
          </a:prstGeom>
          <a:noFill/>
          <a:ln w="9525">
            <a:noFill/>
            <a:miter lim="800000"/>
            <a:headEnd/>
            <a:tailEnd/>
          </a:ln>
        </p:spPr>
      </p:pic>
      <p:pic>
        <p:nvPicPr>
          <p:cNvPr id="5" name="Picture 3" descr="F:\война\victory_07.jpg"/>
          <p:cNvPicPr>
            <a:picLocks noChangeAspect="1" noChangeArrowheads="1"/>
          </p:cNvPicPr>
          <p:nvPr/>
        </p:nvPicPr>
        <p:blipFill>
          <a:blip r:embed="rId3" cstate="print"/>
          <a:srcRect/>
          <a:stretch>
            <a:fillRect/>
          </a:stretch>
        </p:blipFill>
        <p:spPr>
          <a:xfrm>
            <a:off x="0" y="1071546"/>
            <a:ext cx="2800360" cy="4000529"/>
          </a:xfrm>
          <a:prstGeom prst="rect">
            <a:avLst/>
          </a:prstGeom>
        </p:spPr>
      </p:pic>
      <p:pic>
        <p:nvPicPr>
          <p:cNvPr id="6" name="Picture 2" descr="C:\Documents and Settings\Администратор\Рабочий стол\война\войнай\parti.jpg"/>
          <p:cNvPicPr>
            <a:picLocks noChangeAspect="1" noChangeArrowheads="1"/>
          </p:cNvPicPr>
          <p:nvPr/>
        </p:nvPicPr>
        <p:blipFill>
          <a:blip r:embed="rId4" cstate="print"/>
          <a:srcRect/>
          <a:stretch>
            <a:fillRect/>
          </a:stretch>
        </p:blipFill>
        <p:spPr bwMode="auto">
          <a:xfrm>
            <a:off x="2428860" y="4071942"/>
            <a:ext cx="4071966" cy="3000373"/>
          </a:xfrm>
          <a:prstGeom prst="rect">
            <a:avLst/>
          </a:prstGeom>
          <a:noFill/>
          <a:ln w="9525">
            <a:noFill/>
            <a:miter lim="800000"/>
            <a:headEnd/>
            <a:tailEnd/>
          </a:ln>
        </p:spPr>
      </p:pic>
      <p:pic>
        <p:nvPicPr>
          <p:cNvPr id="7" name="Picture 4" descr="1131705"/>
          <p:cNvPicPr>
            <a:picLocks noChangeAspect="1" noChangeArrowheads="1"/>
          </p:cNvPicPr>
          <p:nvPr/>
        </p:nvPicPr>
        <p:blipFill>
          <a:blip r:embed="rId5" cstate="print"/>
          <a:srcRect/>
          <a:stretch>
            <a:fillRect/>
          </a:stretch>
        </p:blipFill>
        <p:spPr bwMode="auto">
          <a:xfrm>
            <a:off x="5357818" y="1357298"/>
            <a:ext cx="3286147" cy="4572032"/>
          </a:xfrm>
          <a:prstGeom prst="rect">
            <a:avLst/>
          </a:prstGeom>
          <a:noFill/>
          <a:ln w="9525">
            <a:noFill/>
            <a:miter lim="800000"/>
            <a:headEnd/>
            <a:tailEnd/>
          </a:ln>
        </p:spPr>
      </p:pic>
      <p:pic>
        <p:nvPicPr>
          <p:cNvPr id="8" name="Picture 5" descr="вулкан 003"/>
          <p:cNvPicPr>
            <a:picLocks noChangeAspect="1" noChangeArrowheads="1"/>
          </p:cNvPicPr>
          <p:nvPr/>
        </p:nvPicPr>
        <p:blipFill>
          <a:blip r:embed="rId6" cstate="print"/>
          <a:srcRect/>
          <a:stretch>
            <a:fillRect/>
          </a:stretch>
        </p:blipFill>
        <p:spPr bwMode="auto">
          <a:xfrm rot="21235137">
            <a:off x="56967" y="3706643"/>
            <a:ext cx="2308966" cy="3441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pPr algn="just"/>
            <a:r>
              <a:rPr lang="ru-RU" sz="2600" dirty="0" smtClean="0">
                <a:solidFill>
                  <a:schemeClr val="bg1">
                    <a:lumMod val="75000"/>
                    <a:lumOff val="25000"/>
                  </a:schemeClr>
                </a:solidFill>
                <a:latin typeface="Arial Black" panose="020B0A04020102020204" pitchFamily="34" charset="0"/>
              </a:rPr>
              <a:t>8 мая 1967 г. на месте захоронения был открыт мемориальный архитектурный ансамбль «Могила Неизвестного солдата». Зажжён Вечный огонь. С 12 декабря 1997 г. пост № 1 почётного караула был перенесён от Мавзолея Ленина к Могиле Неизвестного солдата.</a:t>
            </a:r>
            <a:endParaRPr lang="ru-RU" sz="2600" dirty="0">
              <a:solidFill>
                <a:schemeClr val="bg1">
                  <a:lumMod val="75000"/>
                  <a:lumOff val="25000"/>
                </a:schemeClr>
              </a:solidFill>
              <a:latin typeface="Arial Black" panose="020B0A04020102020204" pitchFamily="34" charset="0"/>
              <a:cs typeface="Aharoni" panose="02010803020104030203" pitchFamily="2" charset="-79"/>
            </a:endParaRPr>
          </a:p>
          <a:p>
            <a:r>
              <a:rPr lang="ru-RU" sz="2600" b="1" dirty="0" smtClean="0">
                <a:solidFill>
                  <a:schemeClr val="bg1">
                    <a:lumMod val="75000"/>
                    <a:lumOff val="25000"/>
                  </a:schemeClr>
                </a:solidFill>
                <a:latin typeface="Arial Black" panose="020B0A04020102020204" pitchFamily="34" charset="0"/>
              </a:rPr>
              <a:t>В </a:t>
            </a:r>
            <a:r>
              <a:rPr lang="ru-RU" sz="2600" b="1" dirty="0">
                <a:solidFill>
                  <a:schemeClr val="bg1">
                    <a:lumMod val="75000"/>
                    <a:lumOff val="25000"/>
                  </a:schemeClr>
                </a:solidFill>
                <a:latin typeface="Arial Black" panose="020B0A04020102020204" pitchFamily="34" charset="0"/>
              </a:rPr>
              <a:t>центре мемориала — ниша с надписью: </a:t>
            </a:r>
            <a:r>
              <a:rPr lang="ru-RU" sz="3600" b="1" dirty="0">
                <a:solidFill>
                  <a:srgbClr val="FF0000"/>
                </a:solidFill>
              </a:rPr>
              <a:t>«Имя твоё неизвестно, подвиг твой </a:t>
            </a:r>
            <a:r>
              <a:rPr lang="ru-RU" sz="3600" b="1" dirty="0" smtClean="0">
                <a:solidFill>
                  <a:srgbClr val="FF0000"/>
                </a:solidFill>
              </a:rPr>
              <a:t>бессмертен»</a:t>
            </a:r>
          </a:p>
          <a:p>
            <a:endParaRPr lang="ru-RU" b="1" dirty="0">
              <a:solidFill>
                <a:srgbClr val="FF0000"/>
              </a:solidFill>
              <a:cs typeface="Aharoni" panose="02010803020104030203" pitchFamily="2" charset="-79"/>
            </a:endParaRPr>
          </a:p>
        </p:txBody>
      </p:sp>
      <p:pic>
        <p:nvPicPr>
          <p:cNvPr id="4" name="Рисунок 3" descr="Могила Неизвестного солдата"/>
          <p:cNvPicPr/>
          <p:nvPr/>
        </p:nvPicPr>
        <p:blipFill>
          <a:blip r:embed="rId5" cstate="print"/>
          <a:srcRect/>
          <a:stretch>
            <a:fillRect/>
          </a:stretch>
        </p:blipFill>
        <p:spPr bwMode="auto">
          <a:xfrm>
            <a:off x="3447759" y="4725144"/>
            <a:ext cx="3024336" cy="1872208"/>
          </a:xfrm>
          <a:prstGeom prst="rect">
            <a:avLst/>
          </a:prstGeom>
          <a:noFill/>
          <a:ln w="9525">
            <a:noFill/>
            <a:miter lim="800000"/>
            <a:headEnd/>
            <a:tailEnd/>
          </a:ln>
        </p:spPr>
      </p:pic>
    </p:spTree>
    <p:extLst>
      <p:ext uri="{BB962C8B-B14F-4D97-AF65-F5344CB8AC3E}">
        <p14:creationId xmlns="" xmlns:p14="http://schemas.microsoft.com/office/powerpoint/2010/main" val="44417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pPr algn="just"/>
            <a:r>
              <a:rPr lang="ru-RU" sz="2400" dirty="0">
                <a:solidFill>
                  <a:schemeClr val="bg1">
                    <a:lumMod val="75000"/>
                    <a:lumOff val="25000"/>
                  </a:schemeClr>
                </a:solidFill>
                <a:latin typeface="Arial Black" panose="020B0A04020102020204" pitchFamily="34" charset="0"/>
              </a:rPr>
              <a:t>Могила неизвестного солдата у стены Кремля, в Александровском саду. Это символично: он защищал северо-западные подступы к столице и словно остался ее бессменным дозорным, ее </a:t>
            </a:r>
            <a:r>
              <a:rPr lang="ru-RU" sz="2400" dirty="0" smtClean="0">
                <a:solidFill>
                  <a:schemeClr val="bg1">
                    <a:lumMod val="75000"/>
                    <a:lumOff val="25000"/>
                  </a:schemeClr>
                </a:solidFill>
                <a:latin typeface="Arial Black" panose="020B0A04020102020204" pitchFamily="34" charset="0"/>
              </a:rPr>
              <a:t>вечным стражем</a:t>
            </a:r>
            <a:r>
              <a:rPr lang="ru-RU" sz="2400" dirty="0">
                <a:solidFill>
                  <a:schemeClr val="bg1">
                    <a:lumMod val="75000"/>
                    <a:lumOff val="25000"/>
                  </a:schemeClr>
                </a:solidFill>
                <a:latin typeface="Arial Black" panose="020B0A04020102020204" pitchFamily="34" charset="0"/>
              </a:rPr>
              <a:t>.</a:t>
            </a:r>
            <a:br>
              <a:rPr lang="ru-RU" sz="2400" dirty="0">
                <a:solidFill>
                  <a:schemeClr val="bg1">
                    <a:lumMod val="75000"/>
                    <a:lumOff val="25000"/>
                  </a:schemeClr>
                </a:solidFill>
                <a:latin typeface="Arial Black" panose="020B0A04020102020204" pitchFamily="34" charset="0"/>
              </a:rPr>
            </a:br>
            <a:r>
              <a:rPr lang="ru-RU" sz="2400" dirty="0">
                <a:solidFill>
                  <a:schemeClr val="bg1">
                    <a:lumMod val="75000"/>
                    <a:lumOff val="25000"/>
                  </a:schemeClr>
                </a:solidFill>
                <a:latin typeface="Arial Black" panose="020B0A04020102020204" pitchFamily="34" charset="0"/>
              </a:rPr>
              <a:t>Кто он? Твой сын, брат, муж? Мы не знаем его имени, он погиб на подступах к Москве в суровом 1941-м.</a:t>
            </a:r>
            <a:br>
              <a:rPr lang="ru-RU" sz="2400" dirty="0">
                <a:solidFill>
                  <a:schemeClr val="bg1">
                    <a:lumMod val="75000"/>
                    <a:lumOff val="25000"/>
                  </a:schemeClr>
                </a:solidFill>
                <a:latin typeface="Arial Black" panose="020B0A04020102020204" pitchFamily="34" charset="0"/>
              </a:rPr>
            </a:br>
            <a:r>
              <a:rPr lang="ru-RU" sz="2400" dirty="0" smtClean="0">
                <a:solidFill>
                  <a:schemeClr val="bg1">
                    <a:lumMod val="75000"/>
                    <a:lumOff val="25000"/>
                  </a:schemeClr>
                </a:solidFill>
                <a:latin typeface="Arial Black" panose="020B0A04020102020204" pitchFamily="34" charset="0"/>
              </a:rPr>
              <a:t>Сюда </a:t>
            </a:r>
            <a:r>
              <a:rPr lang="ru-RU" sz="2400" dirty="0">
                <a:solidFill>
                  <a:schemeClr val="bg1">
                    <a:lumMod val="75000"/>
                    <a:lumOff val="25000"/>
                  </a:schemeClr>
                </a:solidFill>
                <a:latin typeface="Arial Black" panose="020B0A04020102020204" pitchFamily="34" charset="0"/>
              </a:rPr>
              <a:t>идут матери и отцы, не дождавшиеся сыновей и дочерей, идут вдовы, идут внуки, знающие дедов только по фотографиям. И каждый думает, что, может быть, под этим красным камнем лежит его родной человек.</a:t>
            </a:r>
            <a:r>
              <a:rPr lang="ru-RU" sz="2400" dirty="0">
                <a:solidFill>
                  <a:schemeClr val="tx2"/>
                </a:solidFill>
                <a:latin typeface="Arial Black" panose="020B0A04020102020204" pitchFamily="34" charset="0"/>
              </a:rPr>
              <a:t/>
            </a:r>
            <a:br>
              <a:rPr lang="ru-RU" sz="2400" dirty="0">
                <a:solidFill>
                  <a:schemeClr val="tx2"/>
                </a:solidFill>
                <a:latin typeface="Arial Black" panose="020B0A04020102020204" pitchFamily="34" charset="0"/>
              </a:rPr>
            </a:br>
            <a:r>
              <a:rPr lang="ru-RU" sz="2400" dirty="0">
                <a:solidFill>
                  <a:srgbClr val="FF0000"/>
                </a:solidFill>
                <a:latin typeface="Arial Black" panose="020B0A04020102020204" pitchFamily="34" charset="0"/>
              </a:rPr>
              <a:t>Неизвестный солдат шагнул в бессмертие.</a:t>
            </a:r>
            <a:endParaRPr lang="ru-RU" sz="2400"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 xmlns:p14="http://schemas.microsoft.com/office/powerpoint/2010/main" val="2082000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002060"/>
                </a:solidFill>
              </a:rPr>
              <a:t>Минута молчания</a:t>
            </a:r>
            <a:endParaRPr lang="ru-RU" sz="6000" dirty="0">
              <a:solidFill>
                <a:srgbClr val="002060"/>
              </a:solidFill>
            </a:endParaRPr>
          </a:p>
        </p:txBody>
      </p:sp>
      <p:pic>
        <p:nvPicPr>
          <p:cNvPr id="4" name="Picture 3" descr="main"/>
          <p:cNvPicPr>
            <a:picLocks noGrp="1" noChangeAspect="1" noChangeArrowheads="1"/>
          </p:cNvPicPr>
          <p:nvPr>
            <p:ph idx="1"/>
          </p:nvPr>
        </p:nvPicPr>
        <p:blipFill>
          <a:blip r:embed="rId3" cstate="print"/>
          <a:srcRect/>
          <a:stretch>
            <a:fillRect/>
          </a:stretch>
        </p:blipFill>
        <p:spPr>
          <a:xfrm>
            <a:off x="285720" y="1285860"/>
            <a:ext cx="8339182" cy="5357850"/>
          </a:xfrm>
          <a:prstGeom prst="rect">
            <a:avLst/>
          </a:prstGeom>
          <a:noFill/>
        </p:spPr>
      </p:pic>
      <p:pic>
        <p:nvPicPr>
          <p:cNvPr id="5" name="Picture 4" descr="v_ogon"/>
          <p:cNvPicPr>
            <a:picLocks noChangeAspect="1" noChangeArrowheads="1" noCrop="1"/>
          </p:cNvPicPr>
          <p:nvPr/>
        </p:nvPicPr>
        <p:blipFill>
          <a:blip r:embed="rId4" cstate="print"/>
          <a:srcRect/>
          <a:stretch>
            <a:fillRect/>
          </a:stretch>
        </p:blipFill>
        <p:spPr>
          <a:xfrm>
            <a:off x="1214414" y="4725988"/>
            <a:ext cx="2663825" cy="21320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b="1" dirty="0" smtClean="0">
                <a:solidFill>
                  <a:schemeClr val="accent1">
                    <a:lumMod val="50000"/>
                  </a:schemeClr>
                </a:solidFill>
                <a:cs typeface="Aharoni" panose="02010803020104030203" pitchFamily="2" charset="-79"/>
              </a:rPr>
              <a:t>ДАВНО ОКОНЧИЛАСЬ ВОЙНА…</a:t>
            </a:r>
          </a:p>
          <a:p>
            <a:endParaRPr lang="ru-RU" b="1" dirty="0" smtClean="0">
              <a:solidFill>
                <a:schemeClr val="accent1">
                  <a:lumMod val="50000"/>
                </a:schemeClr>
              </a:solidFill>
              <a:cs typeface="Aharoni" panose="02010803020104030203" pitchFamily="2" charset="-79"/>
            </a:endParaRPr>
          </a:p>
          <a:p>
            <a:endParaRPr lang="ru-RU" b="1" dirty="0" smtClean="0">
              <a:solidFill>
                <a:schemeClr val="accent1">
                  <a:lumMod val="50000"/>
                </a:schemeClr>
              </a:solidFill>
              <a:cs typeface="Aharoni" panose="02010803020104030203" pitchFamily="2" charset="-79"/>
            </a:endParaRPr>
          </a:p>
          <a:p>
            <a:endParaRPr lang="ru-RU" b="1" dirty="0">
              <a:solidFill>
                <a:schemeClr val="accent1">
                  <a:lumMod val="50000"/>
                </a:schemeClr>
              </a:solidFill>
              <a:cs typeface="Aharoni" panose="02010803020104030203" pitchFamily="2" charset="-79"/>
            </a:endParaRPr>
          </a:p>
        </p:txBody>
      </p:sp>
      <p:pic>
        <p:nvPicPr>
          <p:cNvPr id="4" name="Picture 17" descr="07"/>
          <p:cNvPicPr>
            <a:picLocks noChangeAspect="1" noChangeArrowheads="1"/>
          </p:cNvPicPr>
          <p:nvPr/>
        </p:nvPicPr>
        <p:blipFill>
          <a:blip r:embed="rId5" cstate="print"/>
          <a:srcRect/>
          <a:stretch>
            <a:fillRect/>
          </a:stretch>
        </p:blipFill>
        <p:spPr bwMode="auto">
          <a:xfrm>
            <a:off x="285720" y="4143380"/>
            <a:ext cx="2357454" cy="2495571"/>
          </a:xfrm>
          <a:prstGeom prst="rect">
            <a:avLst/>
          </a:prstGeom>
          <a:noFill/>
          <a:ln w="38100">
            <a:solidFill>
              <a:schemeClr val="bg2"/>
            </a:solidFill>
            <a:miter lim="800000"/>
            <a:headEnd/>
            <a:tailEnd/>
          </a:ln>
        </p:spPr>
      </p:pic>
      <p:pic>
        <p:nvPicPr>
          <p:cNvPr id="7" name="Picture 5" descr="05-4"/>
          <p:cNvPicPr>
            <a:picLocks noChangeAspect="1" noChangeArrowheads="1"/>
          </p:cNvPicPr>
          <p:nvPr/>
        </p:nvPicPr>
        <p:blipFill>
          <a:blip r:embed="rId6" cstate="print"/>
          <a:srcRect/>
          <a:stretch>
            <a:fillRect/>
          </a:stretch>
        </p:blipFill>
        <p:spPr>
          <a:xfrm>
            <a:off x="3071802" y="4286256"/>
            <a:ext cx="1693862" cy="2257425"/>
          </a:xfrm>
          <a:prstGeom prst="rect">
            <a:avLst/>
          </a:prstGeom>
          <a:noFill/>
          <a:ln w="38100">
            <a:solidFill>
              <a:schemeClr val="bg2"/>
            </a:solidFill>
          </a:ln>
        </p:spPr>
      </p:pic>
      <p:pic>
        <p:nvPicPr>
          <p:cNvPr id="8" name="Picture 7" descr="05-5"/>
          <p:cNvPicPr>
            <a:picLocks noChangeAspect="1" noChangeArrowheads="1"/>
          </p:cNvPicPr>
          <p:nvPr/>
        </p:nvPicPr>
        <p:blipFill>
          <a:blip r:embed="rId7" cstate="print"/>
          <a:srcRect/>
          <a:stretch>
            <a:fillRect/>
          </a:stretch>
        </p:blipFill>
        <p:spPr>
          <a:xfrm>
            <a:off x="285720" y="928670"/>
            <a:ext cx="1855787" cy="2330449"/>
          </a:xfrm>
          <a:prstGeom prst="rect">
            <a:avLst/>
          </a:prstGeom>
          <a:noFill/>
          <a:ln w="38100">
            <a:solidFill>
              <a:schemeClr val="bg2"/>
            </a:solidFill>
          </a:ln>
        </p:spPr>
      </p:pic>
      <p:pic>
        <p:nvPicPr>
          <p:cNvPr id="9" name="Picture 9"/>
          <p:cNvPicPr>
            <a:picLocks noChangeAspect="1" noChangeArrowheads="1"/>
          </p:cNvPicPr>
          <p:nvPr/>
        </p:nvPicPr>
        <p:blipFill>
          <a:blip r:embed="rId8" cstate="print"/>
          <a:srcRect/>
          <a:stretch>
            <a:fillRect/>
          </a:stretch>
        </p:blipFill>
        <p:spPr>
          <a:xfrm>
            <a:off x="5715008" y="1071546"/>
            <a:ext cx="3214710" cy="1928826"/>
          </a:xfrm>
          <a:prstGeom prst="rect">
            <a:avLst/>
          </a:prstGeom>
          <a:noFill/>
          <a:ln w="38100">
            <a:solidFill>
              <a:schemeClr val="bg2"/>
            </a:solidFill>
          </a:ln>
        </p:spPr>
      </p:pic>
      <p:pic>
        <p:nvPicPr>
          <p:cNvPr id="10" name="Picture 14" descr="793m"/>
          <p:cNvPicPr>
            <a:picLocks noChangeAspect="1" noChangeArrowheads="1"/>
          </p:cNvPicPr>
          <p:nvPr/>
        </p:nvPicPr>
        <p:blipFill>
          <a:blip r:embed="rId9" cstate="print"/>
          <a:srcRect/>
          <a:stretch>
            <a:fillRect/>
          </a:stretch>
        </p:blipFill>
        <p:spPr>
          <a:xfrm>
            <a:off x="5143504" y="4714884"/>
            <a:ext cx="3786214" cy="1905000"/>
          </a:xfrm>
          <a:prstGeom prst="rect">
            <a:avLst/>
          </a:prstGeom>
          <a:noFill/>
          <a:ln w="38100">
            <a:solidFill>
              <a:schemeClr val="bg2"/>
            </a:solidFill>
          </a:ln>
        </p:spPr>
      </p:pic>
      <p:pic>
        <p:nvPicPr>
          <p:cNvPr id="11" name="Picture 11" descr="26"/>
          <p:cNvPicPr>
            <a:picLocks noChangeAspect="1" noChangeArrowheads="1"/>
          </p:cNvPicPr>
          <p:nvPr/>
        </p:nvPicPr>
        <p:blipFill>
          <a:blip r:embed="rId10" cstate="print"/>
          <a:srcRect/>
          <a:stretch>
            <a:fillRect/>
          </a:stretch>
        </p:blipFill>
        <p:spPr>
          <a:xfrm>
            <a:off x="6143636" y="2714620"/>
            <a:ext cx="2381250" cy="2286016"/>
          </a:xfrm>
          <a:prstGeom prst="rect">
            <a:avLst/>
          </a:prstGeom>
          <a:noFill/>
          <a:ln w="38100">
            <a:solidFill>
              <a:schemeClr val="bg2"/>
            </a:solidFill>
          </a:ln>
        </p:spPr>
      </p:pic>
      <p:pic>
        <p:nvPicPr>
          <p:cNvPr id="13" name="Picture 19" descr="zvs3_s"/>
          <p:cNvPicPr>
            <a:picLocks noChangeAspect="1" noChangeArrowheads="1"/>
          </p:cNvPicPr>
          <p:nvPr/>
        </p:nvPicPr>
        <p:blipFill>
          <a:blip r:embed="rId11" cstate="print"/>
          <a:srcRect/>
          <a:stretch>
            <a:fillRect/>
          </a:stretch>
        </p:blipFill>
        <p:spPr>
          <a:xfrm>
            <a:off x="1071538" y="2928934"/>
            <a:ext cx="2357454" cy="2141539"/>
          </a:xfrm>
          <a:prstGeom prst="rect">
            <a:avLst/>
          </a:prstGeom>
          <a:noFill/>
          <a:ln w="38100">
            <a:solidFill>
              <a:schemeClr val="bg2"/>
            </a:solidFill>
          </a:ln>
        </p:spPr>
      </p:pic>
      <p:pic>
        <p:nvPicPr>
          <p:cNvPr id="14" name="Picture 2" descr="image-42368-galleryV9-wqjp"/>
          <p:cNvPicPr>
            <a:picLocks noChangeAspect="1" noChangeArrowheads="1"/>
          </p:cNvPicPr>
          <p:nvPr/>
        </p:nvPicPr>
        <p:blipFill>
          <a:blip r:embed="rId12" cstate="print"/>
          <a:srcRect/>
          <a:stretch>
            <a:fillRect/>
          </a:stretch>
        </p:blipFill>
        <p:spPr bwMode="auto">
          <a:xfrm>
            <a:off x="2500298" y="857232"/>
            <a:ext cx="3357587" cy="2428893"/>
          </a:xfrm>
          <a:prstGeom prst="rect">
            <a:avLst/>
          </a:prstGeom>
          <a:noFill/>
          <a:ln w="9525">
            <a:noFill/>
            <a:miter lim="800000"/>
            <a:headEnd/>
            <a:tailEnd/>
          </a:ln>
        </p:spPr>
      </p:pic>
    </p:spTree>
    <p:extLst>
      <p:ext uri="{BB962C8B-B14F-4D97-AF65-F5344CB8AC3E}">
        <p14:creationId xmlns="" xmlns:p14="http://schemas.microsoft.com/office/powerpoint/2010/main" val="6969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amond(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sz="2800" dirty="0">
                <a:solidFill>
                  <a:srgbClr val="FF0000"/>
                </a:solidFill>
                <a:latin typeface="Arial Black" panose="020B0A04020102020204" pitchFamily="34" charset="0"/>
              </a:rPr>
              <a:t>3 декабря  </a:t>
            </a:r>
            <a:r>
              <a:rPr lang="ru-RU" sz="2800" dirty="0" smtClean="0">
                <a:solidFill>
                  <a:srgbClr val="FF0000"/>
                </a:solidFill>
                <a:latin typeface="Arial Black" panose="020B0A04020102020204" pitchFamily="34" charset="0"/>
              </a:rPr>
              <a:t>-</a:t>
            </a:r>
            <a:r>
              <a:rPr lang="ru-RU" sz="2800" dirty="0">
                <a:solidFill>
                  <a:srgbClr val="FF0000"/>
                </a:solidFill>
                <a:latin typeface="Arial Black" panose="020B0A04020102020204" pitchFamily="34" charset="0"/>
              </a:rPr>
              <a:t>  «День неизвестного солдата</a:t>
            </a:r>
            <a:r>
              <a:rPr lang="ru-RU" sz="2800" dirty="0" smtClean="0">
                <a:solidFill>
                  <a:srgbClr val="FF0000"/>
                </a:solidFill>
                <a:latin typeface="Arial Black" panose="020B0A04020102020204" pitchFamily="34" charset="0"/>
              </a:rPr>
              <a:t>»</a:t>
            </a:r>
            <a:endParaRPr lang="ru-RU" sz="2800" dirty="0" smtClean="0">
              <a:solidFill>
                <a:srgbClr val="002060"/>
              </a:solidFill>
              <a:latin typeface="Arial Black" panose="020B0A04020102020204" pitchFamily="34" charset="0"/>
            </a:endParaRPr>
          </a:p>
          <a:p>
            <a:pPr algn="just"/>
            <a:r>
              <a:rPr lang="ru-RU" sz="2800" dirty="0" smtClean="0">
                <a:solidFill>
                  <a:srgbClr val="002060"/>
                </a:solidFill>
                <a:latin typeface="Arial Black" panose="020B0A04020102020204" pitchFamily="34" charset="0"/>
              </a:rPr>
              <a:t>Этот </a:t>
            </a:r>
            <a:r>
              <a:rPr lang="ru-RU" sz="2800" dirty="0">
                <a:solidFill>
                  <a:srgbClr val="002060"/>
                </a:solidFill>
                <a:latin typeface="Arial Black" panose="020B0A04020102020204" pitchFamily="34" charset="0"/>
              </a:rPr>
              <a:t>день был выбран не случайно.</a:t>
            </a:r>
            <a:br>
              <a:rPr lang="ru-RU" sz="2800" dirty="0">
                <a:solidFill>
                  <a:srgbClr val="002060"/>
                </a:solidFill>
                <a:latin typeface="Arial Black" panose="020B0A04020102020204" pitchFamily="34" charset="0"/>
              </a:rPr>
            </a:br>
            <a:r>
              <a:rPr lang="ru-RU" sz="2800" dirty="0" smtClean="0">
                <a:solidFill>
                  <a:srgbClr val="002060"/>
                </a:solidFill>
                <a:latin typeface="Arial Black" panose="020B0A04020102020204" pitchFamily="34" charset="0"/>
              </a:rPr>
              <a:t>3 </a:t>
            </a:r>
            <a:r>
              <a:rPr lang="ru-RU" sz="2800" dirty="0">
                <a:solidFill>
                  <a:srgbClr val="002060"/>
                </a:solidFill>
                <a:latin typeface="Arial Black" panose="020B0A04020102020204" pitchFamily="34" charset="0"/>
              </a:rPr>
              <a:t>декабря 1966 г., в ознаменование 25-летней годовщины разгрома немецких войск под Москвой прах неизвестного солдата был перенесён из братской могилы на 41-м километре Ленинградского шоссе и торжественно захоронен в Александровском саду. </a:t>
            </a:r>
            <a:endParaRPr lang="ru-RU" sz="2800" dirty="0" smtClean="0">
              <a:solidFill>
                <a:srgbClr val="002060"/>
              </a:solidFill>
              <a:latin typeface="Arial Black" panose="020B0A04020102020204" pitchFamily="34" charset="0"/>
            </a:endParaRPr>
          </a:p>
        </p:txBody>
      </p:sp>
    </p:spTree>
    <p:extLst>
      <p:ext uri="{BB962C8B-B14F-4D97-AF65-F5344CB8AC3E}">
        <p14:creationId xmlns="" xmlns:p14="http://schemas.microsoft.com/office/powerpoint/2010/main" val="25523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sz="2800" dirty="0" smtClean="0">
                <a:solidFill>
                  <a:srgbClr val="002060"/>
                </a:solidFill>
                <a:latin typeface="Arial Black" panose="020B0A04020102020204" pitchFamily="34" charset="0"/>
              </a:rPr>
              <a:t>Второй год в России отмечается памятная дата – </a:t>
            </a:r>
          </a:p>
          <a:p>
            <a:r>
              <a:rPr lang="ru-RU" sz="4800" dirty="0" smtClean="0">
                <a:solidFill>
                  <a:srgbClr val="C00000"/>
                </a:solidFill>
                <a:latin typeface="Arial Black" panose="020B0A04020102020204" pitchFamily="34" charset="0"/>
              </a:rPr>
              <a:t>«День Неизвестного Солдата»</a:t>
            </a:r>
          </a:p>
        </p:txBody>
      </p:sp>
    </p:spTree>
    <p:extLst>
      <p:ext uri="{BB962C8B-B14F-4D97-AF65-F5344CB8AC3E}">
        <p14:creationId xmlns="" xmlns:p14="http://schemas.microsoft.com/office/powerpoint/2010/main" val="25523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1"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sz="9600" dirty="0" smtClean="0">
                <a:solidFill>
                  <a:srgbClr val="C00000"/>
                </a:solidFill>
                <a:latin typeface="Arial Black" panose="020B0A04020102020204" pitchFamily="34" charset="0"/>
                <a:cs typeface="Aharoni" panose="02010803020104030203" pitchFamily="2" charset="-79"/>
              </a:rPr>
              <a:t>О каждом память сохраним</a:t>
            </a:r>
            <a:endParaRPr lang="ru-RU" sz="9600" dirty="0">
              <a:solidFill>
                <a:srgbClr val="C00000"/>
              </a:solidFill>
              <a:latin typeface="Arial Black" panose="020B0A04020102020204" pitchFamily="34" charset="0"/>
              <a:cs typeface="Aharoni" panose="02010803020104030203" pitchFamily="2" charset="-79"/>
            </a:endParaRPr>
          </a:p>
        </p:txBody>
      </p:sp>
      <p:sp>
        <p:nvSpPr>
          <p:cNvPr id="2" name="AutoShape 2" descr="http://go3.imgsmail.ru/imgpreview?key=3ff62d217a4704dd&amp;mb=imgdb_preview_410"/>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review-image" descr="http://go3.imgsmail.ru/imgpreview?key=3ff62d217a4704dd&amp;mb=imgdb_preview_410"/>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20072" y="4653136"/>
            <a:ext cx="3096344" cy="1944216"/>
          </a:xfrm>
          <a:prstGeom prst="rect">
            <a:avLst/>
          </a:prstGeom>
          <a:noFill/>
          <a:ln>
            <a:noFill/>
          </a:ln>
        </p:spPr>
      </p:pic>
    </p:spTree>
    <p:extLst>
      <p:ext uri="{BB962C8B-B14F-4D97-AF65-F5344CB8AC3E}">
        <p14:creationId xmlns="" xmlns:p14="http://schemas.microsoft.com/office/powerpoint/2010/main" val="3472638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85720" y="285728"/>
            <a:ext cx="8572560" cy="5832648"/>
          </a:xfrm>
        </p:spPr>
        <p:txBody>
          <a:bodyPr>
            <a:noAutofit/>
          </a:bodyPr>
          <a:lstStyle/>
          <a:p>
            <a:pPr>
              <a:buFontTx/>
              <a:buChar char="-"/>
            </a:pPr>
            <a:r>
              <a:rPr lang="ru-RU" sz="9600" dirty="0" smtClean="0">
                <a:solidFill>
                  <a:srgbClr val="C00000"/>
                </a:solidFill>
                <a:latin typeface="Arial Black" panose="020B0A04020102020204" pitchFamily="34" charset="0"/>
                <a:cs typeface="Aharoni" panose="02010803020104030203" pitchFamily="2" charset="-79"/>
              </a:rPr>
              <a:t>ПОМНИТЕ!</a:t>
            </a:r>
            <a:endParaRPr lang="ru-RU" dirty="0" smtClean="0">
              <a:solidFill>
                <a:srgbClr val="C00000"/>
              </a:solidFill>
              <a:latin typeface="Arial Black" panose="020B0A04020102020204" pitchFamily="34" charset="0"/>
              <a:cs typeface="Aharoni" panose="02010803020104030203" pitchFamily="2" charset="-79"/>
            </a:endParaRPr>
          </a:p>
          <a:p>
            <a:pPr>
              <a:buFontTx/>
              <a:buChar char="-"/>
            </a:pPr>
            <a:endParaRPr lang="ru-RU" sz="2400" dirty="0">
              <a:solidFill>
                <a:srgbClr val="C00000"/>
              </a:solidFill>
              <a:latin typeface="Arial Black" panose="020B0A04020102020204" pitchFamily="34" charset="0"/>
              <a:cs typeface="Aharoni" panose="02010803020104030203" pitchFamily="2" charset="-79"/>
            </a:endParaRPr>
          </a:p>
        </p:txBody>
      </p:sp>
      <p:pic>
        <p:nvPicPr>
          <p:cNvPr id="4" name="Picture 3" descr="main"/>
          <p:cNvPicPr>
            <a:picLocks noChangeAspect="1" noChangeArrowheads="1"/>
          </p:cNvPicPr>
          <p:nvPr/>
        </p:nvPicPr>
        <p:blipFill>
          <a:blip r:embed="rId4" cstate="print"/>
          <a:srcRect/>
          <a:stretch>
            <a:fillRect/>
          </a:stretch>
        </p:blipFill>
        <p:spPr>
          <a:xfrm>
            <a:off x="4286248" y="3786190"/>
            <a:ext cx="4286280" cy="2595560"/>
          </a:xfrm>
          <a:prstGeom prst="rect">
            <a:avLst/>
          </a:prstGeom>
          <a:noFill/>
        </p:spPr>
      </p:pic>
    </p:spTree>
    <p:extLst>
      <p:ext uri="{BB962C8B-B14F-4D97-AF65-F5344CB8AC3E}">
        <p14:creationId xmlns="" xmlns:p14="http://schemas.microsoft.com/office/powerpoint/2010/main" val="16855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 xmlns:a14="http://schemas.microsoft.com/office/drawing/2010/main">
                  <a14:imgLayer r:embed="rId5">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pPr algn="l"/>
            <a:r>
              <a:rPr lang="ru-RU" sz="4400" b="1" dirty="0" smtClean="0">
                <a:solidFill>
                  <a:srgbClr val="002060"/>
                </a:solidFill>
                <a:cs typeface="Aharoni" panose="02010803020104030203" pitchFamily="2" charset="-79"/>
              </a:rPr>
              <a:t>Братские могилы… Сколько их?</a:t>
            </a:r>
          </a:p>
          <a:p>
            <a:pPr algn="l"/>
            <a:endParaRPr lang="ru-RU" sz="4400" b="1" dirty="0">
              <a:solidFill>
                <a:srgbClr val="002060"/>
              </a:solidFill>
              <a:cs typeface="Aharoni" panose="02010803020104030203" pitchFamily="2" charset="-79"/>
            </a:endParaRPr>
          </a:p>
          <a:p>
            <a:pPr algn="just"/>
            <a:endParaRPr lang="ru-RU" sz="2400" dirty="0">
              <a:solidFill>
                <a:schemeClr val="accent1">
                  <a:lumMod val="50000"/>
                </a:schemeClr>
              </a:solidFill>
              <a:cs typeface="Aharoni" panose="02010803020104030203" pitchFamily="2" charset="-79"/>
            </a:endParaRPr>
          </a:p>
        </p:txBody>
      </p:sp>
      <p:pic>
        <p:nvPicPr>
          <p:cNvPr id="4" name="Picture 4" descr="в"/>
          <p:cNvPicPr>
            <a:picLocks noChangeAspect="1" noChangeArrowheads="1"/>
          </p:cNvPicPr>
          <p:nvPr/>
        </p:nvPicPr>
        <p:blipFill>
          <a:blip r:embed="rId6" cstate="print"/>
          <a:srcRect/>
          <a:stretch>
            <a:fillRect/>
          </a:stretch>
        </p:blipFill>
        <p:spPr>
          <a:xfrm>
            <a:off x="2786050" y="2000240"/>
            <a:ext cx="6100786" cy="4643470"/>
          </a:xfrm>
          <a:prstGeom prst="rect">
            <a:avLst/>
          </a:prstGeom>
          <a:noFill/>
        </p:spPr>
      </p:pic>
      <p:pic>
        <p:nvPicPr>
          <p:cNvPr id="2050" name="Picture 2" descr="C:\Users\Покупатель\Desktop\59725_3-3.jpg"/>
          <p:cNvPicPr>
            <a:picLocks noChangeAspect="1" noChangeArrowheads="1"/>
          </p:cNvPicPr>
          <p:nvPr/>
        </p:nvPicPr>
        <p:blipFill>
          <a:blip r:embed="rId7" cstate="print"/>
          <a:srcRect/>
          <a:stretch>
            <a:fillRect/>
          </a:stretch>
        </p:blipFill>
        <p:spPr bwMode="auto">
          <a:xfrm>
            <a:off x="357158" y="1142983"/>
            <a:ext cx="4714908" cy="3536181"/>
          </a:xfrm>
          <a:prstGeom prst="rect">
            <a:avLst/>
          </a:prstGeom>
          <a:noFill/>
        </p:spPr>
      </p:pic>
    </p:spTree>
    <p:extLst>
      <p:ext uri="{BB962C8B-B14F-4D97-AF65-F5344CB8AC3E}">
        <p14:creationId xmlns="" xmlns:p14="http://schemas.microsoft.com/office/powerpoint/2010/main" val="27288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rPr>
              <a:t>«На братских могилах не ставят крестов…»</a:t>
            </a:r>
            <a:endParaRPr lang="ru-RU" dirty="0">
              <a:solidFill>
                <a:srgbClr val="002060"/>
              </a:solidFill>
            </a:endParaRPr>
          </a:p>
        </p:txBody>
      </p:sp>
      <p:pic>
        <p:nvPicPr>
          <p:cNvPr id="7" name="Picture 2" descr="DSC00356"/>
          <p:cNvPicPr>
            <a:picLocks noChangeAspect="1" noChangeArrowheads="1"/>
          </p:cNvPicPr>
          <p:nvPr/>
        </p:nvPicPr>
        <p:blipFill>
          <a:blip r:embed="rId3" cstate="print"/>
          <a:srcRect/>
          <a:stretch>
            <a:fillRect/>
          </a:stretch>
        </p:blipFill>
        <p:spPr>
          <a:xfrm>
            <a:off x="285720" y="1571612"/>
            <a:ext cx="4682477" cy="5072098"/>
          </a:xfrm>
          <a:prstGeom prst="rect">
            <a:avLst/>
          </a:prstGeom>
          <a:noFill/>
        </p:spPr>
      </p:pic>
      <p:pic>
        <p:nvPicPr>
          <p:cNvPr id="9" name="Picture 4" descr="thanks-for-victory"/>
          <p:cNvPicPr>
            <a:picLocks noGrp="1" noChangeAspect="1" noChangeArrowheads="1"/>
          </p:cNvPicPr>
          <p:nvPr>
            <p:ph idx="1"/>
          </p:nvPr>
        </p:nvPicPr>
        <p:blipFill>
          <a:blip r:embed="rId4" cstate="print"/>
          <a:srcRect/>
          <a:stretch>
            <a:fillRect/>
          </a:stretch>
        </p:blipFill>
        <p:spPr bwMode="auto">
          <a:xfrm>
            <a:off x="214282" y="5000636"/>
            <a:ext cx="2928958" cy="1857364"/>
          </a:xfrm>
          <a:prstGeom prst="rect">
            <a:avLst/>
          </a:prstGeom>
          <a:noFill/>
          <a:ln w="9525">
            <a:noFill/>
            <a:miter lim="800000"/>
            <a:headEnd/>
            <a:tailEnd/>
          </a:ln>
        </p:spPr>
      </p:pic>
      <p:pic>
        <p:nvPicPr>
          <p:cNvPr id="10" name="Picture 3" descr="DSC00361"/>
          <p:cNvPicPr>
            <a:picLocks noChangeAspect="1" noChangeArrowheads="1"/>
          </p:cNvPicPr>
          <p:nvPr/>
        </p:nvPicPr>
        <p:blipFill>
          <a:blip r:embed="rId5" cstate="print"/>
          <a:srcRect/>
          <a:stretch>
            <a:fillRect/>
          </a:stretch>
        </p:blipFill>
        <p:spPr>
          <a:xfrm>
            <a:off x="5072066" y="1500174"/>
            <a:ext cx="4071934" cy="5357826"/>
          </a:xfrm>
          <a:prstGeom prst="rect">
            <a:avLst/>
          </a:prstGeom>
          <a:noFill/>
        </p:spPr>
      </p:pic>
      <p:pic>
        <p:nvPicPr>
          <p:cNvPr id="11" name="Picture 4" descr="v_ogon"/>
          <p:cNvPicPr>
            <a:picLocks noChangeAspect="1" noChangeArrowheads="1" noCrop="1"/>
          </p:cNvPicPr>
          <p:nvPr/>
        </p:nvPicPr>
        <p:blipFill>
          <a:blip r:embed="rId6" cstate="print"/>
          <a:srcRect/>
          <a:stretch>
            <a:fillRect/>
          </a:stretch>
        </p:blipFill>
        <p:spPr>
          <a:xfrm>
            <a:off x="4143372" y="4725988"/>
            <a:ext cx="2663825" cy="21320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Мы здесь не потому, что дата</a:t>
            </a:r>
            <a:endParaRPr lang="ru-RU" dirty="0">
              <a:solidFill>
                <a:srgbClr val="002060"/>
              </a:solidFill>
            </a:endParaRPr>
          </a:p>
        </p:txBody>
      </p:sp>
      <p:pic>
        <p:nvPicPr>
          <p:cNvPr id="4" name="Picture 4" descr="Картинка 50 из 245">
            <a:hlinkClick r:id="rId2"/>
          </p:cNvPr>
          <p:cNvPicPr>
            <a:picLocks noGrp="1" noChangeAspect="1" noChangeArrowheads="1"/>
          </p:cNvPicPr>
          <p:nvPr>
            <p:ph idx="1"/>
          </p:nvPr>
        </p:nvPicPr>
        <p:blipFill>
          <a:blip r:embed="rId3" cstate="print"/>
          <a:srcRect/>
          <a:stretch>
            <a:fillRect/>
          </a:stretch>
        </p:blipFill>
        <p:spPr>
          <a:xfrm>
            <a:off x="571473" y="1214422"/>
            <a:ext cx="2857519" cy="5094303"/>
          </a:xfrm>
          <a:noFill/>
        </p:spPr>
      </p:pic>
      <p:pic>
        <p:nvPicPr>
          <p:cNvPr id="7" name="Picture 2" descr="C:\Documents and Settings\Admin\Мои документы\Мои рисунки\DCIM\100SSCAM\S1055346.jpg"/>
          <p:cNvPicPr>
            <a:picLocks noChangeAspect="1" noChangeArrowheads="1"/>
          </p:cNvPicPr>
          <p:nvPr/>
        </p:nvPicPr>
        <p:blipFill>
          <a:blip r:embed="rId4" cstate="print"/>
          <a:srcRect/>
          <a:stretch>
            <a:fillRect/>
          </a:stretch>
        </p:blipFill>
        <p:spPr bwMode="auto">
          <a:xfrm>
            <a:off x="3428992" y="1214422"/>
            <a:ext cx="5226058" cy="51435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endParaRPr lang="ru-RU" b="1" dirty="0">
              <a:solidFill>
                <a:srgbClr val="FF0000"/>
              </a:solidFill>
              <a:cs typeface="Aharoni" panose="02010803020104030203" pitchFamily="2" charset="-79"/>
            </a:endParaRPr>
          </a:p>
        </p:txBody>
      </p:sp>
    </p:spTree>
    <p:extLst>
      <p:ext uri="{BB962C8B-B14F-4D97-AF65-F5344CB8AC3E}">
        <p14:creationId xmlns="" xmlns:p14="http://schemas.microsoft.com/office/powerpoint/2010/main" val="4441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450px-Berlin_Treptow_Ehrenmal_12"/>
          <p:cNvPicPr>
            <a:picLocks noChangeAspect="1" noChangeArrowheads="1"/>
          </p:cNvPicPr>
          <p:nvPr/>
        </p:nvPicPr>
        <p:blipFill>
          <a:blip r:embed="rId3" cstate="print"/>
          <a:srcRect/>
          <a:stretch>
            <a:fillRect/>
          </a:stretch>
        </p:blipFill>
        <p:spPr bwMode="auto">
          <a:xfrm>
            <a:off x="2857500" y="188913"/>
            <a:ext cx="6072188" cy="6408737"/>
          </a:xfrm>
          <a:prstGeom prst="rect">
            <a:avLst/>
          </a:prstGeom>
          <a:noFill/>
          <a:ln w="9525">
            <a:noFill/>
            <a:miter lim="800000"/>
            <a:headEnd/>
            <a:tailEnd/>
          </a:ln>
        </p:spPr>
      </p:pic>
      <p:pic>
        <p:nvPicPr>
          <p:cNvPr id="2051" name="Picture 3" descr="v_ogon"/>
          <p:cNvPicPr>
            <a:picLocks noChangeAspect="1" noChangeArrowheads="1" noCrop="1"/>
          </p:cNvPicPr>
          <p:nvPr/>
        </p:nvPicPr>
        <p:blipFill>
          <a:blip r:embed="rId4" cstate="print"/>
          <a:srcRect/>
          <a:stretch>
            <a:fillRect/>
          </a:stretch>
        </p:blipFill>
        <p:spPr bwMode="auto">
          <a:xfrm>
            <a:off x="0" y="4725988"/>
            <a:ext cx="2663825" cy="2132012"/>
          </a:xfrm>
          <a:prstGeom prst="rect">
            <a:avLst/>
          </a:prstGeom>
          <a:noFill/>
          <a:ln w="9525">
            <a:noFill/>
            <a:miter lim="800000"/>
            <a:headEnd/>
            <a:tailEnd/>
          </a:ln>
        </p:spPr>
      </p:pic>
      <p:sp>
        <p:nvSpPr>
          <p:cNvPr id="7" name="TextBox 6"/>
          <p:cNvSpPr txBox="1">
            <a:spLocks noChangeArrowheads="1"/>
          </p:cNvSpPr>
          <p:nvPr/>
        </p:nvSpPr>
        <p:spPr bwMode="auto">
          <a:xfrm>
            <a:off x="214313" y="1143000"/>
            <a:ext cx="2571737" cy="3785652"/>
          </a:xfrm>
          <a:prstGeom prst="rect">
            <a:avLst/>
          </a:prstGeom>
          <a:noFill/>
          <a:ln w="9525">
            <a:noFill/>
            <a:miter lim="800000"/>
            <a:headEnd/>
            <a:tailEnd/>
          </a:ln>
        </p:spPr>
        <p:txBody>
          <a:bodyPr wrap="square">
            <a:spAutoFit/>
          </a:bodyPr>
          <a:lstStyle/>
          <a:p>
            <a:r>
              <a:rPr lang="ru-RU" sz="4000" b="1" dirty="0" smtClean="0"/>
              <a:t>«</a:t>
            </a:r>
            <a:r>
              <a:rPr lang="ru-RU" sz="4000" b="1" dirty="0"/>
              <a:t>Спасибо, тебе, </a:t>
            </a:r>
            <a:r>
              <a:rPr lang="ru-RU" sz="4000" b="1" dirty="0" err="1" smtClean="0"/>
              <a:t>безымян-ный</a:t>
            </a:r>
            <a:r>
              <a:rPr lang="ru-RU" sz="4000" b="1" dirty="0" smtClean="0"/>
              <a:t> </a:t>
            </a:r>
            <a:r>
              <a:rPr lang="ru-RU" sz="4000" b="1" dirty="0"/>
              <a:t>солдат!»</a:t>
            </a:r>
          </a:p>
          <a:p>
            <a:endParaRPr lang="ru-RU" sz="4000" b="1" dirty="0"/>
          </a:p>
        </p:txBody>
      </p:sp>
      <p:pic>
        <p:nvPicPr>
          <p:cNvPr id="5" name="Журавли минус на заставку.mp3">
            <a:hlinkClick r:id="" action="ppaction://media"/>
          </p:cNvPr>
          <p:cNvPicPr>
            <a:picLocks noRot="1" noChangeAspect="1"/>
          </p:cNvPicPr>
          <p:nvPr>
            <a:audioFile r:link="rId1"/>
          </p:nvPr>
        </p:nvPicPr>
        <p:blipFill>
          <a:blip r:embed="rId5" cstate="print"/>
          <a:srcRect/>
          <a:stretch>
            <a:fillRect/>
          </a:stretch>
        </p:blipFill>
        <p:spPr bwMode="auto">
          <a:xfrm>
            <a:off x="8358188" y="6072188"/>
            <a:ext cx="304800" cy="304800"/>
          </a:xfrm>
          <a:prstGeom prst="rect">
            <a:avLst/>
          </a:prstGeom>
          <a:noFill/>
          <a:ln w="9525">
            <a:noFill/>
            <a:miter lim="800000"/>
            <a:headEnd/>
            <a:tailEnd/>
          </a:ln>
        </p:spPr>
      </p:pic>
    </p:spTree>
  </p:cSld>
  <p:clrMapOvr>
    <a:masterClrMapping/>
  </p:clrMapOvr>
  <p:transition advClick="0" advTm="9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edge">
                                      <p:cBhvr>
                                        <p:cTn id="7" dur="2000"/>
                                        <p:tgtEl>
                                          <p:spTgt spid="4915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1966" fill="hold"/>
                                        <p:tgtEl>
                                          <p:spTgt spid="5"/>
                                        </p:tgtEl>
                                      </p:cBhvr>
                                    </p:cmd>
                                  </p:childTnLst>
                                </p:cTn>
                              </p:par>
                            </p:childTnLst>
                          </p:cTn>
                        </p:par>
                      </p:childTnLst>
                    </p:cTn>
                  </p:par>
                </p:childTnLst>
              </p:cTn>
              <p:nextCondLst>
                <p:cond evt="onClick" delay="0">
                  <p:tgtEl>
                    <p:spTgt spid="5"/>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одзаголовок 2"/>
          <p:cNvSpPr>
            <a:spLocks noGrp="1"/>
          </p:cNvSpPr>
          <p:nvPr>
            <p:ph type="subTitle" idx="4294967295"/>
          </p:nvPr>
        </p:nvSpPr>
        <p:spPr>
          <a:xfrm>
            <a:off x="0" y="260350"/>
            <a:ext cx="9144000" cy="2663825"/>
          </a:xfrm>
        </p:spPr>
        <p:txBody>
          <a:bodyPr/>
          <a:lstStyle/>
          <a:p>
            <a:pPr algn="ctr" eaLnBrk="1" hangingPunct="1">
              <a:buFontTx/>
              <a:buNone/>
            </a:pPr>
            <a:r>
              <a:rPr lang="ru-RU" sz="4800" b="1" smtClean="0"/>
              <a:t>СПАСИБО ТЕБЕ, БЕЗЫМЯННЫЙ СОЛДАТ….</a:t>
            </a:r>
          </a:p>
        </p:txBody>
      </p:sp>
      <p:pic>
        <p:nvPicPr>
          <p:cNvPr id="3075" name="Picture 3" descr="9999"/>
          <p:cNvPicPr>
            <a:picLocks noChangeAspect="1" noChangeArrowheads="1"/>
          </p:cNvPicPr>
          <p:nvPr/>
        </p:nvPicPr>
        <p:blipFill>
          <a:blip r:embed="rId3" cstate="print"/>
          <a:srcRect/>
          <a:stretch>
            <a:fillRect/>
          </a:stretch>
        </p:blipFill>
        <p:spPr bwMode="auto">
          <a:xfrm>
            <a:off x="1116013" y="1989138"/>
            <a:ext cx="7416800" cy="4392612"/>
          </a:xfrm>
          <a:prstGeom prst="rect">
            <a:avLst/>
          </a:prstGeom>
          <a:noFill/>
          <a:ln w="9525">
            <a:noFill/>
            <a:miter lim="800000"/>
            <a:headEnd/>
            <a:tailEnd/>
          </a:ln>
        </p:spPr>
      </p:pic>
      <p:pic>
        <p:nvPicPr>
          <p:cNvPr id="7" name="Безымянный солдат(+)-О.Полякова.mp3">
            <a:hlinkClick r:id="" action="ppaction://media"/>
          </p:cNvPr>
          <p:cNvPicPr>
            <a:picLocks noRot="1" noChangeAspect="1"/>
          </p:cNvPicPr>
          <p:nvPr>
            <a:audioFile r:link="rId1"/>
          </p:nvPr>
        </p:nvPicPr>
        <p:blipFill>
          <a:blip r:embed="rId4" cstate="print"/>
          <a:srcRect/>
          <a:stretch>
            <a:fillRect/>
          </a:stretch>
        </p:blipFill>
        <p:spPr bwMode="auto">
          <a:xfrm>
            <a:off x="8643938" y="6429375"/>
            <a:ext cx="304800" cy="3048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numSld="22">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F:\война\victory_18.jpg"/>
          <p:cNvPicPr>
            <a:picLocks noGrp="1" noChangeAspect="1" noChangeArrowheads="1"/>
          </p:cNvPicPr>
          <p:nvPr>
            <p:ph idx="1"/>
          </p:nvPr>
        </p:nvPicPr>
        <p:blipFill>
          <a:blip r:embed="rId2" cstate="print"/>
          <a:srcRect/>
          <a:stretch>
            <a:fillRect/>
          </a:stretch>
        </p:blipFill>
        <p:spPr>
          <a:xfrm>
            <a:off x="428596" y="214290"/>
            <a:ext cx="8215370" cy="642942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481</TotalTime>
  <Words>369</Words>
  <Application>Microsoft Office PowerPoint</Application>
  <PresentationFormat>Экран (4:3)</PresentationFormat>
  <Paragraphs>42</Paragraphs>
  <Slides>27</Slides>
  <Notes>15</Notes>
  <HiddenSlides>0</HiddenSlides>
  <MMClips>2</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Апекс</vt:lpstr>
      <vt:lpstr>Урок мужества</vt:lpstr>
      <vt:lpstr>Война – это страшно…</vt:lpstr>
      <vt:lpstr>Слайд 3</vt:lpstr>
      <vt:lpstr>«На братских могилах не ставят крестов…»</vt:lpstr>
      <vt:lpstr>Мы здесь не потому, что дата</vt:lpstr>
      <vt:lpstr>Слайд 6</vt:lpstr>
      <vt:lpstr>Слайд 7</vt:lpstr>
      <vt:lpstr>Слайд 8</vt:lpstr>
      <vt:lpstr>Слайд 9</vt:lpstr>
      <vt:lpstr>Слайд 10</vt:lpstr>
      <vt:lpstr>Слайд 11</vt:lpstr>
      <vt:lpstr>Слайд 12</vt:lpstr>
      <vt:lpstr>Слайд 13</vt:lpstr>
      <vt:lpstr>Слайд 14</vt:lpstr>
      <vt:lpstr>На многих предприятиях основную рабочую силу составляли девушки- подростки</vt:lpstr>
      <vt:lpstr>Слайд 16</vt:lpstr>
      <vt:lpstr>Слайд 17</vt:lpstr>
      <vt:lpstr>Слайд 18</vt:lpstr>
      <vt:lpstr>Слайд 19</vt:lpstr>
      <vt:lpstr>Слайд 20</vt:lpstr>
      <vt:lpstr>Слайд 21</vt:lpstr>
      <vt:lpstr>Минута молчания</vt:lpstr>
      <vt:lpstr>Слайд 23</vt:lpstr>
      <vt:lpstr>Слайд 24</vt:lpstr>
      <vt:lpstr>Слайд 25</vt:lpstr>
      <vt:lpstr>Слайд 26</vt:lpstr>
      <vt:lpstr>Слайд 27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38</cp:revision>
  <dcterms:created xsi:type="dcterms:W3CDTF">2014-11-26T03:33:28Z</dcterms:created>
  <dcterms:modified xsi:type="dcterms:W3CDTF">2020-11-24T18:15:00Z</dcterms:modified>
</cp:coreProperties>
</file>