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71" r:id="rId7"/>
    <p:sldId id="272" r:id="rId8"/>
    <p:sldId id="273" r:id="rId9"/>
    <p:sldId id="274" r:id="rId10"/>
    <p:sldId id="275" r:id="rId11"/>
    <p:sldId id="276" r:id="rId12"/>
    <p:sldId id="277" r:id="rId13"/>
    <p:sldId id="278" r:id="rId14"/>
    <p:sldId id="262" r:id="rId15"/>
    <p:sldId id="263" r:id="rId16"/>
    <p:sldId id="264" r:id="rId17"/>
    <p:sldId id="265" r:id="rId18"/>
    <p:sldId id="280" r:id="rId19"/>
    <p:sldId id="279" r:id="rId20"/>
    <p:sldId id="281" r:id="rId21"/>
    <p:sldId id="282" r:id="rId22"/>
    <p:sldId id="283" r:id="rId23"/>
    <p:sldId id="284" r:id="rId24"/>
    <p:sldId id="285" r:id="rId25"/>
    <p:sldId id="286" r:id="rId26"/>
    <p:sldId id="267" r:id="rId27"/>
    <p:sldId id="268" r:id="rId28"/>
    <p:sldId id="287" r:id="rId29"/>
    <p:sldId id="288" r:id="rId30"/>
    <p:sldId id="289" r:id="rId31"/>
    <p:sldId id="290" r:id="rId32"/>
    <p:sldId id="291" r:id="rId33"/>
    <p:sldId id="292" r:id="rId34"/>
    <p:sldId id="293" r:id="rId35"/>
    <p:sldId id="269" r:id="rId36"/>
    <p:sldId id="270"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0066"/>
    <a:srgbClr val="003300"/>
    <a:srgbClr val="800000"/>
    <a:srgbClr val="FF505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67B5AF6-27B7-47D6-8D42-836971FD86F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CAE98C8-8250-4BDE-BEE1-77B910AD3D5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A3A1EF-0805-4B0A-9422-C8A33D5D185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CBCF58B-A3E9-4C65-8437-9660AA7738DE}"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2B1477-1B0A-4845-819C-1DAAE65FB75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CB9D39-8202-4376-A483-E33DC95D465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182B17D-0713-4C07-A094-6815805A660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AD0FB449-7BF0-4F38-AC07-59778F009E8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087A7A2-72C3-4ECE-858F-B9B0D406694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A9F9BF7E-D45A-4C0A-8B7F-FC2F4302C6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EFC383B-128F-4408-9271-018A507A3D2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1D2D071-441C-477C-966E-AECBB067B77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82622F1-B733-4E05-B261-8AA67841340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38200" y="228600"/>
            <a:ext cx="7772400" cy="4343400"/>
          </a:xfrm>
        </p:spPr>
        <p:txBody>
          <a:bodyPr/>
          <a:lstStyle/>
          <a:p>
            <a:pPr eaLnBrk="1" hangingPunct="1"/>
            <a:r>
              <a:rPr lang="ru-RU" sz="5400" b="1" dirty="0" smtClean="0">
                <a:solidFill>
                  <a:srgbClr val="800000"/>
                </a:solidFill>
              </a:rPr>
              <a:t>Ответственность несовершеннолетних за правонарушения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142984"/>
            <a:ext cx="8229600" cy="4983179"/>
          </a:xfrm>
        </p:spPr>
        <p:txBody>
          <a:bodyPr/>
          <a:lstStyle/>
          <a:p>
            <a:pPr algn="ctr">
              <a:buFontTx/>
              <a:buNone/>
            </a:pPr>
            <a:r>
              <a:rPr lang="ru-RU" dirty="0">
                <a:solidFill>
                  <a:srgbClr val="C00000"/>
                </a:solidFill>
              </a:rPr>
              <a:t>   </a:t>
            </a:r>
            <a:r>
              <a:rPr lang="ru-RU" sz="4000" dirty="0">
                <a:solidFill>
                  <a:srgbClr val="C00000"/>
                </a:solidFill>
              </a:rPr>
              <a:t>Распитие спиртных напитков несовершеннолетними. </a:t>
            </a:r>
            <a:endParaRPr lang="ru-RU" sz="4000" dirty="0" smtClean="0">
              <a:solidFill>
                <a:srgbClr val="C00000"/>
              </a:solidFill>
            </a:endParaRPr>
          </a:p>
          <a:p>
            <a:pPr>
              <a:buFontTx/>
              <a:buNone/>
            </a:pPr>
            <a:r>
              <a:rPr lang="ru-RU" sz="2400" dirty="0" smtClean="0">
                <a:solidFill>
                  <a:srgbClr val="C00000"/>
                </a:solidFill>
                <a:latin typeface="+mn-lt"/>
                <a:ea typeface="+mn-ea"/>
                <a:cs typeface="+mn-cs"/>
              </a:rPr>
              <a:t>     За </a:t>
            </a:r>
            <a:r>
              <a:rPr lang="ru-RU" sz="2400" dirty="0">
                <a:solidFill>
                  <a:srgbClr val="C00000"/>
                </a:solidFill>
                <a:latin typeface="+mn-lt"/>
                <a:ea typeface="+mn-ea"/>
                <a:cs typeface="+mn-cs"/>
              </a:rPr>
              <a:t>потребление (распитие) алкогольной продукции в местах, запрещенных федеральным законом, санкцией статьи предусмотрена административная ответственность в виде штрафа в размере от 500 до 1,5 тыс. Родители или иные законные представители нетрезвых подростков заплатят штраф от 1,5 тысяч до 2 тысяч рублей</a:t>
            </a:r>
            <a:r>
              <a:rPr lang="ru-RU" sz="1800" dirty="0">
                <a:solidFill>
                  <a:schemeClr val="tx1"/>
                </a:solidFill>
                <a:latin typeface="+mn-lt"/>
                <a:ea typeface="+mn-ea"/>
                <a:cs typeface="+mn-cs"/>
              </a:rPr>
              <a:t>.</a:t>
            </a:r>
            <a:endParaRPr lang="ru-RU" sz="1800" dirty="0"/>
          </a:p>
        </p:txBody>
      </p:sp>
      <p:pic>
        <p:nvPicPr>
          <p:cNvPr id="13316" name="Picture 4"/>
          <p:cNvPicPr>
            <a:picLocks noChangeAspect="1" noChangeArrowheads="1"/>
          </p:cNvPicPr>
          <p:nvPr/>
        </p:nvPicPr>
        <p:blipFill>
          <a:blip r:embed="rId2" cstate="print"/>
          <a:srcRect/>
          <a:stretch>
            <a:fillRect/>
          </a:stretch>
        </p:blipFill>
        <p:spPr bwMode="auto">
          <a:xfrm>
            <a:off x="4857752" y="5062537"/>
            <a:ext cx="2335212" cy="1795463"/>
          </a:xfrm>
          <a:prstGeom prst="rect">
            <a:avLst/>
          </a:prstGeom>
          <a:noFill/>
          <a:ln w="9525">
            <a:noFill/>
            <a:miter lim="800000"/>
            <a:headEnd/>
            <a:tailEnd/>
          </a:ln>
          <a:effectLst/>
        </p:spPr>
      </p:pic>
      <p:pic>
        <p:nvPicPr>
          <p:cNvPr id="13317" name="Picture 5"/>
          <p:cNvPicPr>
            <a:picLocks noChangeAspect="1" noChangeArrowheads="1"/>
          </p:cNvPicPr>
          <p:nvPr/>
        </p:nvPicPr>
        <p:blipFill>
          <a:blip r:embed="rId3" cstate="print"/>
          <a:srcRect/>
          <a:stretch>
            <a:fillRect/>
          </a:stretch>
        </p:blipFill>
        <p:spPr bwMode="auto">
          <a:xfrm>
            <a:off x="1643042" y="4978400"/>
            <a:ext cx="2519363" cy="1879600"/>
          </a:xfrm>
          <a:prstGeom prst="rect">
            <a:avLst/>
          </a:prstGeom>
          <a:noFill/>
          <a:ln w="9525">
            <a:noFill/>
            <a:miter lim="800000"/>
            <a:headEnd/>
            <a:tailEnd/>
          </a:ln>
          <a:effectLst/>
        </p:spPr>
      </p:pic>
      <p:sp>
        <p:nvSpPr>
          <p:cNvPr id="13319" name="WordArt 7"/>
          <p:cNvSpPr>
            <a:spLocks noChangeArrowheads="1" noChangeShapeType="1" noTextEdit="1"/>
          </p:cNvSpPr>
          <p:nvPr/>
        </p:nvSpPr>
        <p:spPr bwMode="auto">
          <a:xfrm>
            <a:off x="2214545" y="404813"/>
            <a:ext cx="5237179" cy="738171"/>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20.22   </a:t>
            </a:r>
            <a:r>
              <a:rPr lang="ru-RU" sz="3600" b="1" kern="10" dirty="0" err="1">
                <a:ln w="12700">
                  <a:solidFill>
                    <a:srgbClr val="FF0000"/>
                  </a:solidFill>
                  <a:round/>
                  <a:headEnd/>
                  <a:tailEnd/>
                </a:ln>
                <a:solidFill>
                  <a:srgbClr val="800000"/>
                </a:solidFill>
                <a:latin typeface="Arial"/>
                <a:cs typeface="Arial"/>
              </a:rPr>
              <a:t>КоАП</a:t>
            </a:r>
            <a:r>
              <a:rPr lang="ru-RU" sz="3600" b="1" kern="10" dirty="0">
                <a:ln w="12700">
                  <a:solidFill>
                    <a:srgbClr val="FF0000"/>
                  </a:solidFill>
                  <a:round/>
                  <a:headEnd/>
                  <a:tailEnd/>
                </a:ln>
                <a:solidFill>
                  <a:srgbClr val="800000"/>
                </a:solidFill>
                <a:latin typeface="Arial"/>
                <a:cs typeface="Arial"/>
              </a:rPr>
              <a:t> РФ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1142984"/>
            <a:ext cx="8229600" cy="4983179"/>
          </a:xfrm>
        </p:spPr>
        <p:txBody>
          <a:bodyPr/>
          <a:lstStyle/>
          <a:p>
            <a:pPr algn="ctr">
              <a:buFontTx/>
              <a:buNone/>
            </a:pPr>
            <a:r>
              <a:rPr lang="ru-RU" dirty="0"/>
              <a:t>       </a:t>
            </a:r>
            <a:r>
              <a:rPr lang="ru-RU" sz="4000" dirty="0">
                <a:solidFill>
                  <a:srgbClr val="C00000"/>
                </a:solidFill>
              </a:rPr>
              <a:t>Вовлечение несовершеннолетнего в употребление спиртных напитков или одурманивающих </a:t>
            </a:r>
            <a:r>
              <a:rPr lang="ru-RU" sz="4000" dirty="0" smtClean="0">
                <a:solidFill>
                  <a:srgbClr val="C00000"/>
                </a:solidFill>
              </a:rPr>
              <a:t>веществ</a:t>
            </a:r>
          </a:p>
          <a:p>
            <a:pPr>
              <a:buFontTx/>
              <a:buNone/>
            </a:pPr>
            <a:r>
              <a:rPr lang="ru-RU" sz="2400" dirty="0" smtClean="0">
                <a:solidFill>
                  <a:srgbClr val="C00000"/>
                </a:solidFill>
                <a:latin typeface="+mn-lt"/>
                <a:ea typeface="+mn-ea"/>
                <a:cs typeface="+mn-cs"/>
              </a:rPr>
              <a:t>    влечет </a:t>
            </a:r>
            <a:r>
              <a:rPr lang="ru-RU" sz="2400" dirty="0">
                <a:solidFill>
                  <a:srgbClr val="C00000"/>
                </a:solidFill>
                <a:latin typeface="+mn-lt"/>
                <a:ea typeface="+mn-ea"/>
                <a:cs typeface="+mn-cs"/>
              </a:rPr>
              <a:t>наложение административного штрафа в размере от 1,5 тысяч до 3 тысяч рублей. </a:t>
            </a:r>
            <a:r>
              <a:rPr lang="ru-RU" sz="2400" dirty="0" smtClean="0">
                <a:solidFill>
                  <a:srgbClr val="C00000"/>
                </a:solidFill>
                <a:latin typeface="+mn-lt"/>
                <a:ea typeface="+mn-ea"/>
                <a:cs typeface="+mn-cs"/>
              </a:rPr>
              <a:t>Эти же </a:t>
            </a:r>
            <a:r>
              <a:rPr lang="ru-RU" sz="2400" dirty="0">
                <a:solidFill>
                  <a:srgbClr val="C00000"/>
                </a:solidFill>
                <a:latin typeface="+mn-lt"/>
                <a:ea typeface="+mn-ea"/>
                <a:cs typeface="+mn-cs"/>
              </a:rPr>
              <a:t>действия, совершенные родителями или иными законными представителями несовершеннолетних</a:t>
            </a:r>
            <a:r>
              <a:rPr lang="ru-RU" sz="2400" dirty="0" smtClean="0">
                <a:solidFill>
                  <a:srgbClr val="C00000"/>
                </a:solidFill>
                <a:latin typeface="+mn-lt"/>
                <a:ea typeface="+mn-ea"/>
                <a:cs typeface="+mn-cs"/>
              </a:rPr>
              <a:t>,</a:t>
            </a:r>
            <a:r>
              <a:rPr lang="ru-RU" sz="2400" dirty="0">
                <a:solidFill>
                  <a:srgbClr val="C00000"/>
                </a:solidFill>
                <a:latin typeface="+mn-lt"/>
                <a:ea typeface="+mn-ea"/>
                <a:cs typeface="+mn-cs"/>
              </a:rPr>
              <a:t> влекут наложение административного штрафа в размере от </a:t>
            </a:r>
            <a:r>
              <a:rPr lang="ru-RU" sz="2400" dirty="0">
                <a:solidFill>
                  <a:srgbClr val="C00000"/>
                </a:solidFill>
              </a:rPr>
              <a:t> </a:t>
            </a:r>
            <a:r>
              <a:rPr lang="ru-RU" sz="2400" dirty="0" smtClean="0">
                <a:solidFill>
                  <a:srgbClr val="C00000"/>
                </a:solidFill>
              </a:rPr>
              <a:t>4 до 5</a:t>
            </a:r>
            <a:r>
              <a:rPr lang="ru-RU" sz="2400" dirty="0" smtClean="0">
                <a:solidFill>
                  <a:srgbClr val="C00000"/>
                </a:solidFill>
                <a:latin typeface="+mn-lt"/>
                <a:ea typeface="+mn-ea"/>
                <a:cs typeface="+mn-cs"/>
              </a:rPr>
              <a:t> </a:t>
            </a:r>
            <a:r>
              <a:rPr lang="ru-RU" sz="2400" dirty="0">
                <a:solidFill>
                  <a:srgbClr val="C00000"/>
                </a:solidFill>
                <a:latin typeface="+mn-lt"/>
                <a:ea typeface="+mn-ea"/>
                <a:cs typeface="+mn-cs"/>
              </a:rPr>
              <a:t>тысяч рублей</a:t>
            </a:r>
            <a:endParaRPr lang="ru-RU" sz="2400" dirty="0">
              <a:solidFill>
                <a:srgbClr val="C00000"/>
              </a:solidFill>
            </a:endParaRPr>
          </a:p>
        </p:txBody>
      </p:sp>
      <p:sp>
        <p:nvSpPr>
          <p:cNvPr id="14341" name="WordArt 5"/>
          <p:cNvSpPr>
            <a:spLocks noChangeArrowheads="1" noChangeShapeType="1" noTextEdit="1"/>
          </p:cNvSpPr>
          <p:nvPr/>
        </p:nvSpPr>
        <p:spPr bwMode="auto">
          <a:xfrm>
            <a:off x="2428859" y="404813"/>
            <a:ext cx="5022865" cy="738171"/>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6.10   </a:t>
            </a:r>
            <a:r>
              <a:rPr lang="ru-RU" sz="3600" b="1" kern="10" dirty="0" err="1">
                <a:ln w="12700">
                  <a:solidFill>
                    <a:srgbClr val="FF0000"/>
                  </a:solidFill>
                  <a:round/>
                  <a:headEnd/>
                  <a:tailEnd/>
                </a:ln>
                <a:solidFill>
                  <a:srgbClr val="800000"/>
                </a:solidFill>
                <a:latin typeface="Arial"/>
                <a:cs typeface="Arial"/>
              </a:rPr>
              <a:t>КоАП</a:t>
            </a:r>
            <a:r>
              <a:rPr lang="ru-RU" sz="3600" b="1" kern="10" dirty="0">
                <a:ln w="12700">
                  <a:solidFill>
                    <a:srgbClr val="FF0000"/>
                  </a:solidFill>
                  <a:round/>
                  <a:headEnd/>
                  <a:tailEnd/>
                </a:ln>
                <a:solidFill>
                  <a:srgbClr val="800000"/>
                </a:solidFill>
                <a:latin typeface="Arial"/>
                <a:cs typeface="Arial"/>
              </a:rPr>
              <a:t> РФ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57200" y="1142984"/>
            <a:ext cx="8229600" cy="4983179"/>
          </a:xfrm>
        </p:spPr>
        <p:txBody>
          <a:bodyPr/>
          <a:lstStyle/>
          <a:p>
            <a:pPr>
              <a:buNone/>
            </a:pPr>
            <a:r>
              <a:rPr lang="ru-RU" dirty="0"/>
              <a:t>       </a:t>
            </a:r>
            <a:r>
              <a:rPr lang="ru-RU" sz="5400" dirty="0" smtClean="0">
                <a:solidFill>
                  <a:srgbClr val="C00000"/>
                </a:solidFill>
                <a:latin typeface="+mn-lt"/>
                <a:ea typeface="+mn-ea"/>
                <a:cs typeface="+mn-cs"/>
              </a:rPr>
              <a:t>мелкое хулиганство- </a:t>
            </a:r>
            <a:r>
              <a:rPr lang="ru-RU" sz="2800" dirty="0">
                <a:solidFill>
                  <a:srgbClr val="C00000"/>
                </a:solidFill>
                <a:latin typeface="+mn-lt"/>
                <a:ea typeface="+mn-ea"/>
                <a:cs typeface="+mn-cs"/>
              </a:rPr>
              <a:t>нарушение общественного </a:t>
            </a:r>
            <a:r>
              <a:rPr lang="ru-RU" sz="2800" dirty="0" smtClean="0">
                <a:solidFill>
                  <a:srgbClr val="C00000"/>
                </a:solidFill>
                <a:latin typeface="+mn-lt"/>
                <a:ea typeface="+mn-ea"/>
                <a:cs typeface="+mn-cs"/>
              </a:rPr>
              <a:t>порядка, </a:t>
            </a:r>
            <a:r>
              <a:rPr lang="ru-RU" sz="2800" dirty="0">
                <a:solidFill>
                  <a:srgbClr val="C00000"/>
                </a:solidFill>
                <a:latin typeface="+mn-lt"/>
                <a:ea typeface="+mn-ea"/>
                <a:cs typeface="+mn-cs"/>
              </a:rPr>
              <a:t>выражающее явное неуважение к обществу, сопровождающееся нецензурной бранью в общественных местах, оскорбительным приставанием к </a:t>
            </a:r>
            <a:r>
              <a:rPr lang="ru-RU" sz="2800" dirty="0" smtClean="0">
                <a:solidFill>
                  <a:srgbClr val="C00000"/>
                </a:solidFill>
                <a:latin typeface="+mn-lt"/>
                <a:ea typeface="+mn-ea"/>
                <a:cs typeface="+mn-cs"/>
              </a:rPr>
              <a:t>гражданам, уничтожением </a:t>
            </a:r>
            <a:r>
              <a:rPr lang="ru-RU" sz="2800" dirty="0">
                <a:solidFill>
                  <a:srgbClr val="C00000"/>
                </a:solidFill>
                <a:latin typeface="+mn-lt"/>
                <a:ea typeface="+mn-ea"/>
                <a:cs typeface="+mn-cs"/>
              </a:rPr>
              <a:t>или повреждением чужого имущества – предусматривает наложение административного штрафа в размере от 500 до 1000 рублей </a:t>
            </a:r>
          </a:p>
          <a:p>
            <a:pPr>
              <a:buFontTx/>
              <a:buNone/>
            </a:pPr>
            <a:endParaRPr lang="ru-RU" sz="2000" dirty="0">
              <a:solidFill>
                <a:srgbClr val="C00000"/>
              </a:solidFill>
            </a:endParaRPr>
          </a:p>
        </p:txBody>
      </p:sp>
      <p:sp>
        <p:nvSpPr>
          <p:cNvPr id="15365" name="WordArt 5"/>
          <p:cNvSpPr>
            <a:spLocks noChangeArrowheads="1" noChangeShapeType="1" noTextEdit="1"/>
          </p:cNvSpPr>
          <p:nvPr/>
        </p:nvSpPr>
        <p:spPr bwMode="auto">
          <a:xfrm>
            <a:off x="2143107" y="404813"/>
            <a:ext cx="5308617" cy="666733"/>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ч</a:t>
            </a:r>
            <a:r>
              <a:rPr lang="ru-RU" sz="3600" b="1" kern="10" dirty="0" smtClean="0">
                <a:ln w="12700">
                  <a:solidFill>
                    <a:srgbClr val="FF0000"/>
                  </a:solidFill>
                  <a:round/>
                  <a:headEnd/>
                  <a:tailEnd/>
                </a:ln>
                <a:solidFill>
                  <a:srgbClr val="800000"/>
                </a:solidFill>
                <a:latin typeface="Arial"/>
                <a:cs typeface="Arial"/>
              </a:rPr>
              <a:t>.1 ст.20.1   </a:t>
            </a:r>
            <a:r>
              <a:rPr lang="ru-RU" sz="3600" b="1" kern="10" dirty="0" err="1" smtClean="0">
                <a:ln w="12700">
                  <a:solidFill>
                    <a:srgbClr val="FF0000"/>
                  </a:solidFill>
                  <a:round/>
                  <a:headEnd/>
                  <a:tailEnd/>
                </a:ln>
                <a:solidFill>
                  <a:srgbClr val="800000"/>
                </a:solidFill>
                <a:latin typeface="Arial"/>
                <a:cs typeface="Arial"/>
              </a:rPr>
              <a:t>КоАП</a:t>
            </a:r>
            <a:r>
              <a:rPr lang="ru-RU" sz="3600" b="1" kern="10" dirty="0" smtClean="0">
                <a:ln w="12700">
                  <a:solidFill>
                    <a:srgbClr val="FF0000"/>
                  </a:solidFill>
                  <a:round/>
                  <a:headEnd/>
                  <a:tailEnd/>
                </a:ln>
                <a:solidFill>
                  <a:srgbClr val="800000"/>
                </a:solidFill>
                <a:latin typeface="Arial"/>
                <a:cs typeface="Arial"/>
              </a:rPr>
              <a:t> РФ </a:t>
            </a:r>
            <a:endParaRPr lang="ru-RU" sz="3600" b="1" kern="10" dirty="0">
              <a:ln w="12700">
                <a:solidFill>
                  <a:srgbClr val="FF0000"/>
                </a:solidFill>
                <a:round/>
                <a:headEnd/>
                <a:tailEnd/>
              </a:ln>
              <a:solidFill>
                <a:srgbClr val="800000"/>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1142984"/>
            <a:ext cx="8229600" cy="4983179"/>
          </a:xfrm>
        </p:spPr>
        <p:txBody>
          <a:bodyPr/>
          <a:lstStyle/>
          <a:p>
            <a:pPr>
              <a:buFontTx/>
              <a:buNone/>
            </a:pPr>
            <a:r>
              <a:rPr lang="ru-RU" sz="4400" dirty="0">
                <a:solidFill>
                  <a:schemeClr val="tx1"/>
                </a:solidFill>
                <a:latin typeface="+mn-lt"/>
                <a:ea typeface="+mn-ea"/>
                <a:cs typeface="+mn-cs"/>
              </a:rPr>
              <a:t> </a:t>
            </a:r>
            <a:r>
              <a:rPr lang="ru-RU" sz="4400" dirty="0" smtClean="0">
                <a:solidFill>
                  <a:schemeClr val="tx1"/>
                </a:solidFill>
                <a:latin typeface="+mn-lt"/>
                <a:ea typeface="+mn-ea"/>
                <a:cs typeface="+mn-cs"/>
              </a:rPr>
              <a:t>           </a:t>
            </a:r>
            <a:r>
              <a:rPr lang="ru-RU" sz="4400" dirty="0" smtClean="0">
                <a:solidFill>
                  <a:srgbClr val="C00000"/>
                </a:solidFill>
                <a:latin typeface="+mn-lt"/>
                <a:ea typeface="+mn-ea"/>
                <a:cs typeface="+mn-cs"/>
              </a:rPr>
              <a:t>мелкое хищение</a:t>
            </a:r>
          </a:p>
          <a:p>
            <a:pPr>
              <a:buFontTx/>
              <a:buNone/>
            </a:pPr>
            <a:r>
              <a:rPr lang="ru-RU" sz="2400" dirty="0" smtClean="0">
                <a:solidFill>
                  <a:srgbClr val="C00000"/>
                </a:solidFill>
                <a:latin typeface="+mn-lt"/>
                <a:ea typeface="+mn-ea"/>
                <a:cs typeface="+mn-cs"/>
              </a:rPr>
              <a:t>     хищение </a:t>
            </a:r>
            <a:r>
              <a:rPr lang="ru-RU" sz="2400" dirty="0">
                <a:solidFill>
                  <a:srgbClr val="C00000"/>
                </a:solidFill>
                <a:latin typeface="+mn-lt"/>
                <a:ea typeface="+mn-ea"/>
                <a:cs typeface="+mn-cs"/>
              </a:rPr>
              <a:t>чужого имущества путем кражи, </a:t>
            </a:r>
            <a:r>
              <a:rPr lang="ru-RU" sz="2400" dirty="0" smtClean="0">
                <a:solidFill>
                  <a:srgbClr val="C00000"/>
                </a:solidFill>
                <a:latin typeface="+mn-lt"/>
                <a:ea typeface="+mn-ea"/>
                <a:cs typeface="+mn-cs"/>
              </a:rPr>
              <a:t>мошенничества, </a:t>
            </a:r>
            <a:r>
              <a:rPr lang="ru-RU" sz="2400" dirty="0">
                <a:solidFill>
                  <a:srgbClr val="C00000"/>
                </a:solidFill>
                <a:latin typeface="+mn-lt"/>
                <a:ea typeface="+mn-ea"/>
                <a:cs typeface="+mn-cs"/>
              </a:rPr>
              <a:t>при отсутствии признаков преступления, предусмотренных УК РФ, в случае если сумма похищенного имущества не превышает 1000 рублей – влечет наложение административного штрафа в размере до пятикратной стоимости похищенного имущества, но не менее 1000 рублей</a:t>
            </a:r>
            <a:endParaRPr lang="ru-RU" sz="2400" dirty="0">
              <a:solidFill>
                <a:srgbClr val="C00000"/>
              </a:solidFill>
            </a:endParaRPr>
          </a:p>
        </p:txBody>
      </p:sp>
      <p:pic>
        <p:nvPicPr>
          <p:cNvPr id="16388" name="Picture 4"/>
          <p:cNvPicPr>
            <a:picLocks noChangeAspect="1" noChangeArrowheads="1"/>
          </p:cNvPicPr>
          <p:nvPr/>
        </p:nvPicPr>
        <p:blipFill>
          <a:blip r:embed="rId2" cstate="print"/>
          <a:srcRect/>
          <a:stretch>
            <a:fillRect/>
          </a:stretch>
        </p:blipFill>
        <p:spPr bwMode="auto">
          <a:xfrm>
            <a:off x="4572000" y="4572008"/>
            <a:ext cx="2908300" cy="1946275"/>
          </a:xfrm>
          <a:prstGeom prst="rect">
            <a:avLst/>
          </a:prstGeom>
          <a:noFill/>
          <a:ln w="9525">
            <a:noFill/>
            <a:miter lim="800000"/>
            <a:headEnd/>
            <a:tailEnd/>
          </a:ln>
          <a:effectLst/>
        </p:spPr>
      </p:pic>
      <p:sp>
        <p:nvSpPr>
          <p:cNvPr id="16390" name="WordArt 6"/>
          <p:cNvSpPr>
            <a:spLocks noChangeArrowheads="1" noChangeShapeType="1" noTextEdit="1"/>
          </p:cNvSpPr>
          <p:nvPr/>
        </p:nvSpPr>
        <p:spPr bwMode="auto">
          <a:xfrm>
            <a:off x="2143107" y="404813"/>
            <a:ext cx="5308617" cy="595295"/>
          </a:xfrm>
          <a:prstGeom prst="rect">
            <a:avLst/>
          </a:prstGeom>
        </p:spPr>
        <p:txBody>
          <a:bodyPr wrap="none" fromWordArt="1">
            <a:prstTxWarp prst="textPlain">
              <a:avLst>
                <a:gd name="adj" fmla="val 50000"/>
              </a:avLst>
            </a:prstTxWarp>
          </a:bodyPr>
          <a:lstStyle/>
          <a:p>
            <a:pPr algn="ctr"/>
            <a:r>
              <a:rPr lang="ru-RU" sz="3600" b="1" kern="10" dirty="0" smtClean="0">
                <a:ln w="12700">
                  <a:solidFill>
                    <a:srgbClr val="FF0000"/>
                  </a:solidFill>
                  <a:round/>
                  <a:headEnd/>
                  <a:tailEnd/>
                </a:ln>
                <a:solidFill>
                  <a:srgbClr val="800000"/>
                </a:solidFill>
                <a:latin typeface="Arial"/>
                <a:cs typeface="Arial"/>
              </a:rPr>
              <a:t>Статья 7.27   </a:t>
            </a:r>
            <a:r>
              <a:rPr lang="ru-RU" sz="3600" b="1" kern="10" dirty="0" err="1" smtClean="0">
                <a:ln w="12700">
                  <a:solidFill>
                    <a:srgbClr val="FF0000"/>
                  </a:solidFill>
                  <a:round/>
                  <a:headEnd/>
                  <a:tailEnd/>
                </a:ln>
                <a:solidFill>
                  <a:srgbClr val="800000"/>
                </a:solidFill>
                <a:latin typeface="Arial"/>
                <a:cs typeface="Arial"/>
              </a:rPr>
              <a:t>КоАП</a:t>
            </a:r>
            <a:r>
              <a:rPr lang="ru-RU" sz="3600" b="1" kern="10" dirty="0" smtClean="0">
                <a:ln w="12700">
                  <a:solidFill>
                    <a:srgbClr val="FF0000"/>
                  </a:solidFill>
                  <a:round/>
                  <a:headEnd/>
                  <a:tailEnd/>
                </a:ln>
                <a:solidFill>
                  <a:srgbClr val="800000"/>
                </a:solidFill>
                <a:latin typeface="Arial"/>
                <a:cs typeface="Arial"/>
              </a:rPr>
              <a:t> </a:t>
            </a:r>
            <a:r>
              <a:rPr lang="ru-RU" sz="3600" b="1" kern="10" dirty="0">
                <a:ln w="12700">
                  <a:solidFill>
                    <a:srgbClr val="FF0000"/>
                  </a:solidFill>
                  <a:round/>
                  <a:headEnd/>
                  <a:tailEnd/>
                </a:ln>
                <a:solidFill>
                  <a:srgbClr val="800000"/>
                </a:solidFill>
                <a:latin typeface="Arial"/>
                <a:cs typeface="Arial"/>
              </a:rPr>
              <a:t>РФ</a:t>
            </a:r>
            <a:r>
              <a:rPr lang="ru-RU" sz="3600" kern="10" dirty="0">
                <a:ln w="12700">
                  <a:solidFill>
                    <a:srgbClr val="FF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b="1" dirty="0" smtClean="0">
                <a:solidFill>
                  <a:srgbClr val="800000"/>
                </a:solidFill>
              </a:rPr>
              <a:t>ПРЕСТУПЛЕНИЕ </a:t>
            </a:r>
            <a:br>
              <a:rPr lang="ru-RU" b="1" dirty="0" smtClean="0">
                <a:solidFill>
                  <a:srgbClr val="800000"/>
                </a:solidFill>
              </a:rPr>
            </a:br>
            <a:r>
              <a:rPr lang="ru-RU" b="1" dirty="0" smtClean="0">
                <a:solidFill>
                  <a:srgbClr val="800000"/>
                </a:solidFill>
              </a:rPr>
              <a:t>-</a:t>
            </a:r>
          </a:p>
        </p:txBody>
      </p:sp>
      <p:sp>
        <p:nvSpPr>
          <p:cNvPr id="7171" name="Rectangle 3"/>
          <p:cNvSpPr>
            <a:spLocks noGrp="1" noChangeArrowheads="1"/>
          </p:cNvSpPr>
          <p:nvPr>
            <p:ph type="body" idx="1"/>
          </p:nvPr>
        </p:nvSpPr>
        <p:spPr/>
        <p:txBody>
          <a:bodyPr/>
          <a:lstStyle/>
          <a:p>
            <a:pPr algn="ctr" eaLnBrk="1" hangingPunct="1">
              <a:buFontTx/>
              <a:buNone/>
            </a:pPr>
            <a:r>
              <a:rPr lang="ru-RU" sz="4800" b="1" dirty="0" smtClean="0">
                <a:solidFill>
                  <a:srgbClr val="C00000"/>
                </a:solidFill>
              </a:rPr>
              <a:t>это общественно опасное, противоправное, виновное деяние дееспособного лица, за которое предусмотрено уголовное наказание.</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ru-RU" b="1" dirty="0" smtClean="0">
                <a:solidFill>
                  <a:srgbClr val="800000"/>
                </a:solidFill>
              </a:rPr>
              <a:t>ВИДЫ ПРЕСТУПЛЕНИЙ</a:t>
            </a:r>
          </a:p>
        </p:txBody>
      </p:sp>
      <p:sp>
        <p:nvSpPr>
          <p:cNvPr id="8195" name="Rectangle 3"/>
          <p:cNvSpPr>
            <a:spLocks noGrp="1" noChangeArrowheads="1"/>
          </p:cNvSpPr>
          <p:nvPr>
            <p:ph type="body" idx="1"/>
          </p:nvPr>
        </p:nvSpPr>
        <p:spPr>
          <a:xfrm>
            <a:off x="457200" y="1371600"/>
            <a:ext cx="8229600" cy="4953000"/>
          </a:xfrm>
        </p:spPr>
        <p:txBody>
          <a:bodyPr/>
          <a:lstStyle/>
          <a:p>
            <a:pPr eaLnBrk="1" hangingPunct="1"/>
            <a:r>
              <a:rPr lang="ru-RU" b="1" dirty="0" smtClean="0">
                <a:solidFill>
                  <a:srgbClr val="C00000"/>
                </a:solidFill>
              </a:rPr>
              <a:t>преступления небольшой тяжести-  наказание </a:t>
            </a:r>
            <a:r>
              <a:rPr lang="ru-RU" dirty="0" smtClean="0">
                <a:solidFill>
                  <a:srgbClr val="C00000"/>
                </a:solidFill>
              </a:rPr>
              <a:t>до 2 лет лишения свободы.</a:t>
            </a:r>
          </a:p>
          <a:p>
            <a:pPr eaLnBrk="1" hangingPunct="1"/>
            <a:r>
              <a:rPr lang="ru-RU" b="1" dirty="0" smtClean="0">
                <a:solidFill>
                  <a:srgbClr val="C00000"/>
                </a:solidFill>
              </a:rPr>
              <a:t>преступления средней тяжести- наказание </a:t>
            </a:r>
            <a:r>
              <a:rPr lang="ru-RU" dirty="0" smtClean="0">
                <a:solidFill>
                  <a:srgbClr val="C00000"/>
                </a:solidFill>
              </a:rPr>
              <a:t>до 5 лет лишения свободы. </a:t>
            </a:r>
            <a:endParaRPr lang="ru-RU" b="1" dirty="0" smtClean="0">
              <a:solidFill>
                <a:srgbClr val="C00000"/>
              </a:solidFill>
            </a:endParaRPr>
          </a:p>
          <a:p>
            <a:pPr eaLnBrk="1" hangingPunct="1"/>
            <a:r>
              <a:rPr lang="ru-RU" b="1" dirty="0" smtClean="0">
                <a:solidFill>
                  <a:srgbClr val="C00000"/>
                </a:solidFill>
              </a:rPr>
              <a:t>тяжкие преступления- </a:t>
            </a:r>
            <a:r>
              <a:rPr lang="ru-RU" dirty="0" smtClean="0">
                <a:solidFill>
                  <a:srgbClr val="C00000"/>
                </a:solidFill>
              </a:rPr>
              <a:t>наказание до 10 лет лишения свободы </a:t>
            </a:r>
          </a:p>
          <a:p>
            <a:pPr eaLnBrk="1" hangingPunct="1"/>
            <a:r>
              <a:rPr lang="ru-RU" b="1" dirty="0" smtClean="0">
                <a:solidFill>
                  <a:srgbClr val="C00000"/>
                </a:solidFill>
              </a:rPr>
              <a:t>особо тяжкие преступления -</a:t>
            </a:r>
            <a:r>
              <a:rPr lang="ru-RU" dirty="0" smtClean="0">
                <a:solidFill>
                  <a:srgbClr val="C00000"/>
                </a:solidFill>
              </a:rPr>
              <a:t>наказание в виде лишения свободы на срок выше 10 лет или более строгое наказание </a:t>
            </a:r>
          </a:p>
          <a:p>
            <a:pPr eaLnBrk="1" hangingPunct="1">
              <a:buFontTx/>
              <a:buNone/>
            </a:pPr>
            <a:endParaRPr lang="ru-RU"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533400" y="381000"/>
            <a:ext cx="8229600" cy="4525963"/>
          </a:xfrm>
        </p:spPr>
        <p:txBody>
          <a:bodyPr/>
          <a:lstStyle/>
          <a:p>
            <a:pPr algn="ctr" eaLnBrk="1" hangingPunct="1">
              <a:buFontTx/>
              <a:buNone/>
              <a:defRPr/>
            </a:pPr>
            <a:r>
              <a:rPr lang="ru-RU" sz="40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УГОЛОВНАЯ ОТВЕТСТВЕННОСТЬ НАСТУПАЕТ С  </a:t>
            </a:r>
            <a:r>
              <a:rPr lang="ru-RU" sz="4000" b="1" dirty="0" smtClean="0">
                <a:solidFill>
                  <a:srgbClr val="003300"/>
                </a:solidFill>
                <a:latin typeface="Times New Roman" pitchFamily="18" charset="0"/>
                <a:cs typeface="Times New Roman" pitchFamily="18" charset="0"/>
              </a:rPr>
              <a:t>16</a:t>
            </a:r>
            <a:r>
              <a:rPr lang="ru-RU" sz="40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 ЛЕТ  В СООТВЕТСТВИИ  С УГОЛОВНЫМ  КОДЕКСОМ (УК) РФ, НО ЕСТЬ НЕКОТОРЫЕ СТАТЬИ, КОГДА УГОЛОВНАЯ ОТВЕТСТВЕННОСТЬ НАСТУПАЕТ С </a:t>
            </a:r>
            <a:r>
              <a:rPr lang="ru-RU" sz="4000" b="1" dirty="0" smtClean="0">
                <a:solidFill>
                  <a:srgbClr val="003300"/>
                </a:solidFill>
                <a:latin typeface="Times New Roman" pitchFamily="18" charset="0"/>
                <a:cs typeface="Times New Roman" pitchFamily="18" charset="0"/>
              </a:rPr>
              <a:t>14 </a:t>
            </a:r>
            <a:r>
              <a:rPr lang="ru-RU" sz="4000" b="1" dirty="0" smtClean="0">
                <a:solidFill>
                  <a:srgbClr val="C00000"/>
                </a:solidFill>
                <a:effectLst>
                  <a:outerShdw blurRad="38100" dist="38100" dir="2700000" algn="tl">
                    <a:srgbClr val="C0C0C0"/>
                  </a:outerShdw>
                </a:effectLst>
                <a:latin typeface="Times New Roman" pitchFamily="18" charset="0"/>
                <a:cs typeface="Times New Roman" pitchFamily="18" charset="0"/>
              </a:rPr>
              <a:t>ЛЕТ.</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763000" cy="1752600"/>
          </a:xfrm>
        </p:spPr>
        <p:txBody>
          <a:bodyPr/>
          <a:lstStyle/>
          <a:p>
            <a:pPr eaLnBrk="1" hangingPunct="1"/>
            <a:r>
              <a:rPr lang="ru-RU" sz="4000" b="1" dirty="0" smtClean="0">
                <a:solidFill>
                  <a:srgbClr val="800000"/>
                </a:solidFill>
              </a:rPr>
              <a:t>Уголовная ответственность наступает с </a:t>
            </a:r>
            <a:r>
              <a:rPr lang="ru-RU" sz="4000" b="1" dirty="0" smtClean="0">
                <a:solidFill>
                  <a:srgbClr val="003300"/>
                </a:solidFill>
              </a:rPr>
              <a:t>16</a:t>
            </a:r>
            <a:r>
              <a:rPr lang="ru-RU" sz="4000" b="1" dirty="0" smtClean="0">
                <a:solidFill>
                  <a:srgbClr val="800000"/>
                </a:solidFill>
              </a:rPr>
              <a:t>, за некоторые виды преступлений с </a:t>
            </a:r>
            <a:r>
              <a:rPr lang="ru-RU" sz="4000" b="1" dirty="0" smtClean="0">
                <a:solidFill>
                  <a:srgbClr val="003300"/>
                </a:solidFill>
              </a:rPr>
              <a:t>14</a:t>
            </a:r>
            <a:r>
              <a:rPr lang="ru-RU" sz="4000" b="1" dirty="0" smtClean="0">
                <a:solidFill>
                  <a:srgbClr val="800000"/>
                </a:solidFill>
              </a:rPr>
              <a:t> лет за:</a:t>
            </a:r>
          </a:p>
        </p:txBody>
      </p:sp>
      <p:sp>
        <p:nvSpPr>
          <p:cNvPr id="10243" name="Rectangle 3"/>
          <p:cNvSpPr>
            <a:spLocks noGrp="1" noChangeArrowheads="1"/>
          </p:cNvSpPr>
          <p:nvPr>
            <p:ph type="body" idx="1"/>
          </p:nvPr>
        </p:nvSpPr>
        <p:spPr>
          <a:xfrm>
            <a:off x="152400" y="1905000"/>
            <a:ext cx="8763000" cy="4800600"/>
          </a:xfrm>
        </p:spPr>
        <p:txBody>
          <a:bodyPr/>
          <a:lstStyle/>
          <a:p>
            <a:pPr eaLnBrk="1" hangingPunct="1">
              <a:lnSpc>
                <a:spcPct val="80000"/>
              </a:lnSpc>
            </a:pPr>
            <a:r>
              <a:rPr lang="ru-RU" sz="2400" dirty="0" smtClean="0">
                <a:solidFill>
                  <a:srgbClr val="C00000"/>
                </a:solidFill>
              </a:rPr>
              <a:t>умышленное причинение тяжкого вреда здоровью (ст. 111 УК РФ),</a:t>
            </a:r>
          </a:p>
          <a:p>
            <a:pPr eaLnBrk="1" hangingPunct="1">
              <a:lnSpc>
                <a:spcPct val="80000"/>
              </a:lnSpc>
            </a:pPr>
            <a:r>
              <a:rPr lang="ru-RU" sz="2400" dirty="0" smtClean="0">
                <a:solidFill>
                  <a:srgbClr val="C00000"/>
                </a:solidFill>
              </a:rPr>
              <a:t> умышленное причинение средней тяжести вреда здоровью (ст. 112 УК РФ), </a:t>
            </a:r>
          </a:p>
          <a:p>
            <a:pPr eaLnBrk="1" hangingPunct="1">
              <a:lnSpc>
                <a:spcPct val="80000"/>
              </a:lnSpc>
            </a:pPr>
            <a:r>
              <a:rPr lang="ru-RU" sz="2400" dirty="0" smtClean="0">
                <a:solidFill>
                  <a:srgbClr val="C00000"/>
                </a:solidFill>
              </a:rPr>
              <a:t>хулиганство (статья 339) </a:t>
            </a:r>
          </a:p>
          <a:p>
            <a:pPr eaLnBrk="1" hangingPunct="1">
              <a:lnSpc>
                <a:spcPct val="80000"/>
              </a:lnSpc>
            </a:pPr>
            <a:r>
              <a:rPr lang="ru-RU" sz="2400" dirty="0" smtClean="0">
                <a:solidFill>
                  <a:srgbClr val="C00000"/>
                </a:solidFill>
              </a:rPr>
              <a:t>вымогательство (ст. 163 УК РФ),</a:t>
            </a:r>
          </a:p>
          <a:p>
            <a:pPr eaLnBrk="1" hangingPunct="1">
              <a:lnSpc>
                <a:spcPct val="80000"/>
              </a:lnSpc>
            </a:pPr>
            <a:r>
              <a:rPr lang="ru-RU" sz="2400" dirty="0" smtClean="0">
                <a:solidFill>
                  <a:srgbClr val="C00000"/>
                </a:solidFill>
              </a:rPr>
              <a:t> разбой (ст. 162 УК РФ)</a:t>
            </a:r>
          </a:p>
          <a:p>
            <a:pPr eaLnBrk="1" hangingPunct="1">
              <a:lnSpc>
                <a:spcPct val="80000"/>
              </a:lnSpc>
            </a:pPr>
            <a:r>
              <a:rPr lang="ru-RU" sz="2400" dirty="0" smtClean="0">
                <a:solidFill>
                  <a:srgbClr val="C00000"/>
                </a:solidFill>
              </a:rPr>
              <a:t> грабеж (ст. 161 УК РФ),</a:t>
            </a:r>
          </a:p>
          <a:p>
            <a:pPr eaLnBrk="1" hangingPunct="1">
              <a:lnSpc>
                <a:spcPct val="80000"/>
              </a:lnSpc>
            </a:pPr>
            <a:r>
              <a:rPr lang="ru-RU" sz="2400" dirty="0" smtClean="0">
                <a:solidFill>
                  <a:srgbClr val="C00000"/>
                </a:solidFill>
              </a:rPr>
              <a:t> кража (ст. 158 УК РФ), </a:t>
            </a:r>
          </a:p>
          <a:p>
            <a:pPr eaLnBrk="1" hangingPunct="1">
              <a:lnSpc>
                <a:spcPct val="80000"/>
              </a:lnSpc>
            </a:pPr>
            <a:r>
              <a:rPr lang="ru-RU" sz="2400" dirty="0" smtClean="0">
                <a:solidFill>
                  <a:srgbClr val="C00000"/>
                </a:solidFill>
              </a:rPr>
              <a:t>похищение человека (ст. 126 УК РФ),</a:t>
            </a:r>
          </a:p>
          <a:p>
            <a:pPr eaLnBrk="1" hangingPunct="1">
              <a:lnSpc>
                <a:spcPct val="80000"/>
              </a:lnSpc>
            </a:pPr>
            <a:r>
              <a:rPr lang="ru-RU" sz="2400" dirty="0" smtClean="0">
                <a:solidFill>
                  <a:srgbClr val="C00000"/>
                </a:solidFill>
              </a:rPr>
              <a:t>неправомерное завладение автомобилем или иным транспортным средством без цели хищения (ст. 166 УК РФ) </a:t>
            </a:r>
          </a:p>
          <a:p>
            <a:pPr eaLnBrk="1" hangingPunct="1">
              <a:lnSpc>
                <a:spcPct val="80000"/>
              </a:lnSpc>
            </a:pPr>
            <a:r>
              <a:rPr lang="ru-RU" sz="2400" dirty="0" smtClean="0">
                <a:solidFill>
                  <a:srgbClr val="C00000"/>
                </a:solidFill>
              </a:rPr>
              <a:t>убийство (ст. 105 УК РФ).</a:t>
            </a:r>
          </a:p>
          <a:p>
            <a:pPr eaLnBrk="1" hangingPunct="1">
              <a:lnSpc>
                <a:spcPct val="80000"/>
              </a:lnSpc>
            </a:pPr>
            <a:endParaRPr lang="ru-RU"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539750" y="981075"/>
            <a:ext cx="8229600" cy="4525963"/>
          </a:xfrm>
        </p:spPr>
        <p:txBody>
          <a:bodyPr/>
          <a:lstStyle/>
          <a:p>
            <a:pPr>
              <a:buFontTx/>
              <a:buNone/>
            </a:pPr>
            <a:r>
              <a:rPr lang="ru-RU" dirty="0"/>
              <a:t>      </a:t>
            </a:r>
          </a:p>
          <a:p>
            <a:pPr>
              <a:buFontTx/>
              <a:buNone/>
            </a:pPr>
            <a:r>
              <a:rPr lang="ru-RU" dirty="0"/>
              <a:t>     </a:t>
            </a:r>
            <a:r>
              <a:rPr lang="ru-RU" dirty="0">
                <a:solidFill>
                  <a:srgbClr val="C00000"/>
                </a:solidFill>
              </a:rPr>
              <a:t>Возраст, с которого наступает уголовная ответственность </a:t>
            </a:r>
            <a:r>
              <a:rPr lang="ru-RU" dirty="0" smtClean="0">
                <a:solidFill>
                  <a:srgbClr val="C00000"/>
                </a:solidFill>
              </a:rPr>
              <a:t>- 16 </a:t>
            </a:r>
            <a:r>
              <a:rPr lang="ru-RU" dirty="0">
                <a:solidFill>
                  <a:srgbClr val="C00000"/>
                </a:solidFill>
              </a:rPr>
              <a:t>лет за любые преступления. </a:t>
            </a:r>
            <a:r>
              <a:rPr lang="ru-RU" b="1" dirty="0">
                <a:solidFill>
                  <a:srgbClr val="800000"/>
                </a:solidFill>
              </a:rPr>
              <a:t>За </a:t>
            </a:r>
            <a:r>
              <a:rPr lang="ru-RU" b="1" dirty="0" smtClean="0">
                <a:solidFill>
                  <a:srgbClr val="800000"/>
                </a:solidFill>
              </a:rPr>
              <a:t>отдельные  </a:t>
            </a:r>
            <a:r>
              <a:rPr lang="ru-RU" b="1" dirty="0">
                <a:solidFill>
                  <a:srgbClr val="800000"/>
                </a:solidFill>
              </a:rPr>
              <a:t>преступления - с 14 лет</a:t>
            </a:r>
            <a:r>
              <a:rPr lang="ru-RU" dirty="0">
                <a:solidFill>
                  <a:srgbClr val="800000"/>
                </a:solidFill>
              </a:rPr>
              <a:t> </a:t>
            </a:r>
            <a:r>
              <a:rPr lang="ru-RU" dirty="0">
                <a:solidFill>
                  <a:srgbClr val="C00000"/>
                </a:solidFill>
              </a:rPr>
              <a:t>(их список </a:t>
            </a:r>
            <a:r>
              <a:rPr lang="ru-RU" dirty="0" smtClean="0">
                <a:solidFill>
                  <a:srgbClr val="C00000"/>
                </a:solidFill>
              </a:rPr>
              <a:t>содержится в ч.2 ст. 20 УК РФ).</a:t>
            </a:r>
            <a:endParaRPr lang="ru-RU" dirty="0">
              <a:solidFill>
                <a:srgbClr val="C00000"/>
              </a:solidFill>
            </a:endParaRPr>
          </a:p>
        </p:txBody>
      </p:sp>
      <p:pic>
        <p:nvPicPr>
          <p:cNvPr id="19460" name="Picture 4"/>
          <p:cNvPicPr>
            <a:picLocks noChangeAspect="1" noChangeArrowheads="1"/>
          </p:cNvPicPr>
          <p:nvPr/>
        </p:nvPicPr>
        <p:blipFill>
          <a:blip r:embed="rId2" cstate="print"/>
          <a:srcRect r="4167"/>
          <a:stretch>
            <a:fillRect/>
          </a:stretch>
        </p:blipFill>
        <p:spPr bwMode="auto">
          <a:xfrm>
            <a:off x="7315200" y="3886200"/>
            <a:ext cx="1371600" cy="2178406"/>
          </a:xfrm>
          <a:prstGeom prst="rect">
            <a:avLst/>
          </a:prstGeom>
          <a:noFill/>
          <a:ln w="9525">
            <a:noFill/>
            <a:miter lim="800000"/>
            <a:headEnd/>
            <a:tailEnd/>
          </a:ln>
          <a:effectLst/>
        </p:spPr>
      </p:pic>
      <p:sp>
        <p:nvSpPr>
          <p:cNvPr id="19461" name="WordArt 5"/>
          <p:cNvSpPr>
            <a:spLocks noChangeArrowheads="1" noChangeShapeType="1" noTextEdit="1"/>
          </p:cNvSpPr>
          <p:nvPr/>
        </p:nvSpPr>
        <p:spPr bwMode="auto">
          <a:xfrm>
            <a:off x="2133600" y="533400"/>
            <a:ext cx="5111750" cy="655638"/>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20   УК РФ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a:buFontTx/>
              <a:buNone/>
            </a:pPr>
            <a:r>
              <a:rPr lang="ru-RU" b="1" dirty="0"/>
              <a:t>   </a:t>
            </a:r>
          </a:p>
          <a:p>
            <a:pPr>
              <a:buFontTx/>
              <a:buNone/>
            </a:pPr>
            <a:r>
              <a:rPr lang="ru-RU" b="1" dirty="0"/>
              <a:t>      </a:t>
            </a:r>
            <a:r>
              <a:rPr lang="ru-RU" b="1" dirty="0">
                <a:solidFill>
                  <a:srgbClr val="C00000"/>
                </a:solidFill>
              </a:rPr>
              <a:t>Из всех нарушений законности, допускаемых несовершеннолетними, наиболее опасными являются уголовные преступления.</a:t>
            </a:r>
          </a:p>
        </p:txBody>
      </p:sp>
      <p:pic>
        <p:nvPicPr>
          <p:cNvPr id="17412" name="Picture 4"/>
          <p:cNvPicPr>
            <a:picLocks noChangeAspect="1" noChangeArrowheads="1"/>
          </p:cNvPicPr>
          <p:nvPr/>
        </p:nvPicPr>
        <p:blipFill>
          <a:blip r:embed="rId2" cstate="print"/>
          <a:srcRect/>
          <a:stretch>
            <a:fillRect/>
          </a:stretch>
        </p:blipFill>
        <p:spPr bwMode="auto">
          <a:xfrm rot="985870">
            <a:off x="6227763" y="4221163"/>
            <a:ext cx="1819275" cy="2016125"/>
          </a:xfrm>
          <a:prstGeom prst="rect">
            <a:avLst/>
          </a:prstGeom>
          <a:noFill/>
          <a:ln w="9525">
            <a:noFill/>
            <a:miter lim="800000"/>
            <a:headEnd/>
            <a:tailEnd/>
          </a:ln>
          <a:effectLst/>
        </p:spPr>
      </p:pic>
      <p:sp>
        <p:nvSpPr>
          <p:cNvPr id="17414" name="WordArt 6"/>
          <p:cNvSpPr>
            <a:spLocks noChangeArrowheads="1" noChangeShapeType="1" noTextEdit="1"/>
          </p:cNvSpPr>
          <p:nvPr/>
        </p:nvSpPr>
        <p:spPr bwMode="auto">
          <a:xfrm>
            <a:off x="1187450" y="404813"/>
            <a:ext cx="6264275" cy="1152525"/>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Уголовная ответственность</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554162"/>
          </a:xfrm>
        </p:spPr>
        <p:txBody>
          <a:bodyPr/>
          <a:lstStyle/>
          <a:p>
            <a:pPr eaLnBrk="1" hangingPunct="1"/>
            <a:r>
              <a:rPr lang="ru-RU" b="1" dirty="0" smtClean="0"/>
              <a:t/>
            </a:r>
            <a:br>
              <a:rPr lang="ru-RU" b="1" dirty="0" smtClean="0"/>
            </a:br>
            <a:r>
              <a:rPr lang="ru-RU" b="1" dirty="0" smtClean="0"/>
              <a:t/>
            </a:r>
            <a:br>
              <a:rPr lang="ru-RU" b="1" dirty="0" smtClean="0"/>
            </a:br>
            <a:r>
              <a:rPr lang="ru-RU" b="1" dirty="0" smtClean="0">
                <a:solidFill>
                  <a:srgbClr val="800000"/>
                </a:solidFill>
              </a:rPr>
              <a:t>ПРАВОНАРУШЕНИЕ </a:t>
            </a:r>
            <a:br>
              <a:rPr lang="ru-RU" b="1" dirty="0" smtClean="0">
                <a:solidFill>
                  <a:srgbClr val="800000"/>
                </a:solidFill>
              </a:rPr>
            </a:br>
            <a:r>
              <a:rPr lang="ru-RU" b="1" dirty="0" smtClean="0">
                <a:solidFill>
                  <a:srgbClr val="800000"/>
                </a:solidFill>
              </a:rPr>
              <a:t>– </a:t>
            </a:r>
            <a:r>
              <a:rPr lang="ru-RU" b="1" dirty="0" smtClean="0"/>
              <a:t/>
            </a:r>
            <a:br>
              <a:rPr lang="ru-RU" b="1" dirty="0" smtClean="0"/>
            </a:br>
            <a:endParaRPr lang="ru-RU" b="1" dirty="0" smtClean="0"/>
          </a:p>
        </p:txBody>
      </p:sp>
      <p:sp>
        <p:nvSpPr>
          <p:cNvPr id="3075" name="Rectangle 3"/>
          <p:cNvSpPr>
            <a:spLocks noGrp="1" noChangeArrowheads="1"/>
          </p:cNvSpPr>
          <p:nvPr>
            <p:ph type="body" idx="1"/>
          </p:nvPr>
        </p:nvSpPr>
        <p:spPr>
          <a:xfrm>
            <a:off x="533400" y="2057400"/>
            <a:ext cx="8229600" cy="4525963"/>
          </a:xfrm>
        </p:spPr>
        <p:txBody>
          <a:bodyPr/>
          <a:lstStyle/>
          <a:p>
            <a:pPr algn="ctr" eaLnBrk="1" hangingPunct="1">
              <a:buFontTx/>
              <a:buNone/>
            </a:pPr>
            <a:r>
              <a:rPr lang="ru-RU" sz="4400" b="1" dirty="0" smtClean="0">
                <a:solidFill>
                  <a:srgbClr val="C00000"/>
                </a:solidFill>
              </a:rPr>
              <a:t>это антиобщественное деяние, причиняющее вред обществу, запрещенное законом и влекущее наказание.</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1268413"/>
            <a:ext cx="5770563" cy="4857750"/>
          </a:xfrm>
        </p:spPr>
        <p:txBody>
          <a:bodyPr/>
          <a:lstStyle/>
          <a:p>
            <a:pPr>
              <a:lnSpc>
                <a:spcPct val="80000"/>
              </a:lnSpc>
            </a:pPr>
            <a:endParaRPr lang="ru-RU" sz="2000" b="1" dirty="0"/>
          </a:p>
          <a:p>
            <a:pPr>
              <a:lnSpc>
                <a:spcPct val="80000"/>
              </a:lnSpc>
              <a:buFontTx/>
              <a:buNone/>
            </a:pPr>
            <a:r>
              <a:rPr lang="ru-RU" sz="2000" dirty="0"/>
              <a:t>            </a:t>
            </a:r>
            <a:r>
              <a:rPr lang="ru-RU" dirty="0">
                <a:solidFill>
                  <a:srgbClr val="C00000"/>
                </a:solidFill>
              </a:rPr>
              <a:t>Кража, то есть тайное хищение чужого имущества. </a:t>
            </a:r>
          </a:p>
          <a:p>
            <a:pPr>
              <a:lnSpc>
                <a:spcPct val="80000"/>
              </a:lnSpc>
              <a:buFontTx/>
              <a:buNone/>
            </a:pPr>
            <a:r>
              <a:rPr lang="ru-RU" dirty="0">
                <a:solidFill>
                  <a:srgbClr val="C00000"/>
                </a:solidFill>
              </a:rPr>
              <a:t>           Наказывается штрафом в </a:t>
            </a:r>
            <a:r>
              <a:rPr lang="ru-RU" dirty="0" smtClean="0">
                <a:solidFill>
                  <a:srgbClr val="C00000"/>
                </a:solidFill>
              </a:rPr>
              <a:t>размере до 80 тысяч рублей </a:t>
            </a:r>
            <a:r>
              <a:rPr lang="ru-RU" b="1" dirty="0" smtClean="0">
                <a:solidFill>
                  <a:srgbClr val="C00000"/>
                </a:solidFill>
              </a:rPr>
              <a:t>либо лишением свободы на срок до 2-х лет.</a:t>
            </a:r>
            <a:endParaRPr lang="ru-RU" b="1" dirty="0">
              <a:solidFill>
                <a:srgbClr val="C00000"/>
              </a:solidFill>
            </a:endParaRPr>
          </a:p>
        </p:txBody>
      </p:sp>
      <p:pic>
        <p:nvPicPr>
          <p:cNvPr id="20484" name="Picture 4"/>
          <p:cNvPicPr>
            <a:picLocks noChangeAspect="1" noChangeArrowheads="1"/>
          </p:cNvPicPr>
          <p:nvPr/>
        </p:nvPicPr>
        <p:blipFill>
          <a:blip r:embed="rId2" cstate="print"/>
          <a:srcRect/>
          <a:stretch>
            <a:fillRect/>
          </a:stretch>
        </p:blipFill>
        <p:spPr bwMode="auto">
          <a:xfrm>
            <a:off x="6300788" y="2565400"/>
            <a:ext cx="2616200" cy="2663825"/>
          </a:xfrm>
          <a:prstGeom prst="rect">
            <a:avLst/>
          </a:prstGeom>
          <a:noFill/>
          <a:ln w="9525">
            <a:noFill/>
            <a:miter lim="800000"/>
            <a:headEnd/>
            <a:tailEnd/>
          </a:ln>
          <a:effectLst/>
        </p:spPr>
      </p:pic>
      <p:sp>
        <p:nvSpPr>
          <p:cNvPr id="20485" name="WordArt 5"/>
          <p:cNvSpPr>
            <a:spLocks noChangeArrowheads="1" noChangeShapeType="1" noTextEdit="1"/>
          </p:cNvSpPr>
          <p:nvPr/>
        </p:nvSpPr>
        <p:spPr bwMode="auto">
          <a:xfrm>
            <a:off x="1600200" y="533400"/>
            <a:ext cx="4897438" cy="576263"/>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158.  Кража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pPr>
              <a:buFontTx/>
              <a:buNone/>
            </a:pPr>
            <a:r>
              <a:rPr lang="ru-RU" sz="2800" dirty="0"/>
              <a:t>           </a:t>
            </a:r>
            <a:r>
              <a:rPr lang="ru-RU" sz="2800" dirty="0" smtClean="0">
                <a:solidFill>
                  <a:srgbClr val="C00000"/>
                </a:solidFill>
              </a:rPr>
              <a:t>Нападение с целю хищения чужого имущества, сопряженное с применением насилия или угрозой его применения.</a:t>
            </a:r>
            <a:endParaRPr lang="ru-RU" sz="2800" dirty="0">
              <a:solidFill>
                <a:srgbClr val="C00000"/>
              </a:solidFill>
            </a:endParaRPr>
          </a:p>
          <a:p>
            <a:pPr>
              <a:buFontTx/>
              <a:buNone/>
            </a:pPr>
            <a:r>
              <a:rPr lang="ru-RU" sz="2800" dirty="0">
                <a:solidFill>
                  <a:srgbClr val="C00000"/>
                </a:solidFill>
              </a:rPr>
              <a:t>           </a:t>
            </a:r>
            <a:r>
              <a:rPr lang="ru-RU" sz="2800" dirty="0" smtClean="0">
                <a:solidFill>
                  <a:srgbClr val="C00000"/>
                </a:solidFill>
              </a:rPr>
              <a:t>Наказываются штрафом в размере до 300 тыс. рублей, обязательными </a:t>
            </a:r>
            <a:r>
              <a:rPr lang="ru-RU" sz="2800" dirty="0">
                <a:solidFill>
                  <a:srgbClr val="C00000"/>
                </a:solidFill>
              </a:rPr>
              <a:t>работами на срок </a:t>
            </a:r>
            <a:r>
              <a:rPr lang="ru-RU" sz="2800" dirty="0" smtClean="0">
                <a:solidFill>
                  <a:srgbClr val="C00000"/>
                </a:solidFill>
              </a:rPr>
              <a:t>до 360 </a:t>
            </a:r>
            <a:r>
              <a:rPr lang="ru-RU" sz="2800" dirty="0">
                <a:solidFill>
                  <a:srgbClr val="C00000"/>
                </a:solidFill>
              </a:rPr>
              <a:t>часов, либо исправительными работами на срок </a:t>
            </a:r>
            <a:r>
              <a:rPr lang="ru-RU" sz="2800" dirty="0" smtClean="0">
                <a:solidFill>
                  <a:srgbClr val="C00000"/>
                </a:solidFill>
              </a:rPr>
              <a:t>до 1 года, </a:t>
            </a:r>
            <a:r>
              <a:rPr lang="ru-RU" sz="2800" dirty="0">
                <a:solidFill>
                  <a:srgbClr val="C00000"/>
                </a:solidFill>
              </a:rPr>
              <a:t>либо лишением свободы на срок до </a:t>
            </a:r>
            <a:r>
              <a:rPr lang="ru-RU" sz="2800" dirty="0" smtClean="0">
                <a:solidFill>
                  <a:srgbClr val="C00000"/>
                </a:solidFill>
              </a:rPr>
              <a:t>5-и </a:t>
            </a:r>
            <a:r>
              <a:rPr lang="ru-RU" sz="2800" dirty="0">
                <a:solidFill>
                  <a:srgbClr val="C00000"/>
                </a:solidFill>
              </a:rPr>
              <a:t>лет.</a:t>
            </a:r>
          </a:p>
        </p:txBody>
      </p:sp>
      <p:sp>
        <p:nvSpPr>
          <p:cNvPr id="21508" name="WordArt 4"/>
          <p:cNvSpPr>
            <a:spLocks noChangeArrowheads="1" noChangeShapeType="1" noTextEdit="1"/>
          </p:cNvSpPr>
          <p:nvPr/>
        </p:nvSpPr>
        <p:spPr bwMode="auto">
          <a:xfrm>
            <a:off x="1981200" y="533400"/>
            <a:ext cx="5761037" cy="503238"/>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a:t>
            </a:r>
            <a:r>
              <a:rPr lang="ru-RU" sz="3600" b="1" kern="10" dirty="0" smtClean="0">
                <a:ln w="12700">
                  <a:solidFill>
                    <a:srgbClr val="FF0000"/>
                  </a:solidFill>
                  <a:round/>
                  <a:headEnd/>
                  <a:tailEnd/>
                </a:ln>
                <a:solidFill>
                  <a:srgbClr val="800000"/>
                </a:solidFill>
                <a:latin typeface="Arial"/>
                <a:cs typeface="Arial"/>
              </a:rPr>
              <a:t>162. Разбой</a:t>
            </a:r>
            <a:endParaRPr lang="ru-RU" sz="3600" b="1" kern="10" dirty="0">
              <a:ln w="12700">
                <a:solidFill>
                  <a:srgbClr val="FF0000"/>
                </a:solidFill>
                <a:round/>
                <a:headEnd/>
                <a:tailEnd/>
              </a:ln>
              <a:solidFill>
                <a:srgbClr val="800000"/>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p:txBody>
          <a:bodyPr/>
          <a:lstStyle/>
          <a:p>
            <a:pPr>
              <a:buFontTx/>
              <a:buNone/>
            </a:pPr>
            <a:r>
              <a:rPr lang="ru-RU" sz="2800" dirty="0">
                <a:solidFill>
                  <a:srgbClr val="C00000"/>
                </a:solidFill>
              </a:rPr>
              <a:t>          Вымогательство, то есть требование передачи чужого имущества или права на имущество под угрозой применения насилия.</a:t>
            </a:r>
          </a:p>
          <a:p>
            <a:pPr>
              <a:buFontTx/>
              <a:buNone/>
            </a:pPr>
            <a:r>
              <a:rPr lang="ru-RU" sz="2800" dirty="0">
                <a:solidFill>
                  <a:srgbClr val="C00000"/>
                </a:solidFill>
              </a:rPr>
              <a:t>         Наказывается ограничением свободы на срок до </a:t>
            </a:r>
            <a:r>
              <a:rPr lang="ru-RU" sz="2800" dirty="0" smtClean="0">
                <a:solidFill>
                  <a:srgbClr val="C00000"/>
                </a:solidFill>
              </a:rPr>
              <a:t>4-х </a:t>
            </a:r>
            <a:r>
              <a:rPr lang="ru-RU" sz="2800" dirty="0">
                <a:solidFill>
                  <a:srgbClr val="C00000"/>
                </a:solidFill>
              </a:rPr>
              <a:t>лет, либо арестом на срок до 6</a:t>
            </a:r>
            <a:r>
              <a:rPr lang="ru-RU" sz="2800" dirty="0" smtClean="0">
                <a:solidFill>
                  <a:srgbClr val="C00000"/>
                </a:solidFill>
              </a:rPr>
              <a:t> </a:t>
            </a:r>
            <a:r>
              <a:rPr lang="ru-RU" sz="2800" dirty="0">
                <a:solidFill>
                  <a:srgbClr val="C00000"/>
                </a:solidFill>
              </a:rPr>
              <a:t>месяцев, либо лишением свободы на срок до </a:t>
            </a:r>
            <a:r>
              <a:rPr lang="ru-RU" sz="2800" dirty="0" smtClean="0">
                <a:solidFill>
                  <a:srgbClr val="C00000"/>
                </a:solidFill>
              </a:rPr>
              <a:t>4-х </a:t>
            </a:r>
            <a:r>
              <a:rPr lang="ru-RU" sz="2800" dirty="0">
                <a:solidFill>
                  <a:srgbClr val="C00000"/>
                </a:solidFill>
              </a:rPr>
              <a:t>лет со штрафом в размере до </a:t>
            </a:r>
            <a:r>
              <a:rPr lang="ru-RU" sz="2800" dirty="0" smtClean="0">
                <a:solidFill>
                  <a:srgbClr val="C00000"/>
                </a:solidFill>
              </a:rPr>
              <a:t>80 </a:t>
            </a:r>
            <a:r>
              <a:rPr lang="ru-RU" sz="2800" dirty="0">
                <a:solidFill>
                  <a:srgbClr val="C00000"/>
                </a:solidFill>
              </a:rPr>
              <a:t>тысяч рублей</a:t>
            </a:r>
          </a:p>
        </p:txBody>
      </p:sp>
      <p:sp>
        <p:nvSpPr>
          <p:cNvPr id="22532" name="WordArt 4"/>
          <p:cNvSpPr>
            <a:spLocks noChangeArrowheads="1" noChangeShapeType="1" noTextEdit="1"/>
          </p:cNvSpPr>
          <p:nvPr/>
        </p:nvSpPr>
        <p:spPr bwMode="auto">
          <a:xfrm>
            <a:off x="1676400" y="533400"/>
            <a:ext cx="5976937" cy="549275"/>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163.   Вымогательство</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8313" y="549275"/>
            <a:ext cx="8229600" cy="1143000"/>
          </a:xfrm>
        </p:spPr>
        <p:txBody>
          <a:bodyPr/>
          <a:lstStyle/>
          <a:p>
            <a:r>
              <a:rPr lang="ru-RU" sz="3200" b="1" dirty="0">
                <a:solidFill>
                  <a:srgbClr val="800000"/>
                </a:solidFill>
              </a:rPr>
              <a:t>Статья 167. УМЫШЛЕННОЕ УНИЧТОЖЕНИЕ ИЛИ ПОВРЕЖДЕНИЕ              ЧУЖОГО ИМУЩЕСТВА (</a:t>
            </a:r>
            <a:r>
              <a:rPr lang="ru-RU" sz="3200" b="1" dirty="0" smtClean="0">
                <a:solidFill>
                  <a:srgbClr val="800000"/>
                </a:solidFill>
              </a:rPr>
              <a:t>вандализм</a:t>
            </a:r>
            <a:r>
              <a:rPr lang="ru-RU" sz="3200" b="1" dirty="0">
                <a:solidFill>
                  <a:srgbClr val="800000"/>
                </a:solidFill>
              </a:rPr>
              <a:t>)</a:t>
            </a:r>
            <a:r>
              <a:rPr lang="ru-RU" sz="3200" b="1" dirty="0"/>
              <a:t/>
            </a:r>
            <a:br>
              <a:rPr lang="ru-RU" sz="3200" b="1" dirty="0"/>
            </a:br>
            <a:endParaRPr lang="ru-RU" sz="3200" b="1" dirty="0"/>
          </a:p>
        </p:txBody>
      </p:sp>
      <p:sp>
        <p:nvSpPr>
          <p:cNvPr id="23555" name="Rectangle 3"/>
          <p:cNvSpPr>
            <a:spLocks noGrp="1" noChangeArrowheads="1"/>
          </p:cNvSpPr>
          <p:nvPr>
            <p:ph type="body" idx="1"/>
          </p:nvPr>
        </p:nvSpPr>
        <p:spPr>
          <a:xfrm>
            <a:off x="468313" y="2060575"/>
            <a:ext cx="8229600" cy="4525963"/>
          </a:xfrm>
        </p:spPr>
        <p:txBody>
          <a:bodyPr/>
          <a:lstStyle/>
          <a:p>
            <a:pPr>
              <a:buFontTx/>
              <a:buNone/>
            </a:pPr>
            <a:r>
              <a:rPr lang="ru-RU" dirty="0"/>
              <a:t>      </a:t>
            </a:r>
            <a:r>
              <a:rPr lang="ru-RU" dirty="0">
                <a:solidFill>
                  <a:srgbClr val="C00000"/>
                </a:solidFill>
              </a:rPr>
              <a:t>Наказываются штрафом в размере до </a:t>
            </a:r>
            <a:r>
              <a:rPr lang="ru-RU" dirty="0" smtClean="0">
                <a:solidFill>
                  <a:srgbClr val="C00000"/>
                </a:solidFill>
              </a:rPr>
              <a:t>40 </a:t>
            </a:r>
            <a:r>
              <a:rPr lang="ru-RU" dirty="0">
                <a:solidFill>
                  <a:srgbClr val="C00000"/>
                </a:solidFill>
              </a:rPr>
              <a:t>тысяч рублей, либо обязательными работами на срок </a:t>
            </a:r>
            <a:r>
              <a:rPr lang="ru-RU" dirty="0" smtClean="0">
                <a:solidFill>
                  <a:srgbClr val="C00000"/>
                </a:solidFill>
              </a:rPr>
              <a:t>до 360 часов</a:t>
            </a:r>
            <a:r>
              <a:rPr lang="ru-RU" dirty="0">
                <a:solidFill>
                  <a:srgbClr val="C00000"/>
                </a:solidFill>
              </a:rPr>
              <a:t>, либо исправительными работами на срок до 1</a:t>
            </a:r>
            <a:r>
              <a:rPr lang="ru-RU" dirty="0" smtClean="0">
                <a:solidFill>
                  <a:srgbClr val="C00000"/>
                </a:solidFill>
              </a:rPr>
              <a:t> </a:t>
            </a:r>
            <a:r>
              <a:rPr lang="ru-RU" dirty="0">
                <a:solidFill>
                  <a:srgbClr val="C00000"/>
                </a:solidFill>
              </a:rPr>
              <a:t>года, либо арестом на срок до </a:t>
            </a:r>
            <a:r>
              <a:rPr lang="ru-RU" dirty="0" smtClean="0">
                <a:solidFill>
                  <a:srgbClr val="C00000"/>
                </a:solidFill>
              </a:rPr>
              <a:t>3-х </a:t>
            </a:r>
            <a:r>
              <a:rPr lang="ru-RU" dirty="0">
                <a:solidFill>
                  <a:srgbClr val="C00000"/>
                </a:solidFill>
              </a:rPr>
              <a:t>месяцев, либо лишением свободы на срок до </a:t>
            </a:r>
            <a:r>
              <a:rPr lang="ru-RU" dirty="0" smtClean="0">
                <a:solidFill>
                  <a:srgbClr val="C00000"/>
                </a:solidFill>
              </a:rPr>
              <a:t>2-х лет </a:t>
            </a:r>
            <a:r>
              <a:rPr lang="ru-RU" dirty="0">
                <a:solidFill>
                  <a:srgbClr val="C00000"/>
                </a:solidFill>
              </a:rPr>
              <a:t>(в зависимости от степени)</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186766" cy="1203348"/>
          </a:xfrm>
        </p:spPr>
        <p:txBody>
          <a:bodyPr/>
          <a:lstStyle/>
          <a:p>
            <a:r>
              <a:rPr lang="ru-RU" b="1" kern="10" dirty="0" smtClean="0">
                <a:ln w="12700">
                  <a:solidFill>
                    <a:srgbClr val="FF0000"/>
                  </a:solidFill>
                  <a:round/>
                  <a:headEnd/>
                  <a:tailEnd/>
                </a:ln>
                <a:solidFill>
                  <a:srgbClr val="800000"/>
                </a:solidFill>
                <a:cs typeface="Arial"/>
              </a:rPr>
              <a:t>Статья 105.   Убийство</a:t>
            </a:r>
            <a:endParaRPr lang="ru-RU" b="1" kern="10" dirty="0">
              <a:ln w="12700">
                <a:solidFill>
                  <a:srgbClr val="FF0000"/>
                </a:solidFill>
                <a:round/>
                <a:headEnd/>
                <a:tailEnd/>
              </a:ln>
              <a:solidFill>
                <a:srgbClr val="800000"/>
              </a:solidFill>
              <a:cs typeface="Arial"/>
            </a:endParaRPr>
          </a:p>
        </p:txBody>
      </p:sp>
      <p:sp>
        <p:nvSpPr>
          <p:cNvPr id="3" name="Содержимое 2"/>
          <p:cNvSpPr>
            <a:spLocks noGrp="1"/>
          </p:cNvSpPr>
          <p:nvPr>
            <p:ph idx="1"/>
          </p:nvPr>
        </p:nvSpPr>
        <p:spPr>
          <a:xfrm>
            <a:off x="0" y="857232"/>
            <a:ext cx="8686800" cy="5643602"/>
          </a:xfrm>
        </p:spPr>
        <p:txBody>
          <a:bodyPr/>
          <a:lstStyle/>
          <a:p>
            <a:r>
              <a:rPr lang="ru-RU" dirty="0" smtClean="0">
                <a:solidFill>
                  <a:srgbClr val="C00000"/>
                </a:solidFill>
              </a:rPr>
              <a:t>Убийство – умышленное причинение смерти другому человеку. Наказывается сроком лишения свободы от 6 до 15 лет с ограничением свободы на срок до 2-х лет.</a:t>
            </a:r>
          </a:p>
          <a:p>
            <a:r>
              <a:rPr lang="ru-RU" dirty="0" smtClean="0">
                <a:solidFill>
                  <a:srgbClr val="C00000"/>
                </a:solidFill>
              </a:rPr>
              <a:t>Статья 111. Умышленное причинение тяжкого вреда здоровью, опасного для жизни человека, повлекшего за собой потерю зрения, речи, слуха или утрату органом его функций, наказывается лишением свободы на срок до 8-ми лет.</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14290"/>
            <a:ext cx="8186766" cy="5411807"/>
          </a:xfrm>
        </p:spPr>
        <p:txBody>
          <a:bodyPr/>
          <a:lstStyle/>
          <a:p>
            <a:pPr marL="0" indent="449263">
              <a:buNone/>
            </a:pPr>
            <a:r>
              <a:rPr lang="ru-RU" dirty="0" smtClean="0">
                <a:solidFill>
                  <a:srgbClr val="C00000"/>
                </a:solidFill>
                <a:latin typeface="Times New Roman" pitchFamily="18" charset="0"/>
                <a:cs typeface="Times New Roman" pitchFamily="18" charset="0"/>
              </a:rPr>
              <a:t>Все административные и уголовные правонарушения хранятся в базе данных ИЦ УМВД. </a:t>
            </a:r>
          </a:p>
          <a:p>
            <a:pPr marL="0" indent="449263">
              <a:buNone/>
            </a:pPr>
            <a:r>
              <a:rPr lang="ru-RU" dirty="0" smtClean="0">
                <a:solidFill>
                  <a:srgbClr val="C00000"/>
                </a:solidFill>
                <a:latin typeface="Times New Roman" pitchFamily="18" charset="0"/>
                <a:cs typeface="Times New Roman" pitchFamily="18" charset="0"/>
              </a:rPr>
              <a:t>При поступлении в высшие военные учебные заведения, на военную и </a:t>
            </a:r>
            <a:r>
              <a:rPr lang="ru-RU" dirty="0" err="1" smtClean="0">
                <a:solidFill>
                  <a:srgbClr val="C00000"/>
                </a:solidFill>
                <a:latin typeface="Times New Roman" pitchFamily="18" charset="0"/>
                <a:cs typeface="Times New Roman" pitchFamily="18" charset="0"/>
              </a:rPr>
              <a:t>гос.службу</a:t>
            </a:r>
            <a:r>
              <a:rPr lang="ru-RU" dirty="0" smtClean="0">
                <a:solidFill>
                  <a:srgbClr val="C00000"/>
                </a:solidFill>
                <a:latin typeface="Times New Roman" pitchFamily="18" charset="0"/>
                <a:cs typeface="Times New Roman" pitchFamily="18" charset="0"/>
              </a:rPr>
              <a:t>, на работу в крупные компании обязательным условием является проверка на наличие судимости.</a:t>
            </a:r>
          </a:p>
          <a:p>
            <a:pPr marL="0" indent="449263">
              <a:buNone/>
            </a:pPr>
            <a:r>
              <a:rPr lang="ru-RU" dirty="0" smtClean="0">
                <a:solidFill>
                  <a:srgbClr val="C00000"/>
                </a:solidFill>
                <a:latin typeface="Times New Roman" pitchFamily="18" charset="0"/>
                <a:cs typeface="Times New Roman" pitchFamily="18" charset="0"/>
              </a:rPr>
              <a:t>В том числе, любое правонарушение фиксируется в БД и является компрометирующим материалом при дальнейшем трудоустройстве и поступлении в ВУЗ.</a:t>
            </a:r>
            <a:endParaRPr lang="ru-RU"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podrostki_11jpg"/>
          <p:cNvPicPr>
            <a:picLocks noChangeAspect="1" noChangeArrowheads="1"/>
          </p:cNvPicPr>
          <p:nvPr/>
        </p:nvPicPr>
        <p:blipFill>
          <a:blip r:embed="rId2" cstate="print"/>
          <a:srcRect/>
          <a:stretch>
            <a:fillRect/>
          </a:stretch>
        </p:blipFill>
        <p:spPr bwMode="auto">
          <a:xfrm>
            <a:off x="198438" y="1676400"/>
            <a:ext cx="8793162" cy="4648200"/>
          </a:xfrm>
          <a:prstGeom prst="rect">
            <a:avLst/>
          </a:prstGeom>
          <a:noFill/>
          <a:ln w="9525">
            <a:noFill/>
            <a:miter lim="800000"/>
            <a:headEnd/>
            <a:tailEnd/>
          </a:ln>
        </p:spPr>
      </p:pic>
      <p:sp>
        <p:nvSpPr>
          <p:cNvPr id="12291" name="TextBox 4"/>
          <p:cNvSpPr txBox="1">
            <a:spLocks noChangeArrowheads="1"/>
          </p:cNvSpPr>
          <p:nvPr/>
        </p:nvSpPr>
        <p:spPr bwMode="auto">
          <a:xfrm>
            <a:off x="457200" y="304800"/>
            <a:ext cx="8382000" cy="954088"/>
          </a:xfrm>
          <a:prstGeom prst="rect">
            <a:avLst/>
          </a:prstGeom>
          <a:noFill/>
          <a:ln w="9525">
            <a:noFill/>
            <a:miter lim="800000"/>
            <a:headEnd/>
            <a:tailEnd/>
          </a:ln>
        </p:spPr>
        <p:txBody>
          <a:bodyPr>
            <a:spAutoFit/>
          </a:bodyPr>
          <a:lstStyle/>
          <a:p>
            <a:r>
              <a:rPr lang="ru-RU" sz="2800" b="1" dirty="0">
                <a:solidFill>
                  <a:srgbClr val="800000"/>
                </a:solidFill>
              </a:rPr>
              <a:t>ЗА ПРЕСТУПЛЕНИЕМ СЛЕДУЕТ НАКАЗАНИЕ</a:t>
            </a:r>
          </a:p>
          <a:p>
            <a:r>
              <a:rPr lang="ru-RU" sz="2800" b="1" dirty="0">
                <a:solidFill>
                  <a:srgbClr val="800000"/>
                </a:solidFill>
              </a:rPr>
              <a:t>						              </a:t>
            </a:r>
            <a:r>
              <a:rPr lang="ru-RU" sz="2400" b="1" dirty="0">
                <a:solidFill>
                  <a:srgbClr val="800000"/>
                </a:solidFill>
              </a:rPr>
              <a:t>Гораций</a:t>
            </a:r>
            <a:r>
              <a:rPr lang="ru-RU" sz="2800" b="1" dirty="0">
                <a:solidFill>
                  <a:srgbClr val="800000"/>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2" descr="054a29c8ef95b708afd3201a6e848b98_stav.jpg"/>
          <p:cNvPicPr>
            <a:picLocks noChangeAspect="1"/>
          </p:cNvPicPr>
          <p:nvPr/>
        </p:nvPicPr>
        <p:blipFill>
          <a:blip r:embed="rId2" cstate="print"/>
          <a:srcRect/>
          <a:stretch>
            <a:fillRect/>
          </a:stretch>
        </p:blipFill>
        <p:spPr bwMode="auto">
          <a:xfrm>
            <a:off x="533400" y="457200"/>
            <a:ext cx="8105775" cy="592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020762"/>
          </a:xfrm>
        </p:spPr>
        <p:txBody>
          <a:bodyPr/>
          <a:lstStyle/>
          <a:p>
            <a:r>
              <a:rPr lang="ru-RU" b="1" dirty="0" smtClean="0">
                <a:solidFill>
                  <a:srgbClr val="800000"/>
                </a:solidFill>
              </a:rPr>
              <a:t>Жизненные </a:t>
            </a:r>
            <a:r>
              <a:rPr lang="ru-RU" b="1" dirty="0" smtClean="0">
                <a:solidFill>
                  <a:srgbClr val="800000"/>
                </a:solidFill>
              </a:rPr>
              <a:t>ситуации</a:t>
            </a:r>
            <a:endParaRPr lang="ru-RU" b="1" dirty="0">
              <a:solidFill>
                <a:srgbClr val="800000"/>
              </a:solidFill>
            </a:endParaRPr>
          </a:p>
        </p:txBody>
      </p:sp>
      <p:sp>
        <p:nvSpPr>
          <p:cNvPr id="3" name="Содержимое 2"/>
          <p:cNvSpPr>
            <a:spLocks noGrp="1"/>
          </p:cNvSpPr>
          <p:nvPr>
            <p:ph idx="1"/>
          </p:nvPr>
        </p:nvSpPr>
        <p:spPr>
          <a:xfrm>
            <a:off x="457200" y="1219200"/>
            <a:ext cx="8229600" cy="3124200"/>
          </a:xfrm>
        </p:spPr>
        <p:txBody>
          <a:bodyPr/>
          <a:lstStyle/>
          <a:p>
            <a:pPr>
              <a:buNone/>
            </a:pPr>
            <a:r>
              <a:rPr lang="ru-RU" b="1" dirty="0" smtClean="0"/>
              <a:t>    </a:t>
            </a:r>
            <a:r>
              <a:rPr lang="ru-RU" b="1" dirty="0" smtClean="0">
                <a:solidFill>
                  <a:srgbClr val="C00000"/>
                </a:solidFill>
              </a:rPr>
              <a:t>Ситуация </a:t>
            </a:r>
            <a:r>
              <a:rPr lang="ru-RU" b="1" dirty="0" smtClean="0">
                <a:solidFill>
                  <a:srgbClr val="C00000"/>
                </a:solidFill>
              </a:rPr>
              <a:t>№ 1</a:t>
            </a:r>
            <a:r>
              <a:rPr lang="ru-RU" dirty="0" smtClean="0">
                <a:solidFill>
                  <a:srgbClr val="C00000"/>
                </a:solidFill>
              </a:rPr>
              <a:t>. Первокурсник Дима не приезжает  в техникум с каникул, говорит, что не хочет посещать уроки. Как можно расценить поведение Димы, как проступок, правонарушение или преступление?</a:t>
            </a:r>
            <a:endParaRPr lang="ru-RU" dirty="0">
              <a:solidFill>
                <a:srgbClr val="C00000"/>
              </a:solidFill>
            </a:endParaRPr>
          </a:p>
        </p:txBody>
      </p:sp>
      <p:sp>
        <p:nvSpPr>
          <p:cNvPr id="4" name="Содержимое 2"/>
          <p:cNvSpPr txBox="1">
            <a:spLocks/>
          </p:cNvSpPr>
          <p:nvPr/>
        </p:nvSpPr>
        <p:spPr bwMode="auto">
          <a:xfrm>
            <a:off x="457200" y="4572000"/>
            <a:ext cx="8229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kumimoji="0" lang="ru-RU" sz="3200" b="1" i="0" u="none" strike="noStrike" kern="0" cap="none" spc="0" normalizeH="0" baseline="0" noProof="0" dirty="0" smtClean="0">
                <a:ln>
                  <a:noFill/>
                </a:ln>
                <a:solidFill>
                  <a:schemeClr val="tx1"/>
                </a:solidFill>
                <a:effectLst/>
                <a:uLnTx/>
                <a:uFillTx/>
                <a:latin typeface="+mn-lt"/>
                <a:ea typeface="+mn-ea"/>
                <a:cs typeface="+mn-cs"/>
              </a:rPr>
              <a:t>    </a:t>
            </a:r>
            <a:r>
              <a:rPr lang="ru-RU" sz="3200" i="1" dirty="0" smtClean="0">
                <a:solidFill>
                  <a:srgbClr val="000066"/>
                </a:solidFill>
              </a:rPr>
              <a:t>Проступок, так как Дима ничего противозаконного не совершил</a:t>
            </a:r>
            <a:endParaRPr kumimoji="0" lang="ru-RU" sz="3200" b="0" i="0" u="none" strike="noStrike" kern="0" cap="none" spc="0" normalizeH="0" baseline="0" noProof="0" dirty="0">
              <a:ln>
                <a:noFill/>
              </a:ln>
              <a:solidFill>
                <a:srgbClr val="00006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15962"/>
          </a:xfrm>
        </p:spPr>
        <p:txBody>
          <a:bodyPr/>
          <a:lstStyle/>
          <a:p>
            <a:r>
              <a:rPr lang="ru-RU" b="1" dirty="0" smtClean="0">
                <a:solidFill>
                  <a:srgbClr val="800000"/>
                </a:solidFill>
              </a:rPr>
              <a:t>Жизненные ситуации</a:t>
            </a:r>
            <a:endParaRPr lang="ru-RU" b="1" dirty="0">
              <a:solidFill>
                <a:srgbClr val="800000"/>
              </a:solidFill>
            </a:endParaRPr>
          </a:p>
        </p:txBody>
      </p:sp>
      <p:sp>
        <p:nvSpPr>
          <p:cNvPr id="3" name="Содержимое 2"/>
          <p:cNvSpPr>
            <a:spLocks noGrp="1"/>
          </p:cNvSpPr>
          <p:nvPr>
            <p:ph idx="1"/>
          </p:nvPr>
        </p:nvSpPr>
        <p:spPr>
          <a:xfrm>
            <a:off x="533400" y="990600"/>
            <a:ext cx="8229600" cy="3962400"/>
          </a:xfrm>
        </p:spPr>
        <p:txBody>
          <a:bodyPr/>
          <a:lstStyle/>
          <a:p>
            <a:pPr>
              <a:buNone/>
            </a:pPr>
            <a:r>
              <a:rPr lang="ru-RU" dirty="0" smtClean="0"/>
              <a:t>   </a:t>
            </a:r>
            <a:r>
              <a:rPr lang="ru-RU" b="1" dirty="0" smtClean="0">
                <a:solidFill>
                  <a:srgbClr val="C00000"/>
                </a:solidFill>
              </a:rPr>
              <a:t>Ситуация № 2</a:t>
            </a:r>
            <a:r>
              <a:rPr lang="ru-RU" dirty="0" smtClean="0">
                <a:solidFill>
                  <a:srgbClr val="C00000"/>
                </a:solidFill>
              </a:rPr>
              <a:t>. Второкурсники Саша, Витя  и Игорь в выходной день собрались пойти на дискотеку. По дороге они зашли в круглосуточный магазин и купили бутылку вина. В аллее около Дома Культуры ребята распили вино. Как можно расценить их поведение?</a:t>
            </a:r>
          </a:p>
          <a:p>
            <a:pPr>
              <a:buNone/>
            </a:pPr>
            <a:endParaRPr lang="ru-RU" dirty="0" smtClean="0"/>
          </a:p>
          <a:p>
            <a:pPr>
              <a:buNone/>
            </a:pPr>
            <a:endParaRPr lang="ru-RU" dirty="0"/>
          </a:p>
        </p:txBody>
      </p:sp>
      <p:sp>
        <p:nvSpPr>
          <p:cNvPr id="4" name="Содержимое 2"/>
          <p:cNvSpPr txBox="1">
            <a:spLocks/>
          </p:cNvSpPr>
          <p:nvPr/>
        </p:nvSpPr>
        <p:spPr bwMode="auto">
          <a:xfrm>
            <a:off x="304800" y="5029200"/>
            <a:ext cx="8686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kumimoji="0" lang="ru-RU" sz="3200" b="0" i="0" u="none" strike="noStrike" kern="0" cap="none" spc="0" normalizeH="0" baseline="0" noProof="0" dirty="0" smtClean="0">
                <a:ln>
                  <a:noFill/>
                </a:ln>
                <a:solidFill>
                  <a:schemeClr val="tx1"/>
                </a:solidFill>
                <a:effectLst/>
                <a:uLnTx/>
                <a:uFillTx/>
                <a:latin typeface="+mn-lt"/>
                <a:ea typeface="+mn-ea"/>
                <a:cs typeface="+mn-cs"/>
              </a:rPr>
              <a:t>   </a:t>
            </a:r>
            <a:r>
              <a:rPr lang="ru-RU" sz="2800" i="1" dirty="0" smtClean="0">
                <a:solidFill>
                  <a:srgbClr val="000066"/>
                </a:solidFill>
              </a:rPr>
              <a:t>это правонарушение, так как они распивали вино в общественном месте на территории Дома Культуры, несовершеннолетние</a:t>
            </a:r>
            <a:endParaRPr kumimoji="0" lang="ru-RU" sz="2800" b="0" i="0" u="none" strike="noStrike" kern="0" cap="none" spc="0" normalizeH="0" baseline="0" noProof="0" dirty="0" smtClean="0">
              <a:ln>
                <a:noFill/>
              </a:ln>
              <a:solidFill>
                <a:srgbClr val="000066"/>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ru-RU"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304800"/>
            <a:ext cx="8229600" cy="1143000"/>
          </a:xfrm>
        </p:spPr>
        <p:txBody>
          <a:bodyPr/>
          <a:lstStyle/>
          <a:p>
            <a:pPr eaLnBrk="1" hangingPunct="1"/>
            <a:r>
              <a:rPr lang="ru-RU" b="1" u="sng" dirty="0" smtClean="0">
                <a:solidFill>
                  <a:srgbClr val="800000"/>
                </a:solidFill>
              </a:rPr>
              <a:t>ВИДЫ ПРАВОНАРУШЕНИЙ</a:t>
            </a:r>
          </a:p>
        </p:txBody>
      </p:sp>
      <p:sp>
        <p:nvSpPr>
          <p:cNvPr id="4099" name="Rectangle 3"/>
          <p:cNvSpPr>
            <a:spLocks noGrp="1" noChangeArrowheads="1"/>
          </p:cNvSpPr>
          <p:nvPr>
            <p:ph type="body" idx="1"/>
          </p:nvPr>
        </p:nvSpPr>
        <p:spPr>
          <a:xfrm>
            <a:off x="457200" y="3733800"/>
            <a:ext cx="8229600" cy="2286000"/>
          </a:xfrm>
        </p:spPr>
        <p:txBody>
          <a:bodyPr/>
          <a:lstStyle/>
          <a:p>
            <a:pPr eaLnBrk="1" hangingPunct="1">
              <a:buFontTx/>
              <a:buNone/>
            </a:pPr>
            <a:r>
              <a:rPr lang="ru-RU" b="1" dirty="0" smtClean="0">
                <a:solidFill>
                  <a:srgbClr val="800000"/>
                </a:solidFill>
              </a:rPr>
              <a:t>ПРОСТУПКИ</a:t>
            </a:r>
            <a:r>
              <a:rPr lang="ru-RU" sz="4400" dirty="0" smtClean="0">
                <a:solidFill>
                  <a:srgbClr val="800000"/>
                </a:solidFill>
              </a:rPr>
              <a:t>         </a:t>
            </a:r>
            <a:r>
              <a:rPr lang="ru-RU" dirty="0" smtClean="0">
                <a:solidFill>
                  <a:srgbClr val="800000"/>
                </a:solidFill>
              </a:rPr>
              <a:t>	</a:t>
            </a:r>
            <a:r>
              <a:rPr lang="ru-RU" b="1" dirty="0" smtClean="0">
                <a:solidFill>
                  <a:srgbClr val="800000"/>
                </a:solidFill>
              </a:rPr>
              <a:t>ПРЕСТУПЛЕНИЯ</a:t>
            </a:r>
            <a:r>
              <a:rPr lang="ru-RU" dirty="0" smtClean="0"/>
              <a:t>	</a:t>
            </a:r>
          </a:p>
        </p:txBody>
      </p:sp>
      <p:sp>
        <p:nvSpPr>
          <p:cNvPr id="7" name="Стрелка вниз 6"/>
          <p:cNvSpPr/>
          <p:nvPr/>
        </p:nvSpPr>
        <p:spPr>
          <a:xfrm>
            <a:off x="5562600" y="1371600"/>
            <a:ext cx="1219200" cy="2438400"/>
          </a:xfrm>
          <a:prstGeom prst="downArrow">
            <a:avLst/>
          </a:prstGeom>
          <a:solidFill>
            <a:srgbClr val="FF505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Стрелка вниз 8"/>
          <p:cNvSpPr/>
          <p:nvPr/>
        </p:nvSpPr>
        <p:spPr>
          <a:xfrm>
            <a:off x="1676400" y="1371600"/>
            <a:ext cx="1219200" cy="2438400"/>
          </a:xfrm>
          <a:prstGeom prst="downArrow">
            <a:avLst/>
          </a:prstGeom>
          <a:solidFill>
            <a:srgbClr val="FF5050"/>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8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60438"/>
          </a:xfrm>
        </p:spPr>
        <p:txBody>
          <a:bodyPr/>
          <a:lstStyle/>
          <a:p>
            <a:r>
              <a:rPr lang="ru-RU" b="1" dirty="0" smtClean="0">
                <a:solidFill>
                  <a:srgbClr val="800000"/>
                </a:solidFill>
              </a:rPr>
              <a:t>Жизненные ситуации</a:t>
            </a:r>
            <a:endParaRPr lang="ru-RU" b="1" dirty="0">
              <a:solidFill>
                <a:srgbClr val="800000"/>
              </a:solidFill>
            </a:endParaRPr>
          </a:p>
        </p:txBody>
      </p:sp>
      <p:sp>
        <p:nvSpPr>
          <p:cNvPr id="3" name="Содержимое 2"/>
          <p:cNvSpPr>
            <a:spLocks noGrp="1"/>
          </p:cNvSpPr>
          <p:nvPr>
            <p:ph idx="1"/>
          </p:nvPr>
        </p:nvSpPr>
        <p:spPr>
          <a:xfrm>
            <a:off x="152400" y="990600"/>
            <a:ext cx="8839200" cy="3916363"/>
          </a:xfrm>
        </p:spPr>
        <p:txBody>
          <a:bodyPr/>
          <a:lstStyle/>
          <a:p>
            <a:pPr>
              <a:buNone/>
            </a:pPr>
            <a:r>
              <a:rPr lang="ru-RU" dirty="0" smtClean="0"/>
              <a:t>     </a:t>
            </a:r>
            <a:r>
              <a:rPr lang="ru-RU" b="1" dirty="0" smtClean="0">
                <a:solidFill>
                  <a:srgbClr val="C00000"/>
                </a:solidFill>
              </a:rPr>
              <a:t>Ситуация № 3</a:t>
            </a:r>
            <a:r>
              <a:rPr lang="ru-RU" dirty="0" smtClean="0">
                <a:solidFill>
                  <a:srgbClr val="C00000"/>
                </a:solidFill>
              </a:rPr>
              <a:t>. Второкурсники Саша, Женя и Максим поджидали первокурсников за углом техникума, отбирали у них деньги и говорили, что если они кому-нибудь расскажут, им не поздоровится. Как можно классифицировать действия Саши, Жени и Максима, как проступок, правонарушение или преступление?</a:t>
            </a:r>
          </a:p>
          <a:p>
            <a:pPr>
              <a:buNone/>
            </a:pPr>
            <a:endParaRPr lang="ru-RU" dirty="0"/>
          </a:p>
        </p:txBody>
      </p:sp>
      <p:sp>
        <p:nvSpPr>
          <p:cNvPr id="4" name="Содержимое 2"/>
          <p:cNvSpPr txBox="1">
            <a:spLocks/>
          </p:cNvSpPr>
          <p:nvPr/>
        </p:nvSpPr>
        <p:spPr bwMode="auto">
          <a:xfrm>
            <a:off x="304800" y="5334000"/>
            <a:ext cx="8839200" cy="94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ru-RU" sz="3200" i="1" dirty="0" smtClean="0">
                <a:solidFill>
                  <a:srgbClr val="000066"/>
                </a:solidFill>
              </a:rPr>
              <a:t>эти ребята совершили преступление</a:t>
            </a:r>
            <a:endParaRPr kumimoji="0" lang="ru-RU" sz="3200" b="0" i="0" u="none" strike="noStrike" kern="0" cap="none" spc="0" normalizeH="0" baseline="0" noProof="0" dirty="0">
              <a:ln>
                <a:noFill/>
              </a:ln>
              <a:solidFill>
                <a:srgbClr val="000066"/>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15962"/>
          </a:xfrm>
        </p:spPr>
        <p:txBody>
          <a:bodyPr/>
          <a:lstStyle/>
          <a:p>
            <a:r>
              <a:rPr lang="ru-RU" b="1" dirty="0" smtClean="0">
                <a:solidFill>
                  <a:srgbClr val="800000"/>
                </a:solidFill>
              </a:rPr>
              <a:t>Жизненные ситуации</a:t>
            </a:r>
            <a:endParaRPr lang="ru-RU" b="1" dirty="0">
              <a:solidFill>
                <a:srgbClr val="800000"/>
              </a:solidFill>
            </a:endParaRPr>
          </a:p>
        </p:txBody>
      </p:sp>
      <p:sp>
        <p:nvSpPr>
          <p:cNvPr id="3" name="Содержимое 2"/>
          <p:cNvSpPr>
            <a:spLocks noGrp="1"/>
          </p:cNvSpPr>
          <p:nvPr>
            <p:ph idx="1"/>
          </p:nvPr>
        </p:nvSpPr>
        <p:spPr>
          <a:xfrm>
            <a:off x="304800" y="990600"/>
            <a:ext cx="8610600" cy="2362200"/>
          </a:xfrm>
        </p:spPr>
        <p:txBody>
          <a:bodyPr/>
          <a:lstStyle/>
          <a:p>
            <a:pPr>
              <a:buNone/>
            </a:pPr>
            <a:r>
              <a:rPr lang="ru-RU" b="1" dirty="0" smtClean="0"/>
              <a:t>   </a:t>
            </a:r>
            <a:r>
              <a:rPr lang="ru-RU" b="1" dirty="0" smtClean="0">
                <a:solidFill>
                  <a:srgbClr val="C00000"/>
                </a:solidFill>
              </a:rPr>
              <a:t>Ситуация </a:t>
            </a:r>
            <a:r>
              <a:rPr lang="ru-RU" b="1" dirty="0" smtClean="0">
                <a:solidFill>
                  <a:srgbClr val="C00000"/>
                </a:solidFill>
              </a:rPr>
              <a:t>4</a:t>
            </a:r>
            <a:r>
              <a:rPr lang="ru-RU" dirty="0" smtClean="0">
                <a:solidFill>
                  <a:srgbClr val="C00000"/>
                </a:solidFill>
              </a:rPr>
              <a:t>: В аудиторию вбегает студент:</a:t>
            </a:r>
          </a:p>
          <a:p>
            <a:pPr>
              <a:buNone/>
            </a:pPr>
            <a:r>
              <a:rPr lang="ru-RU" dirty="0" smtClean="0">
                <a:solidFill>
                  <a:srgbClr val="C00000"/>
                </a:solidFill>
              </a:rPr>
              <a:t>    – Сейчас бомба взорвется, по телефону позвонили, все бежим из техникума!</a:t>
            </a:r>
          </a:p>
          <a:p>
            <a:pPr>
              <a:buNone/>
            </a:pPr>
            <a:endParaRPr lang="ru-RU" dirty="0">
              <a:solidFill>
                <a:srgbClr val="C00000"/>
              </a:solidFill>
            </a:endParaRPr>
          </a:p>
        </p:txBody>
      </p:sp>
      <p:sp>
        <p:nvSpPr>
          <p:cNvPr id="4" name="Содержимое 2"/>
          <p:cNvSpPr txBox="1">
            <a:spLocks/>
          </p:cNvSpPr>
          <p:nvPr/>
        </p:nvSpPr>
        <p:spPr bwMode="auto">
          <a:xfrm>
            <a:off x="152400" y="3505200"/>
            <a:ext cx="8839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2400" dirty="0" smtClean="0">
                <a:solidFill>
                  <a:srgbClr val="000066"/>
                </a:solidFill>
              </a:rPr>
              <a:t>Статья 207. Заведомо ложное сообщение об акте терроризма. Заведомо ложное сообщение о готовящихся взрыве или  поджоге, создающих опасность гибели людей—наказывается штрафом в размере до двухсот тысяч рублей, либо исправительными работами на срок от одного года до двух лет, либо арестом на срок от трех до шести месяцев, либо лишением свободы на срок до трех лет.</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ru-RU" sz="3200" b="0" i="0" u="none" strike="noStrike" kern="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8229600" cy="838200"/>
          </a:xfrm>
        </p:spPr>
        <p:txBody>
          <a:bodyPr/>
          <a:lstStyle/>
          <a:p>
            <a:r>
              <a:rPr lang="ru-RU" b="1" dirty="0" smtClean="0">
                <a:solidFill>
                  <a:srgbClr val="800000"/>
                </a:solidFill>
              </a:rPr>
              <a:t>Жизненные ситуации</a:t>
            </a:r>
            <a:endParaRPr lang="ru-RU" dirty="0"/>
          </a:p>
        </p:txBody>
      </p:sp>
      <p:sp>
        <p:nvSpPr>
          <p:cNvPr id="3" name="Содержимое 2"/>
          <p:cNvSpPr>
            <a:spLocks noGrp="1"/>
          </p:cNvSpPr>
          <p:nvPr>
            <p:ph idx="1"/>
          </p:nvPr>
        </p:nvSpPr>
        <p:spPr>
          <a:xfrm>
            <a:off x="0" y="762001"/>
            <a:ext cx="8991600" cy="2590799"/>
          </a:xfrm>
        </p:spPr>
        <p:txBody>
          <a:bodyPr/>
          <a:lstStyle/>
          <a:p>
            <a:pPr>
              <a:buNone/>
            </a:pPr>
            <a:r>
              <a:rPr lang="ru-RU" sz="2800" dirty="0" smtClean="0"/>
              <a:t> </a:t>
            </a:r>
            <a:r>
              <a:rPr lang="ru-RU" sz="2800" dirty="0" smtClean="0"/>
              <a:t>    </a:t>
            </a:r>
            <a:r>
              <a:rPr lang="ru-RU" sz="2800" b="1" dirty="0" smtClean="0">
                <a:solidFill>
                  <a:srgbClr val="C00000"/>
                </a:solidFill>
              </a:rPr>
              <a:t>Ситуация 5:</a:t>
            </a:r>
            <a:r>
              <a:rPr lang="ru-RU" sz="2800" dirty="0" smtClean="0">
                <a:solidFill>
                  <a:srgbClr val="C00000"/>
                </a:solidFill>
              </a:rPr>
              <a:t> На перемене:</a:t>
            </a:r>
          </a:p>
          <a:p>
            <a:pPr>
              <a:buNone/>
            </a:pPr>
            <a:r>
              <a:rPr lang="ru-RU" sz="2800" dirty="0" smtClean="0">
                <a:solidFill>
                  <a:srgbClr val="C00000"/>
                </a:solidFill>
              </a:rPr>
              <a:t>   – </a:t>
            </a:r>
            <a:r>
              <a:rPr lang="ru-RU" sz="2800" dirty="0" smtClean="0">
                <a:solidFill>
                  <a:srgbClr val="C00000"/>
                </a:solidFill>
              </a:rPr>
              <a:t>Дай телефон, музыку послушать, а то скучища!</a:t>
            </a:r>
          </a:p>
          <a:p>
            <a:pPr>
              <a:buNone/>
            </a:pPr>
            <a:r>
              <a:rPr lang="ru-RU" sz="2800" dirty="0" smtClean="0">
                <a:solidFill>
                  <a:srgbClr val="C00000"/>
                </a:solidFill>
              </a:rPr>
              <a:t>   – </a:t>
            </a:r>
            <a:r>
              <a:rPr lang="ru-RU" sz="2800" dirty="0" smtClean="0">
                <a:solidFill>
                  <a:srgbClr val="C00000"/>
                </a:solidFill>
              </a:rPr>
              <a:t>Не дам, он новый, только вчера купили.</a:t>
            </a:r>
          </a:p>
          <a:p>
            <a:pPr>
              <a:buNone/>
            </a:pPr>
            <a:r>
              <a:rPr lang="ru-RU" sz="2800" dirty="0" smtClean="0">
                <a:solidFill>
                  <a:srgbClr val="C00000"/>
                </a:solidFill>
              </a:rPr>
              <a:t>   – </a:t>
            </a:r>
            <a:r>
              <a:rPr lang="ru-RU" sz="2800" dirty="0" smtClean="0">
                <a:solidFill>
                  <a:srgbClr val="C00000"/>
                </a:solidFill>
              </a:rPr>
              <a:t>Ах, тебе жалко! Ну, у меня нет, и у тебя не будет. Выбрасывает телефон, либо забирает.</a:t>
            </a:r>
          </a:p>
          <a:p>
            <a:pPr>
              <a:buNone/>
            </a:pPr>
            <a:endParaRPr lang="ru-RU" dirty="0"/>
          </a:p>
        </p:txBody>
      </p:sp>
      <p:sp>
        <p:nvSpPr>
          <p:cNvPr id="4" name="Содержимое 2"/>
          <p:cNvSpPr txBox="1">
            <a:spLocks/>
          </p:cNvSpPr>
          <p:nvPr/>
        </p:nvSpPr>
        <p:spPr bwMode="auto">
          <a:xfrm>
            <a:off x="381000" y="3429000"/>
            <a:ext cx="87630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ru-RU" sz="2000" dirty="0" smtClean="0">
                <a:solidFill>
                  <a:srgbClr val="000066"/>
                </a:solidFill>
              </a:rPr>
              <a:t>Статья 167 УК - умышленное уничтожение или повреждение чужого имущества наказывается штрафом от 50 до 100 Минимальных Размеров  Оплаты Труда, либо лишением свободы сроком до пяти лет.</a:t>
            </a:r>
          </a:p>
          <a:p>
            <a:pPr algn="ctr"/>
            <a:r>
              <a:rPr lang="ru-RU" sz="2000" dirty="0" smtClean="0">
                <a:solidFill>
                  <a:srgbClr val="000066"/>
                </a:solidFill>
              </a:rPr>
              <a:t>А ст. 1064 ГК предписывает еще и возмещение материального ущерба в полном объеме лицом, причинившим вред. Причинение вреда бывает и неумышленное (по-нашему, это «Я ведь </a:t>
            </a:r>
            <a:r>
              <a:rPr lang="ru-RU" sz="2000" dirty="0" err="1" smtClean="0">
                <a:solidFill>
                  <a:srgbClr val="000066"/>
                </a:solidFill>
              </a:rPr>
              <a:t>ненарочно</a:t>
            </a:r>
            <a:r>
              <a:rPr lang="ru-RU" sz="2000" dirty="0" smtClean="0">
                <a:solidFill>
                  <a:srgbClr val="000066"/>
                </a:solidFill>
              </a:rPr>
              <a:t>!»), но это ст. 168 УК штраф до 200 Минимальных Размеров Оплаты  Труда, либо лишение свободы до двух лет</a:t>
            </a:r>
            <a:r>
              <a:rPr lang="ru-RU" sz="2000" dirty="0" smtClean="0">
                <a:solidFill>
                  <a:srgbClr val="000066"/>
                </a:solidFill>
              </a:rPr>
              <a:t>.</a:t>
            </a:r>
            <a:endParaRPr kumimoji="0" lang="ru-RU" sz="20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00"/>
                                        <p:tgtEl>
                                          <p:spTgt spid="4">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down)">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686800" cy="1905000"/>
          </a:xfrm>
        </p:spPr>
        <p:txBody>
          <a:bodyPr/>
          <a:lstStyle/>
          <a:p>
            <a:r>
              <a:rPr lang="ru-RU" sz="3200" b="1" dirty="0" smtClean="0"/>
              <a:t/>
            </a:r>
            <a:br>
              <a:rPr lang="ru-RU" sz="3200" b="1" dirty="0" smtClean="0"/>
            </a:br>
            <a:r>
              <a:rPr lang="ru-RU" sz="3200" b="1" dirty="0" smtClean="0"/>
              <a:t/>
            </a:r>
            <a:br>
              <a:rPr lang="ru-RU" sz="3200" b="1" dirty="0" smtClean="0"/>
            </a:br>
            <a:r>
              <a:rPr lang="ru-RU" sz="3200" b="1" dirty="0" smtClean="0">
                <a:solidFill>
                  <a:srgbClr val="800000"/>
                </a:solidFill>
              </a:rPr>
              <a:t>Виды нарушений: </a:t>
            </a:r>
            <a:r>
              <a:rPr lang="ru-RU" sz="2400" b="1" i="1" dirty="0" smtClean="0">
                <a:solidFill>
                  <a:srgbClr val="C00000"/>
                </a:solidFill>
              </a:rPr>
              <a:t>определить </a:t>
            </a:r>
            <a:r>
              <a:rPr lang="ru-RU" sz="2400" b="1" i="1" dirty="0" smtClean="0">
                <a:solidFill>
                  <a:srgbClr val="C00000"/>
                </a:solidFill>
              </a:rPr>
              <a:t>вид нарушения</a:t>
            </a:r>
            <a:r>
              <a:rPr lang="ru-RU" sz="2400" b="1" i="1" dirty="0" smtClean="0">
                <a:solidFill>
                  <a:srgbClr val="C00000"/>
                </a:solidFill>
              </a:rPr>
              <a:t>.</a:t>
            </a:r>
            <a:r>
              <a:rPr lang="ru-RU" sz="3200" b="1" i="1" dirty="0" smtClean="0">
                <a:solidFill>
                  <a:srgbClr val="C00000"/>
                </a:solidFill>
              </a:rPr>
              <a:t/>
            </a:r>
            <a:br>
              <a:rPr lang="ru-RU" sz="3200" b="1" i="1" dirty="0" smtClean="0">
                <a:solidFill>
                  <a:srgbClr val="C00000"/>
                </a:solidFill>
              </a:rPr>
            </a:br>
            <a:r>
              <a:rPr lang="ru-RU" sz="2000" dirty="0" smtClean="0">
                <a:solidFill>
                  <a:srgbClr val="003300"/>
                </a:solidFill>
              </a:rPr>
              <a:t>Ваша </a:t>
            </a:r>
            <a:r>
              <a:rPr lang="ru-RU" sz="2000" dirty="0" smtClean="0">
                <a:solidFill>
                  <a:srgbClr val="003300"/>
                </a:solidFill>
              </a:rPr>
              <a:t>задача определить вид ответственности по начальной букве.</a:t>
            </a:r>
            <a:br>
              <a:rPr lang="ru-RU" sz="2000" dirty="0" smtClean="0">
                <a:solidFill>
                  <a:srgbClr val="003300"/>
                </a:solidFill>
              </a:rPr>
            </a:br>
            <a:r>
              <a:rPr lang="ru-RU" sz="2000" dirty="0" smtClean="0">
                <a:solidFill>
                  <a:srgbClr val="000066"/>
                </a:solidFill>
              </a:rPr>
              <a:t>А- </a:t>
            </a:r>
            <a:r>
              <a:rPr lang="ru-RU" sz="2000" dirty="0" smtClean="0">
                <a:solidFill>
                  <a:srgbClr val="000066"/>
                </a:solidFill>
              </a:rPr>
              <a:t>административная ответственность.</a:t>
            </a:r>
            <a:r>
              <a:rPr lang="ru-RU" sz="2000" dirty="0" smtClean="0">
                <a:solidFill>
                  <a:srgbClr val="003300"/>
                </a:solidFill>
              </a:rPr>
              <a:t/>
            </a:r>
            <a:br>
              <a:rPr lang="ru-RU" sz="2000" dirty="0" smtClean="0">
                <a:solidFill>
                  <a:srgbClr val="003300"/>
                </a:solidFill>
              </a:rPr>
            </a:br>
            <a:r>
              <a:rPr lang="ru-RU" sz="2000" dirty="0" smtClean="0">
                <a:solidFill>
                  <a:srgbClr val="660066"/>
                </a:solidFill>
              </a:rPr>
              <a:t>У- уголовная</a:t>
            </a:r>
            <a:r>
              <a:rPr lang="ru-RU" sz="2000" dirty="0" smtClean="0">
                <a:solidFill>
                  <a:srgbClr val="660066"/>
                </a:solidFill>
              </a:rPr>
              <a:t>.</a:t>
            </a:r>
            <a:r>
              <a:rPr lang="ru-RU" sz="2000" dirty="0" smtClean="0">
                <a:solidFill>
                  <a:srgbClr val="003300"/>
                </a:solidFill>
              </a:rPr>
              <a:t/>
            </a:r>
            <a:br>
              <a:rPr lang="ru-RU" sz="2000" dirty="0" smtClean="0">
                <a:solidFill>
                  <a:srgbClr val="003300"/>
                </a:solidFill>
              </a:rPr>
            </a:br>
            <a:r>
              <a:rPr lang="ru-RU" sz="2000" dirty="0" smtClean="0">
                <a:solidFill>
                  <a:srgbClr val="000066"/>
                </a:solidFill>
              </a:rPr>
              <a:t>Г – гражданско-правовая.</a:t>
            </a:r>
            <a:r>
              <a:rPr lang="ru-RU" sz="2000" dirty="0" smtClean="0">
                <a:solidFill>
                  <a:srgbClr val="003300"/>
                </a:solidFill>
              </a:rPr>
              <a:t/>
            </a:r>
            <a:br>
              <a:rPr lang="ru-RU" sz="2000" dirty="0" smtClean="0">
                <a:solidFill>
                  <a:srgbClr val="003300"/>
                </a:solidFill>
              </a:rPr>
            </a:br>
            <a:r>
              <a:rPr lang="ru-RU" dirty="0" smtClean="0"/>
              <a:t/>
            </a:r>
            <a:br>
              <a:rPr lang="ru-RU" dirty="0" smtClean="0"/>
            </a:br>
            <a:endParaRPr lang="ru-RU" dirty="0"/>
          </a:p>
        </p:txBody>
      </p:sp>
      <p:sp>
        <p:nvSpPr>
          <p:cNvPr id="3" name="Содержимое 2"/>
          <p:cNvSpPr>
            <a:spLocks noGrp="1"/>
          </p:cNvSpPr>
          <p:nvPr>
            <p:ph idx="1"/>
          </p:nvPr>
        </p:nvSpPr>
        <p:spPr>
          <a:xfrm>
            <a:off x="0" y="1828800"/>
            <a:ext cx="8991600" cy="4876800"/>
          </a:xfrm>
        </p:spPr>
        <p:txBody>
          <a:bodyPr/>
          <a:lstStyle/>
          <a:p>
            <a:pPr lvl="0"/>
            <a:r>
              <a:rPr lang="ru-RU" sz="2800" dirty="0" smtClean="0">
                <a:solidFill>
                  <a:srgbClr val="C00000"/>
                </a:solidFill>
              </a:rPr>
              <a:t>Порвал </a:t>
            </a:r>
            <a:r>
              <a:rPr lang="ru-RU" sz="2800" dirty="0" smtClean="0">
                <a:solidFill>
                  <a:srgbClr val="C00000"/>
                </a:solidFill>
              </a:rPr>
              <a:t>учебник </a:t>
            </a:r>
            <a:r>
              <a:rPr lang="ru-RU" sz="2800" dirty="0" smtClean="0">
                <a:solidFill>
                  <a:srgbClr val="C00000"/>
                </a:solidFill>
              </a:rPr>
              <a:t>одноклассника</a:t>
            </a:r>
            <a:endParaRPr lang="ru-RU" sz="2800" dirty="0" smtClean="0">
              <a:solidFill>
                <a:srgbClr val="C00000"/>
              </a:solidFill>
            </a:endParaRPr>
          </a:p>
          <a:p>
            <a:pPr lvl="0"/>
            <a:r>
              <a:rPr lang="ru-RU" sz="2800" dirty="0" smtClean="0">
                <a:solidFill>
                  <a:srgbClr val="C00000"/>
                </a:solidFill>
              </a:rPr>
              <a:t>Появление подростка на улице в нетрезвом </a:t>
            </a:r>
            <a:r>
              <a:rPr lang="ru-RU" sz="2800" dirty="0" smtClean="0">
                <a:solidFill>
                  <a:srgbClr val="C00000"/>
                </a:solidFill>
              </a:rPr>
              <a:t>виде</a:t>
            </a:r>
            <a:endParaRPr lang="ru-RU" sz="2800" dirty="0" smtClean="0">
              <a:solidFill>
                <a:srgbClr val="C00000"/>
              </a:solidFill>
            </a:endParaRPr>
          </a:p>
          <a:p>
            <a:pPr lvl="0"/>
            <a:r>
              <a:rPr lang="ru-RU" sz="2800" dirty="0" smtClean="0">
                <a:solidFill>
                  <a:srgbClr val="C00000"/>
                </a:solidFill>
              </a:rPr>
              <a:t>Избил </a:t>
            </a:r>
            <a:r>
              <a:rPr lang="ru-RU" sz="2800" dirty="0" smtClean="0">
                <a:solidFill>
                  <a:srgbClr val="C00000"/>
                </a:solidFill>
              </a:rPr>
              <a:t>одноклассника</a:t>
            </a:r>
            <a:endParaRPr lang="ru-RU" sz="2800" dirty="0" smtClean="0">
              <a:solidFill>
                <a:srgbClr val="C00000"/>
              </a:solidFill>
            </a:endParaRPr>
          </a:p>
          <a:p>
            <a:pPr lvl="0"/>
            <a:r>
              <a:rPr lang="ru-RU" sz="2800" dirty="0" smtClean="0">
                <a:solidFill>
                  <a:srgbClr val="C00000"/>
                </a:solidFill>
              </a:rPr>
              <a:t>Совершил кражу мобильного </a:t>
            </a:r>
            <a:r>
              <a:rPr lang="ru-RU" sz="2800" dirty="0" smtClean="0">
                <a:solidFill>
                  <a:srgbClr val="C00000"/>
                </a:solidFill>
              </a:rPr>
              <a:t>телефона</a:t>
            </a:r>
            <a:endParaRPr lang="ru-RU" sz="2800" dirty="0" smtClean="0">
              <a:solidFill>
                <a:srgbClr val="C00000"/>
              </a:solidFill>
            </a:endParaRPr>
          </a:p>
          <a:p>
            <a:pPr lvl="0"/>
            <a:r>
              <a:rPr lang="ru-RU" sz="2800" dirty="0" smtClean="0">
                <a:solidFill>
                  <a:srgbClr val="C00000"/>
                </a:solidFill>
              </a:rPr>
              <a:t>Совершил прогул в </a:t>
            </a:r>
            <a:r>
              <a:rPr lang="ru-RU" sz="2800" dirty="0" smtClean="0">
                <a:solidFill>
                  <a:srgbClr val="C00000"/>
                </a:solidFill>
              </a:rPr>
              <a:t>школе</a:t>
            </a:r>
            <a:endParaRPr lang="ru-RU" sz="2800" dirty="0" smtClean="0">
              <a:solidFill>
                <a:srgbClr val="C00000"/>
              </a:solidFill>
            </a:endParaRPr>
          </a:p>
          <a:p>
            <a:pPr lvl="0"/>
            <a:r>
              <a:rPr lang="ru-RU" sz="2800" dirty="0" smtClean="0">
                <a:solidFill>
                  <a:srgbClr val="C00000"/>
                </a:solidFill>
              </a:rPr>
              <a:t>Переходил дорогу в неположенном </a:t>
            </a:r>
            <a:r>
              <a:rPr lang="ru-RU" sz="2800" dirty="0" smtClean="0">
                <a:solidFill>
                  <a:srgbClr val="C00000"/>
                </a:solidFill>
              </a:rPr>
              <a:t>месте</a:t>
            </a:r>
            <a:endParaRPr lang="ru-RU" sz="2800" dirty="0" smtClean="0">
              <a:solidFill>
                <a:srgbClr val="C00000"/>
              </a:solidFill>
            </a:endParaRPr>
          </a:p>
          <a:p>
            <a:pPr lvl="0"/>
            <a:r>
              <a:rPr lang="ru-RU" sz="2800" dirty="0" smtClean="0">
                <a:solidFill>
                  <a:srgbClr val="C00000"/>
                </a:solidFill>
              </a:rPr>
              <a:t>Разбил мячом </a:t>
            </a:r>
            <a:r>
              <a:rPr lang="ru-RU" sz="2800" dirty="0" smtClean="0">
                <a:solidFill>
                  <a:srgbClr val="C00000"/>
                </a:solidFill>
              </a:rPr>
              <a:t>окно</a:t>
            </a:r>
            <a:endParaRPr lang="ru-RU" sz="2800" dirty="0" smtClean="0">
              <a:solidFill>
                <a:srgbClr val="C00000"/>
              </a:solidFill>
            </a:endParaRPr>
          </a:p>
          <a:p>
            <a:pPr lvl="0"/>
            <a:r>
              <a:rPr lang="ru-RU" sz="2800" dirty="0" smtClean="0">
                <a:solidFill>
                  <a:srgbClr val="C00000"/>
                </a:solidFill>
              </a:rPr>
              <a:t>Нецензурно выражался в общественном </a:t>
            </a:r>
            <a:r>
              <a:rPr lang="ru-RU" sz="2800" dirty="0" smtClean="0">
                <a:solidFill>
                  <a:srgbClr val="C00000"/>
                </a:solidFill>
              </a:rPr>
              <a:t>месте</a:t>
            </a:r>
          </a:p>
          <a:p>
            <a:pPr lvl="0"/>
            <a:r>
              <a:rPr lang="ru-RU" sz="2800" dirty="0" smtClean="0">
                <a:solidFill>
                  <a:srgbClr val="C00000"/>
                </a:solidFill>
              </a:rPr>
              <a:t>Сорвал подснежники или ландыши или кувшинки </a:t>
            </a:r>
            <a:endParaRPr lang="ru-RU" sz="2800" dirty="0" smtClean="0">
              <a:solidFill>
                <a:srgbClr val="C00000"/>
              </a:solidFill>
            </a:endParaRPr>
          </a:p>
          <a:p>
            <a:endParaRPr lang="ru-RU"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0"/>
            <a:ext cx="8686800" cy="914400"/>
          </a:xfrm>
        </p:spPr>
        <p:txBody>
          <a:bodyPr/>
          <a:lstStyle/>
          <a:p>
            <a:r>
              <a:rPr lang="ru-RU" sz="3200" b="1" dirty="0" smtClean="0"/>
              <a:t/>
            </a:r>
            <a:br>
              <a:rPr lang="ru-RU" sz="3200" b="1" dirty="0" smtClean="0"/>
            </a:br>
            <a:r>
              <a:rPr lang="ru-RU" sz="3200" b="1" dirty="0" smtClean="0">
                <a:solidFill>
                  <a:srgbClr val="800000"/>
                </a:solidFill>
              </a:rPr>
              <a:t>Виды </a:t>
            </a:r>
            <a:r>
              <a:rPr lang="ru-RU" sz="3200" b="1" dirty="0" smtClean="0">
                <a:solidFill>
                  <a:srgbClr val="800000"/>
                </a:solidFill>
              </a:rPr>
              <a:t>нарушений: </a:t>
            </a:r>
            <a:r>
              <a:rPr lang="ru-RU" sz="3200" b="1" dirty="0" smtClean="0">
                <a:solidFill>
                  <a:srgbClr val="800000"/>
                </a:solidFill>
              </a:rPr>
              <a:t/>
            </a:r>
            <a:br>
              <a:rPr lang="ru-RU" sz="3200" b="1" dirty="0" smtClean="0">
                <a:solidFill>
                  <a:srgbClr val="800000"/>
                </a:solidFill>
              </a:rPr>
            </a:br>
            <a:r>
              <a:rPr lang="ru-RU" sz="3200" b="1" i="1" dirty="0" smtClean="0">
                <a:solidFill>
                  <a:srgbClr val="C00000"/>
                </a:solidFill>
              </a:rPr>
              <a:t>определить </a:t>
            </a:r>
            <a:r>
              <a:rPr lang="ru-RU" sz="3200" b="1" i="1" dirty="0" smtClean="0">
                <a:solidFill>
                  <a:srgbClr val="C00000"/>
                </a:solidFill>
              </a:rPr>
              <a:t>вид нарушения.</a:t>
            </a:r>
            <a:r>
              <a:rPr lang="ru-RU" dirty="0" smtClean="0"/>
              <a:t/>
            </a:r>
            <a:br>
              <a:rPr lang="ru-RU" dirty="0" smtClean="0"/>
            </a:br>
            <a:endParaRPr lang="ru-RU" dirty="0"/>
          </a:p>
        </p:txBody>
      </p:sp>
      <p:sp>
        <p:nvSpPr>
          <p:cNvPr id="3" name="Содержимое 2"/>
          <p:cNvSpPr>
            <a:spLocks noGrp="1"/>
          </p:cNvSpPr>
          <p:nvPr>
            <p:ph idx="1"/>
          </p:nvPr>
        </p:nvSpPr>
        <p:spPr>
          <a:xfrm>
            <a:off x="0" y="914400"/>
            <a:ext cx="9067800" cy="5943600"/>
          </a:xfrm>
        </p:spPr>
        <p:txBody>
          <a:bodyPr/>
          <a:lstStyle/>
          <a:p>
            <a:pPr lvl="0"/>
            <a:r>
              <a:rPr lang="ru-RU" sz="2800" dirty="0" smtClean="0">
                <a:solidFill>
                  <a:srgbClr val="C00000"/>
                </a:solidFill>
              </a:rPr>
              <a:t>Порвал </a:t>
            </a:r>
            <a:r>
              <a:rPr lang="ru-RU" sz="2800" dirty="0" smtClean="0">
                <a:solidFill>
                  <a:srgbClr val="C00000"/>
                </a:solidFill>
              </a:rPr>
              <a:t>учебник одноклассника </a:t>
            </a:r>
            <a:r>
              <a:rPr lang="ru-RU" sz="2800" dirty="0" smtClean="0">
                <a:solidFill>
                  <a:srgbClr val="000066"/>
                </a:solidFill>
              </a:rPr>
              <a:t>(Г)</a:t>
            </a:r>
          </a:p>
          <a:p>
            <a:pPr lvl="0"/>
            <a:r>
              <a:rPr lang="ru-RU" sz="2800" dirty="0" smtClean="0">
                <a:solidFill>
                  <a:srgbClr val="C00000"/>
                </a:solidFill>
              </a:rPr>
              <a:t>Появление подростка на улице в нетрезвом виде </a:t>
            </a:r>
            <a:r>
              <a:rPr lang="ru-RU" sz="2800" dirty="0" smtClean="0">
                <a:solidFill>
                  <a:srgbClr val="000066"/>
                </a:solidFill>
              </a:rPr>
              <a:t>(А)</a:t>
            </a:r>
          </a:p>
          <a:p>
            <a:pPr lvl="0"/>
            <a:r>
              <a:rPr lang="ru-RU" sz="2800" dirty="0" smtClean="0">
                <a:solidFill>
                  <a:srgbClr val="C00000"/>
                </a:solidFill>
              </a:rPr>
              <a:t>Избил одноклассника</a:t>
            </a:r>
            <a:r>
              <a:rPr lang="ru-RU" sz="2800" dirty="0" smtClean="0">
                <a:solidFill>
                  <a:srgbClr val="000066"/>
                </a:solidFill>
              </a:rPr>
              <a:t> (У)</a:t>
            </a:r>
          </a:p>
          <a:p>
            <a:pPr lvl="0"/>
            <a:r>
              <a:rPr lang="ru-RU" sz="2800" dirty="0" smtClean="0">
                <a:solidFill>
                  <a:srgbClr val="C00000"/>
                </a:solidFill>
              </a:rPr>
              <a:t>Совершил кражу мобильного телефона </a:t>
            </a:r>
            <a:r>
              <a:rPr lang="ru-RU" sz="2800" dirty="0" smtClean="0">
                <a:solidFill>
                  <a:srgbClr val="000066"/>
                </a:solidFill>
              </a:rPr>
              <a:t>(У)</a:t>
            </a:r>
          </a:p>
          <a:p>
            <a:pPr lvl="0"/>
            <a:r>
              <a:rPr lang="ru-RU" sz="2800" dirty="0" smtClean="0">
                <a:solidFill>
                  <a:srgbClr val="C00000"/>
                </a:solidFill>
              </a:rPr>
              <a:t>Совершил прогул в школе </a:t>
            </a:r>
            <a:r>
              <a:rPr lang="ru-RU" sz="2800" dirty="0" smtClean="0">
                <a:solidFill>
                  <a:srgbClr val="000066"/>
                </a:solidFill>
              </a:rPr>
              <a:t>(Д)</a:t>
            </a:r>
          </a:p>
          <a:p>
            <a:pPr lvl="0"/>
            <a:r>
              <a:rPr lang="ru-RU" sz="2800" dirty="0" smtClean="0">
                <a:solidFill>
                  <a:srgbClr val="C00000"/>
                </a:solidFill>
              </a:rPr>
              <a:t>Переходил дорогу в неположенном месте </a:t>
            </a:r>
            <a:r>
              <a:rPr lang="ru-RU" sz="2800" dirty="0" smtClean="0">
                <a:solidFill>
                  <a:srgbClr val="000066"/>
                </a:solidFill>
              </a:rPr>
              <a:t>(А)</a:t>
            </a:r>
          </a:p>
          <a:p>
            <a:pPr lvl="0"/>
            <a:r>
              <a:rPr lang="ru-RU" sz="2800" dirty="0" smtClean="0">
                <a:solidFill>
                  <a:srgbClr val="C00000"/>
                </a:solidFill>
              </a:rPr>
              <a:t>Разбил мячом окно </a:t>
            </a:r>
            <a:r>
              <a:rPr lang="ru-RU" sz="2800" dirty="0" smtClean="0">
                <a:solidFill>
                  <a:srgbClr val="000066"/>
                </a:solidFill>
              </a:rPr>
              <a:t>(Г)</a:t>
            </a:r>
          </a:p>
          <a:p>
            <a:pPr lvl="0"/>
            <a:r>
              <a:rPr lang="ru-RU" sz="2800" dirty="0" smtClean="0">
                <a:solidFill>
                  <a:srgbClr val="C00000"/>
                </a:solidFill>
              </a:rPr>
              <a:t>Нецензурно выражался в общественном месте </a:t>
            </a:r>
            <a:r>
              <a:rPr lang="ru-RU" sz="2800" dirty="0" smtClean="0">
                <a:solidFill>
                  <a:srgbClr val="000066"/>
                </a:solidFill>
              </a:rPr>
              <a:t>(А</a:t>
            </a:r>
            <a:r>
              <a:rPr lang="ru-RU" sz="2800" dirty="0" smtClean="0">
                <a:solidFill>
                  <a:srgbClr val="000066"/>
                </a:solidFill>
              </a:rPr>
              <a:t>)</a:t>
            </a:r>
          </a:p>
          <a:p>
            <a:r>
              <a:rPr lang="ru-RU" sz="2800" dirty="0" smtClean="0">
                <a:solidFill>
                  <a:srgbClr val="C00000"/>
                </a:solidFill>
              </a:rPr>
              <a:t>Сорвал подснежники или ландыши или кувшинки </a:t>
            </a:r>
            <a:r>
              <a:rPr lang="ru-RU" sz="2800" dirty="0" smtClean="0">
                <a:solidFill>
                  <a:srgbClr val="000066"/>
                </a:solidFill>
              </a:rPr>
              <a:t>(А)</a:t>
            </a:r>
            <a:endParaRPr lang="ru-RU" sz="2800" dirty="0" smtClean="0">
              <a:solidFill>
                <a:srgbClr val="000066"/>
              </a:solidFill>
            </a:endParaRPr>
          </a:p>
          <a:p>
            <a:pPr lvl="0"/>
            <a:endParaRPr lang="ru-RU" sz="2800" dirty="0" smtClean="0">
              <a:solidFill>
                <a:srgbClr val="C00000"/>
              </a:solidFill>
            </a:endParaRPr>
          </a:p>
          <a:p>
            <a:endParaRPr lang="ru-RU"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2" descr="23456.jpg"/>
          <p:cNvPicPr>
            <a:picLocks noChangeAspect="1"/>
          </p:cNvPicPr>
          <p:nvPr/>
        </p:nvPicPr>
        <p:blipFill>
          <a:blip r:embed="rId2" cstate="print"/>
          <a:srcRect/>
          <a:stretch>
            <a:fillRect/>
          </a:stretch>
        </p:blipFill>
        <p:spPr bwMode="auto">
          <a:xfrm>
            <a:off x="990600" y="1498600"/>
            <a:ext cx="7315200" cy="4876800"/>
          </a:xfrm>
          <a:prstGeom prst="rect">
            <a:avLst/>
          </a:prstGeom>
          <a:noFill/>
          <a:ln w="9525">
            <a:noFill/>
            <a:miter lim="800000"/>
            <a:headEnd/>
            <a:tailEnd/>
          </a:ln>
        </p:spPr>
      </p:pic>
      <p:sp>
        <p:nvSpPr>
          <p:cNvPr id="14339" name="TextBox 3"/>
          <p:cNvSpPr txBox="1">
            <a:spLocks noChangeArrowheads="1"/>
          </p:cNvSpPr>
          <p:nvPr/>
        </p:nvSpPr>
        <p:spPr bwMode="auto">
          <a:xfrm>
            <a:off x="0" y="304800"/>
            <a:ext cx="8763000" cy="954088"/>
          </a:xfrm>
          <a:prstGeom prst="rect">
            <a:avLst/>
          </a:prstGeom>
          <a:noFill/>
          <a:ln w="9525">
            <a:noFill/>
            <a:miter lim="800000"/>
            <a:headEnd/>
            <a:tailEnd/>
          </a:ln>
        </p:spPr>
        <p:txBody>
          <a:bodyPr>
            <a:spAutoFit/>
          </a:bodyPr>
          <a:lstStyle/>
          <a:p>
            <a:pPr algn="ctr"/>
            <a:r>
              <a:rPr lang="ru-RU" sz="2800" b="1" dirty="0">
                <a:solidFill>
                  <a:srgbClr val="800000"/>
                </a:solidFill>
              </a:rPr>
              <a:t>Только слабые совершают преступления,</a:t>
            </a:r>
          </a:p>
          <a:p>
            <a:pPr algn="ctr"/>
            <a:r>
              <a:rPr lang="ru-RU" sz="2800" b="1" dirty="0">
                <a:solidFill>
                  <a:srgbClr val="800000"/>
                </a:solidFill>
              </a:rPr>
              <a:t> сильному и счастливому они ни к чему.</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762000" y="1447800"/>
            <a:ext cx="7848600" cy="2554288"/>
          </a:xfrm>
          <a:prstGeom prst="rect">
            <a:avLst/>
          </a:prstGeom>
          <a:noFill/>
          <a:ln w="9525">
            <a:noFill/>
            <a:miter lim="800000"/>
            <a:headEnd/>
            <a:tailEnd/>
          </a:ln>
        </p:spPr>
        <p:txBody>
          <a:bodyPr>
            <a:spAutoFit/>
          </a:bodyPr>
          <a:lstStyle/>
          <a:p>
            <a:pPr algn="ctr"/>
            <a:r>
              <a:rPr lang="ru-RU" sz="8000" b="1" dirty="0">
                <a:solidFill>
                  <a:srgbClr val="800000"/>
                </a:solidFill>
              </a:rPr>
              <a:t>Спасибо за</a:t>
            </a:r>
          </a:p>
          <a:p>
            <a:pPr algn="ctr"/>
            <a:r>
              <a:rPr lang="ru-RU" sz="8000" b="1" dirty="0">
                <a:solidFill>
                  <a:srgbClr val="800000"/>
                </a:solidFill>
              </a:rPr>
              <a:t> 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ru-RU" sz="4800" b="1" dirty="0" smtClean="0"/>
              <a:t/>
            </a:r>
            <a:br>
              <a:rPr lang="ru-RU" sz="4800" b="1" dirty="0" smtClean="0"/>
            </a:br>
            <a:r>
              <a:rPr lang="ru-RU" sz="4800" b="1" dirty="0" smtClean="0">
                <a:solidFill>
                  <a:srgbClr val="800000"/>
                </a:solidFill>
              </a:rPr>
              <a:t>ПРОСТУПОК </a:t>
            </a:r>
            <a:br>
              <a:rPr lang="ru-RU" sz="4800" b="1" dirty="0" smtClean="0">
                <a:solidFill>
                  <a:srgbClr val="800000"/>
                </a:solidFill>
              </a:rPr>
            </a:br>
            <a:r>
              <a:rPr lang="ru-RU" sz="4800" b="1" dirty="0" smtClean="0">
                <a:solidFill>
                  <a:srgbClr val="800000"/>
                </a:solidFill>
              </a:rPr>
              <a:t>-</a:t>
            </a:r>
          </a:p>
        </p:txBody>
      </p:sp>
      <p:sp>
        <p:nvSpPr>
          <p:cNvPr id="5123" name="Rectangle 3"/>
          <p:cNvSpPr>
            <a:spLocks noGrp="1" noChangeArrowheads="1"/>
          </p:cNvSpPr>
          <p:nvPr>
            <p:ph type="body" idx="1"/>
          </p:nvPr>
        </p:nvSpPr>
        <p:spPr>
          <a:xfrm>
            <a:off x="533400" y="1981200"/>
            <a:ext cx="8229600" cy="4525963"/>
          </a:xfrm>
        </p:spPr>
        <p:txBody>
          <a:bodyPr/>
          <a:lstStyle/>
          <a:p>
            <a:pPr algn="ctr" eaLnBrk="1" hangingPunct="1">
              <a:buFontTx/>
              <a:buNone/>
            </a:pPr>
            <a:r>
              <a:rPr lang="ru-RU" dirty="0" smtClean="0">
                <a:solidFill>
                  <a:srgbClr val="C00000"/>
                </a:solidFill>
              </a:rPr>
              <a:t> </a:t>
            </a:r>
            <a:r>
              <a:rPr lang="ru-RU" sz="4800" b="1" dirty="0" smtClean="0">
                <a:solidFill>
                  <a:srgbClr val="C00000"/>
                </a:solidFill>
              </a:rPr>
              <a:t>ЭТО НЕОПАСНОЕ ПРАВОНАРУШЕНИЕ, ВЛЕКУЩЕЕ ЗА СОБОЙ АДМИНИСТРАТИВНУЮ ОТВЕТСТВЕННОСТЬ.</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ru-RU" b="1" u="sng" dirty="0" smtClean="0">
                <a:solidFill>
                  <a:srgbClr val="800000"/>
                </a:solidFill>
              </a:rPr>
              <a:t>ВИДЫ ПРОСТУПКОВ</a:t>
            </a:r>
          </a:p>
        </p:txBody>
      </p:sp>
      <p:sp>
        <p:nvSpPr>
          <p:cNvPr id="6147" name="Содержимое 6"/>
          <p:cNvSpPr>
            <a:spLocks noGrp="1"/>
          </p:cNvSpPr>
          <p:nvPr>
            <p:ph idx="1"/>
          </p:nvPr>
        </p:nvSpPr>
        <p:spPr>
          <a:xfrm>
            <a:off x="457200" y="1371600"/>
            <a:ext cx="8229600" cy="5181600"/>
          </a:xfrm>
        </p:spPr>
        <p:txBody>
          <a:bodyPr/>
          <a:lstStyle/>
          <a:p>
            <a:pPr eaLnBrk="1" hangingPunct="1"/>
            <a:r>
              <a:rPr lang="ru-RU" sz="2800" dirty="0" smtClean="0">
                <a:solidFill>
                  <a:srgbClr val="C00000"/>
                </a:solidFill>
              </a:rPr>
              <a:t>опоздание на урок</a:t>
            </a:r>
          </a:p>
          <a:p>
            <a:pPr eaLnBrk="1" hangingPunct="1"/>
            <a:r>
              <a:rPr lang="ru-RU" sz="2800" dirty="0" smtClean="0">
                <a:solidFill>
                  <a:srgbClr val="C00000"/>
                </a:solidFill>
              </a:rPr>
              <a:t> пропуск занятий без уважительной причины</a:t>
            </a:r>
          </a:p>
          <a:p>
            <a:pPr eaLnBrk="1" hangingPunct="1"/>
            <a:r>
              <a:rPr lang="ru-RU" sz="2800" dirty="0" smtClean="0">
                <a:solidFill>
                  <a:srgbClr val="C00000"/>
                </a:solidFill>
              </a:rPr>
              <a:t>нецензурная брань</a:t>
            </a:r>
          </a:p>
          <a:p>
            <a:pPr eaLnBrk="1" hangingPunct="1"/>
            <a:r>
              <a:rPr lang="ru-RU" sz="2800" dirty="0" smtClean="0">
                <a:solidFill>
                  <a:srgbClr val="C00000"/>
                </a:solidFill>
              </a:rPr>
              <a:t>нарушение Устава учебного заведения</a:t>
            </a:r>
          </a:p>
          <a:p>
            <a:pPr eaLnBrk="1" hangingPunct="1"/>
            <a:r>
              <a:rPr lang="ru-RU" sz="2800" dirty="0" smtClean="0">
                <a:solidFill>
                  <a:srgbClr val="C00000"/>
                </a:solidFill>
              </a:rPr>
              <a:t>проезд без билета в автобусе</a:t>
            </a:r>
          </a:p>
          <a:p>
            <a:pPr eaLnBrk="1" hangingPunct="1"/>
            <a:r>
              <a:rPr lang="ru-RU" sz="2800" dirty="0" smtClean="0">
                <a:solidFill>
                  <a:srgbClr val="C00000"/>
                </a:solidFill>
              </a:rPr>
              <a:t>мелкое хулиганство</a:t>
            </a:r>
          </a:p>
          <a:p>
            <a:pPr eaLnBrk="1" hangingPunct="1"/>
            <a:r>
              <a:rPr lang="ru-RU" sz="2800" dirty="0" smtClean="0">
                <a:solidFill>
                  <a:srgbClr val="C00000"/>
                </a:solidFill>
              </a:rPr>
              <a:t>употребление спиртных напитков в общественных местах</a:t>
            </a:r>
          </a:p>
          <a:p>
            <a:pPr eaLnBrk="1" hangingPunct="1"/>
            <a:r>
              <a:rPr lang="ru-RU" sz="2800" dirty="0" smtClean="0">
                <a:solidFill>
                  <a:srgbClr val="C00000"/>
                </a:solidFill>
              </a:rPr>
              <a:t>появление в состоянии алкогольного опьянения</a:t>
            </a:r>
          </a:p>
          <a:p>
            <a:pPr eaLnBrk="1" hangingPunct="1"/>
            <a:endParaRPr lang="ru-RU"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0"/>
            <a:ext cx="8229600" cy="1143000"/>
          </a:xfrm>
        </p:spPr>
        <p:txBody>
          <a:bodyPr/>
          <a:lstStyle/>
          <a:p>
            <a:r>
              <a:rPr lang="ru-RU" sz="4000" b="1" dirty="0">
                <a:solidFill>
                  <a:srgbClr val="800000"/>
                </a:solidFill>
              </a:rPr>
              <a:t>Административное правонарушение</a:t>
            </a:r>
          </a:p>
        </p:txBody>
      </p:sp>
      <p:sp>
        <p:nvSpPr>
          <p:cNvPr id="8195" name="Rectangle 3"/>
          <p:cNvSpPr>
            <a:spLocks noGrp="1" noChangeArrowheads="1"/>
          </p:cNvSpPr>
          <p:nvPr>
            <p:ph type="body" idx="1"/>
          </p:nvPr>
        </p:nvSpPr>
        <p:spPr>
          <a:xfrm>
            <a:off x="428596" y="1285860"/>
            <a:ext cx="8229600" cy="4525963"/>
          </a:xfrm>
        </p:spPr>
        <p:txBody>
          <a:bodyPr/>
          <a:lstStyle/>
          <a:p>
            <a:pPr>
              <a:buFontTx/>
              <a:buNone/>
            </a:pPr>
            <a:r>
              <a:rPr lang="ru-RU" dirty="0">
                <a:solidFill>
                  <a:srgbClr val="C00000"/>
                </a:solidFill>
              </a:rPr>
              <a:t>— </a:t>
            </a:r>
            <a:r>
              <a:rPr lang="ru-RU" b="1" i="1" dirty="0">
                <a:solidFill>
                  <a:srgbClr val="C00000"/>
                </a:solidFill>
              </a:rPr>
              <a:t>противоправное, виновное действие (или бездействие) </a:t>
            </a:r>
            <a:r>
              <a:rPr lang="ru-RU" b="1" i="1" dirty="0" smtClean="0">
                <a:solidFill>
                  <a:srgbClr val="C00000"/>
                </a:solidFill>
              </a:rPr>
              <a:t>лица, запрещенное нормами административного законодательства</a:t>
            </a:r>
            <a:r>
              <a:rPr lang="ru-RU" dirty="0" smtClean="0">
                <a:solidFill>
                  <a:srgbClr val="C00000"/>
                </a:solidFill>
              </a:rPr>
              <a:t> </a:t>
            </a:r>
            <a:endParaRPr lang="ru-RU" dirty="0">
              <a:solidFill>
                <a:srgbClr val="C00000"/>
              </a:solidFill>
            </a:endParaRPr>
          </a:p>
          <a:p>
            <a:pPr>
              <a:buFontTx/>
              <a:buNone/>
            </a:pPr>
            <a:r>
              <a:rPr lang="ru-RU" dirty="0">
                <a:solidFill>
                  <a:srgbClr val="C00000"/>
                </a:solidFill>
              </a:rPr>
              <a:t>        </a:t>
            </a:r>
            <a:r>
              <a:rPr lang="ru-RU" sz="2800" dirty="0">
                <a:solidFill>
                  <a:srgbClr val="C00000"/>
                </a:solidFill>
              </a:rPr>
              <a:t>Основной формой такого наказания является штраф, но могут предусматриваться и иные меры: предупреждение, лишение </a:t>
            </a:r>
          </a:p>
          <a:p>
            <a:pPr>
              <a:buFontTx/>
              <a:buNone/>
            </a:pPr>
            <a:r>
              <a:rPr lang="ru-RU" sz="2800" dirty="0">
                <a:solidFill>
                  <a:srgbClr val="C00000"/>
                </a:solidFill>
              </a:rPr>
              <a:t>    специального </a:t>
            </a:r>
            <a:r>
              <a:rPr lang="ru-RU" sz="2800" dirty="0" smtClean="0">
                <a:solidFill>
                  <a:srgbClr val="C00000"/>
                </a:solidFill>
              </a:rPr>
              <a:t>права, </a:t>
            </a:r>
          </a:p>
          <a:p>
            <a:pPr>
              <a:buFontTx/>
              <a:buNone/>
            </a:pPr>
            <a:r>
              <a:rPr lang="ru-RU" sz="2800" dirty="0" smtClean="0">
                <a:solidFill>
                  <a:srgbClr val="C00000"/>
                </a:solidFill>
              </a:rPr>
              <a:t>    административный арест</a:t>
            </a:r>
            <a:endParaRPr lang="ru-RU" sz="2800" dirty="0">
              <a:solidFill>
                <a:srgbClr val="C00000"/>
              </a:solidFill>
            </a:endParaRPr>
          </a:p>
        </p:txBody>
      </p:sp>
      <p:pic>
        <p:nvPicPr>
          <p:cNvPr id="8197" name="Picture 5"/>
          <p:cNvPicPr>
            <a:picLocks noChangeAspect="1" noChangeArrowheads="1"/>
          </p:cNvPicPr>
          <p:nvPr/>
        </p:nvPicPr>
        <p:blipFill>
          <a:blip r:embed="rId2" cstate="print"/>
          <a:srcRect/>
          <a:stretch>
            <a:fillRect/>
          </a:stretch>
        </p:blipFill>
        <p:spPr bwMode="auto">
          <a:xfrm>
            <a:off x="6715140" y="3429000"/>
            <a:ext cx="1982788" cy="2914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sz="4000" b="1" dirty="0">
                <a:solidFill>
                  <a:srgbClr val="800000"/>
                </a:solidFill>
              </a:rPr>
              <a:t>Административное правонарушение</a:t>
            </a:r>
          </a:p>
        </p:txBody>
      </p:sp>
      <p:sp>
        <p:nvSpPr>
          <p:cNvPr id="9219" name="Rectangle 3"/>
          <p:cNvSpPr>
            <a:spLocks noGrp="1" noChangeArrowheads="1"/>
          </p:cNvSpPr>
          <p:nvPr>
            <p:ph type="body" idx="1"/>
          </p:nvPr>
        </p:nvSpPr>
        <p:spPr/>
        <p:txBody>
          <a:bodyPr/>
          <a:lstStyle/>
          <a:p>
            <a:pPr>
              <a:buFontTx/>
              <a:buNone/>
            </a:pPr>
            <a:r>
              <a:rPr lang="ru-RU" dirty="0">
                <a:solidFill>
                  <a:srgbClr val="C00000"/>
                </a:solidFill>
              </a:rPr>
              <a:t>  </a:t>
            </a:r>
            <a:r>
              <a:rPr lang="ru-RU" dirty="0" smtClean="0">
                <a:solidFill>
                  <a:srgbClr val="C00000"/>
                </a:solidFill>
              </a:rPr>
              <a:t>  К </a:t>
            </a:r>
            <a:r>
              <a:rPr lang="ru-RU" dirty="0">
                <a:solidFill>
                  <a:srgbClr val="C00000"/>
                </a:solidFill>
              </a:rPr>
              <a:t>административным правонарушениям относится правонарушения, которые несут </a:t>
            </a:r>
            <a:r>
              <a:rPr lang="ru-RU" b="1" dirty="0">
                <a:solidFill>
                  <a:srgbClr val="C00000"/>
                </a:solidFill>
              </a:rPr>
              <a:t>антиобщественный характер</a:t>
            </a:r>
            <a:r>
              <a:rPr lang="ru-RU" dirty="0">
                <a:solidFill>
                  <a:srgbClr val="C00000"/>
                </a:solidFill>
              </a:rPr>
              <a:t> </a:t>
            </a:r>
            <a:r>
              <a:rPr lang="ru-RU" sz="2800" dirty="0">
                <a:solidFill>
                  <a:srgbClr val="C00000"/>
                </a:solidFill>
              </a:rPr>
              <a:t>(</a:t>
            </a:r>
            <a:r>
              <a:rPr lang="ru-RU" sz="2800" u="sng" dirty="0">
                <a:solidFill>
                  <a:srgbClr val="C00000"/>
                </a:solidFill>
              </a:rPr>
              <a:t>распитие спиртных напитков несовершеннолетними в общественном месте, нарушение правила дорожного движения, не уплата налога, нарушение запрета, мелкое хулиганство,  жестокое обращение с животными и т.д.)</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95288" y="188913"/>
            <a:ext cx="8569325" cy="6669087"/>
          </a:xfrm>
        </p:spPr>
        <p:txBody>
          <a:bodyPr/>
          <a:lstStyle/>
          <a:p>
            <a:pPr>
              <a:lnSpc>
                <a:spcPct val="80000"/>
              </a:lnSpc>
              <a:buFontTx/>
              <a:buNone/>
            </a:pPr>
            <a:r>
              <a:rPr lang="ru-RU" sz="2800" dirty="0" smtClean="0"/>
              <a:t>	</a:t>
            </a:r>
            <a:r>
              <a:rPr lang="ru-RU" sz="2800" dirty="0" smtClean="0">
                <a:solidFill>
                  <a:srgbClr val="C00000"/>
                </a:solidFill>
              </a:rPr>
              <a:t>	Административная </a:t>
            </a:r>
            <a:r>
              <a:rPr lang="ru-RU" sz="2800" dirty="0">
                <a:solidFill>
                  <a:srgbClr val="C00000"/>
                </a:solidFill>
              </a:rPr>
              <a:t>ответственность наступает, если правонарушение по своему характеру </a:t>
            </a:r>
            <a:r>
              <a:rPr lang="ru-RU" sz="2800" u="sng" dirty="0">
                <a:solidFill>
                  <a:srgbClr val="C00000"/>
                </a:solidFill>
              </a:rPr>
              <a:t>не влечет за собой</a:t>
            </a:r>
            <a:r>
              <a:rPr lang="ru-RU" sz="2800" dirty="0">
                <a:solidFill>
                  <a:srgbClr val="C00000"/>
                </a:solidFill>
              </a:rPr>
              <a:t> в соответствии с действующим законодательством уголовной ответственности. </a:t>
            </a:r>
            <a:br>
              <a:rPr lang="ru-RU" sz="2800" dirty="0">
                <a:solidFill>
                  <a:srgbClr val="C00000"/>
                </a:solidFill>
              </a:rPr>
            </a:br>
            <a:endParaRPr lang="ru-RU" sz="2800" dirty="0">
              <a:solidFill>
                <a:srgbClr val="C00000"/>
              </a:solidFill>
            </a:endParaRPr>
          </a:p>
          <a:p>
            <a:pPr>
              <a:lnSpc>
                <a:spcPct val="80000"/>
              </a:lnSpc>
              <a:buFontTx/>
              <a:buNone/>
            </a:pPr>
            <a:r>
              <a:rPr lang="ru-RU" sz="2800" dirty="0">
                <a:solidFill>
                  <a:srgbClr val="C00000"/>
                </a:solidFill>
              </a:rPr>
              <a:t>         Субъектом административного правонарушения признаются вменяемые, </a:t>
            </a:r>
            <a:r>
              <a:rPr lang="ru-RU" sz="2800" u="sng" dirty="0">
                <a:solidFill>
                  <a:srgbClr val="C00000"/>
                </a:solidFill>
              </a:rPr>
              <a:t>достигшие 16-летнего возраста граждане </a:t>
            </a:r>
            <a:r>
              <a:rPr lang="ru-RU" sz="2800" dirty="0">
                <a:solidFill>
                  <a:srgbClr val="C00000"/>
                </a:solidFill>
              </a:rPr>
              <a:t>РФ. Специальным субъектом административного проступка выступают должностные </a:t>
            </a:r>
            <a:r>
              <a:rPr lang="ru-RU" sz="2800" dirty="0" smtClean="0">
                <a:solidFill>
                  <a:srgbClr val="C00000"/>
                </a:solidFill>
              </a:rPr>
              <a:t>лица.</a:t>
            </a:r>
            <a:endParaRPr lang="ru-RU" sz="2800" dirty="0">
              <a:solidFill>
                <a:srgbClr val="C00000"/>
              </a:solidFill>
            </a:endParaRPr>
          </a:p>
          <a:p>
            <a:pPr>
              <a:lnSpc>
                <a:spcPct val="80000"/>
              </a:lnSpc>
              <a:buFontTx/>
              <a:buNone/>
            </a:pPr>
            <a:r>
              <a:rPr lang="ru-RU" sz="2800" dirty="0">
                <a:solidFill>
                  <a:srgbClr val="C00000"/>
                </a:solidFill>
              </a:rPr>
              <a:t>         </a:t>
            </a:r>
            <a:r>
              <a:rPr lang="ru-RU" sz="2800" dirty="0" smtClean="0">
                <a:solidFill>
                  <a:srgbClr val="C00000"/>
                </a:solidFill>
              </a:rPr>
              <a:t>За лиц, не достигших 16-и летнего возраста несут ответственность их законные представители (родители, опекуны, попечители)</a:t>
            </a:r>
            <a:r>
              <a:rPr lang="ru-RU" sz="2800" dirty="0">
                <a:solidFill>
                  <a:srgbClr val="C00000"/>
                </a:solidFill>
              </a:rPr>
              <a:t/>
            </a:r>
            <a:br>
              <a:rPr lang="ru-RU" sz="2800" dirty="0">
                <a:solidFill>
                  <a:srgbClr val="C00000"/>
                </a:solidFill>
              </a:rPr>
            </a:br>
            <a:r>
              <a:rPr lang="ru-RU" sz="2800" dirty="0">
                <a:solidFill>
                  <a:srgbClr val="C00000"/>
                </a:solidFill>
              </a:rPr>
              <a:t>         </a:t>
            </a:r>
            <a:r>
              <a:rPr lang="ru-RU" sz="2800" dirty="0" smtClean="0">
                <a:solidFill>
                  <a:srgbClr val="C00000"/>
                </a:solidFill>
              </a:rPr>
              <a:t>За бесконтрольность поведения детей ответственность несут также и родители.</a:t>
            </a:r>
            <a:endParaRPr lang="ru-RU" sz="28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p:txBody>
          <a:bodyPr/>
          <a:lstStyle/>
          <a:p>
            <a:pPr algn="ctr">
              <a:lnSpc>
                <a:spcPct val="90000"/>
              </a:lnSpc>
              <a:buFontTx/>
              <a:buNone/>
            </a:pPr>
            <a:r>
              <a:rPr lang="ru-RU" dirty="0">
                <a:solidFill>
                  <a:srgbClr val="C00000"/>
                </a:solidFill>
              </a:rPr>
              <a:t>   </a:t>
            </a:r>
            <a:r>
              <a:rPr lang="ru-RU" b="1" i="1" dirty="0">
                <a:solidFill>
                  <a:srgbClr val="C00000"/>
                </a:solidFill>
              </a:rPr>
              <a:t>Физический, моральный  или имущественный вред</a:t>
            </a:r>
            <a:r>
              <a:rPr lang="ru-RU" dirty="0">
                <a:solidFill>
                  <a:srgbClr val="C00000"/>
                </a:solidFill>
              </a:rPr>
              <a:t>. </a:t>
            </a:r>
          </a:p>
          <a:p>
            <a:pPr>
              <a:lnSpc>
                <a:spcPct val="90000"/>
              </a:lnSpc>
              <a:buFontTx/>
              <a:buNone/>
            </a:pPr>
            <a:r>
              <a:rPr lang="ru-RU" dirty="0">
                <a:solidFill>
                  <a:srgbClr val="C00000"/>
                </a:solidFill>
              </a:rPr>
              <a:t>   (</a:t>
            </a:r>
            <a:r>
              <a:rPr lang="ru-RU" u="sng" dirty="0">
                <a:solidFill>
                  <a:srgbClr val="C00000"/>
                </a:solidFill>
              </a:rPr>
              <a:t>моральный</a:t>
            </a:r>
            <a:r>
              <a:rPr lang="ru-RU" dirty="0">
                <a:solidFill>
                  <a:srgbClr val="C00000"/>
                </a:solidFill>
              </a:rPr>
              <a:t> – не цензурная речь в адрес другого человека;  </a:t>
            </a:r>
            <a:r>
              <a:rPr lang="ru-RU" u="sng" dirty="0">
                <a:solidFill>
                  <a:srgbClr val="C00000"/>
                </a:solidFill>
              </a:rPr>
              <a:t>физический</a:t>
            </a:r>
            <a:r>
              <a:rPr lang="ru-RU" dirty="0">
                <a:solidFill>
                  <a:srgbClr val="C00000"/>
                </a:solidFill>
              </a:rPr>
              <a:t> – укус человека собакой, владелец которой выгуливал ее вопреки установленным правилам без намордника; </a:t>
            </a:r>
            <a:r>
              <a:rPr lang="ru-RU" u="sng" dirty="0">
                <a:solidFill>
                  <a:srgbClr val="C00000"/>
                </a:solidFill>
              </a:rPr>
              <a:t>материальный</a:t>
            </a:r>
            <a:r>
              <a:rPr lang="ru-RU" dirty="0">
                <a:solidFill>
                  <a:srgbClr val="C00000"/>
                </a:solidFill>
              </a:rPr>
              <a:t> - повреждение автомашины )</a:t>
            </a:r>
          </a:p>
        </p:txBody>
      </p:sp>
      <p:sp>
        <p:nvSpPr>
          <p:cNvPr id="12292" name="WordArt 4"/>
          <p:cNvSpPr>
            <a:spLocks noChangeArrowheads="1" noChangeShapeType="1" noTextEdit="1"/>
          </p:cNvSpPr>
          <p:nvPr/>
        </p:nvSpPr>
        <p:spPr bwMode="auto">
          <a:xfrm>
            <a:off x="1979613" y="404813"/>
            <a:ext cx="5472112" cy="936625"/>
          </a:xfrm>
          <a:prstGeom prst="rect">
            <a:avLst/>
          </a:prstGeom>
        </p:spPr>
        <p:txBody>
          <a:bodyPr wrap="none" fromWordArt="1">
            <a:prstTxWarp prst="textPlain">
              <a:avLst>
                <a:gd name="adj" fmla="val 50000"/>
              </a:avLst>
            </a:prstTxWarp>
          </a:bodyPr>
          <a:lstStyle/>
          <a:p>
            <a:pPr algn="ctr"/>
            <a:r>
              <a:rPr lang="ru-RU" sz="3600" b="1" kern="10" dirty="0">
                <a:ln w="12700">
                  <a:solidFill>
                    <a:srgbClr val="FF0000"/>
                  </a:solidFill>
                  <a:round/>
                  <a:headEnd/>
                  <a:tailEnd/>
                </a:ln>
                <a:solidFill>
                  <a:srgbClr val="800000"/>
                </a:solidFill>
                <a:latin typeface="Arial"/>
                <a:cs typeface="Arial"/>
              </a:rPr>
              <a:t>Статья 25.2   </a:t>
            </a:r>
            <a:r>
              <a:rPr lang="ru-RU" sz="3600" b="1" kern="10" dirty="0" err="1">
                <a:ln w="12700">
                  <a:solidFill>
                    <a:srgbClr val="FF0000"/>
                  </a:solidFill>
                  <a:round/>
                  <a:headEnd/>
                  <a:tailEnd/>
                </a:ln>
                <a:solidFill>
                  <a:srgbClr val="800000"/>
                </a:solidFill>
                <a:latin typeface="Arial"/>
                <a:cs typeface="Arial"/>
              </a:rPr>
              <a:t>КоАП</a:t>
            </a:r>
            <a:r>
              <a:rPr lang="ru-RU" sz="3600" b="1" kern="10" dirty="0">
                <a:ln w="12700">
                  <a:solidFill>
                    <a:srgbClr val="FF0000"/>
                  </a:solidFill>
                  <a:round/>
                  <a:headEnd/>
                  <a:tailEnd/>
                </a:ln>
                <a:solidFill>
                  <a:srgbClr val="800000"/>
                </a:solidFill>
                <a:latin typeface="Arial"/>
                <a:cs typeface="Arial"/>
              </a:rPr>
              <a:t> РФ</a:t>
            </a:r>
            <a:r>
              <a:rPr lang="ru-RU" sz="3600" kern="10" dirty="0">
                <a:ln w="12700">
                  <a:solidFill>
                    <a:srgbClr val="FF0000"/>
                  </a:solidFill>
                  <a:round/>
                  <a:headEnd/>
                  <a:tailEnd/>
                </a:ln>
                <a:solidFill>
                  <a:srgbClr val="800000"/>
                </a:solidFill>
                <a:latin typeface="Arial"/>
                <a:cs typeface="Arial"/>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574</TotalTime>
  <Words>1263</Words>
  <Application>Microsoft Office PowerPoint</Application>
  <PresentationFormat>Экран (4:3)</PresentationFormat>
  <Paragraphs>129</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Оформление по умолчанию</vt:lpstr>
      <vt:lpstr>Ответственность несовершеннолетних за правонарушения</vt:lpstr>
      <vt:lpstr>  ПРАВОНАРУШЕНИЕ  –  </vt:lpstr>
      <vt:lpstr>ВИДЫ ПРАВОНАРУШЕНИЙ</vt:lpstr>
      <vt:lpstr> ПРОСТУПОК  -</vt:lpstr>
      <vt:lpstr>ВИДЫ ПРОСТУПКОВ</vt:lpstr>
      <vt:lpstr>Административное правонарушение</vt:lpstr>
      <vt:lpstr>Административное правонарушение</vt:lpstr>
      <vt:lpstr>Слайд 8</vt:lpstr>
      <vt:lpstr>Слайд 9</vt:lpstr>
      <vt:lpstr>Слайд 10</vt:lpstr>
      <vt:lpstr>Слайд 11</vt:lpstr>
      <vt:lpstr>Слайд 12</vt:lpstr>
      <vt:lpstr>Слайд 13</vt:lpstr>
      <vt:lpstr>ПРЕСТУПЛЕНИЕ  -</vt:lpstr>
      <vt:lpstr>ВИДЫ ПРЕСТУПЛЕНИЙ</vt:lpstr>
      <vt:lpstr>Слайд 16</vt:lpstr>
      <vt:lpstr>Уголовная ответственность наступает с 16, за некоторые виды преступлений с 14 лет за:</vt:lpstr>
      <vt:lpstr>Слайд 18</vt:lpstr>
      <vt:lpstr>Слайд 19</vt:lpstr>
      <vt:lpstr>Слайд 20</vt:lpstr>
      <vt:lpstr>Слайд 21</vt:lpstr>
      <vt:lpstr>Слайд 22</vt:lpstr>
      <vt:lpstr>Статья 167. УМЫШЛЕННОЕ УНИЧТОЖЕНИЕ ИЛИ ПОВРЕЖДЕНИЕ              ЧУЖОГО ИМУЩЕСТВА (вандализм) </vt:lpstr>
      <vt:lpstr>Статья 105.   Убийство</vt:lpstr>
      <vt:lpstr>Слайд 25</vt:lpstr>
      <vt:lpstr>Слайд 26</vt:lpstr>
      <vt:lpstr>Слайд 27</vt:lpstr>
      <vt:lpstr>Жизненные ситуации</vt:lpstr>
      <vt:lpstr>Жизненные ситуации</vt:lpstr>
      <vt:lpstr>Жизненные ситуации</vt:lpstr>
      <vt:lpstr>Жизненные ситуации</vt:lpstr>
      <vt:lpstr>Жизненные ситуации</vt:lpstr>
      <vt:lpstr>  Виды нарушений: определить вид нарушения. Ваша задача определить вид ответственности по начальной букве. А- административная ответственность. У- уголовная. Г – гражданско-правовая.  </vt:lpstr>
      <vt:lpstr> Виды нарушений:  определить вид нарушения. </vt:lpstr>
      <vt:lpstr>Слайд 35</vt:lpstr>
      <vt:lpstr>Слайд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46</cp:revision>
  <cp:lastPrinted>1601-01-01T00:00:00Z</cp:lastPrinted>
  <dcterms:created xsi:type="dcterms:W3CDTF">1601-01-01T00:00:00Z</dcterms:created>
  <dcterms:modified xsi:type="dcterms:W3CDTF">2018-05-23T18:28:37Z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